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media/image1.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2.jpe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charts/chart1.xml" ContentType="application/vnd.openxmlformats-officedocument.drawingml.chart+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 id="365" r:id="rId117"/>
    <p:sldId id="366" r:id="rId118"/>
    <p:sldId id="367" r:id="rId119"/>
    <p:sldId id="368" r:id="rId120"/>
    <p:sldId id="369" r:id="rId121"/>
    <p:sldId id="370" r:id="rId122"/>
    <p:sldId id="371" r:id="rId123"/>
    <p:sldId id="372" r:id="rId124"/>
    <p:sldId id="373" r:id="rId125"/>
    <p:sldId id="374" r:id="rId126"/>
    <p:sldId id="375" r:id="rId127"/>
    <p:sldId id="376" r:id="rId128"/>
    <p:sldId id="377" r:id="rId129"/>
    <p:sldId id="378" r:id="rId130"/>
    <p:sldId id="379" r:id="rId131"/>
    <p:sldId id="380" r:id="rId132"/>
    <p:sldId id="381" r:id="rId133"/>
    <p:sldId id="382" r:id="rId134"/>
    <p:sldId id="383" r:id="rId135"/>
    <p:sldId id="384" r:id="rId136"/>
    <p:sldId id="385" r:id="rId137"/>
    <p:sldId id="386" r:id="rId138"/>
    <p:sldId id="387" r:id="rId139"/>
    <p:sldId id="388" r:id="rId140"/>
    <p:sldId id="389" r:id="rId141"/>
    <p:sldId id="390" r:id="rId142"/>
    <p:sldId id="391" r:id="rId143"/>
    <p:sldId id="392" r:id="rId144"/>
    <p:sldId id="393" r:id="rId145"/>
    <p:sldId id="394" r:id="rId146"/>
    <p:sldId id="395" r:id="rId147"/>
    <p:sldId id="396" r:id="rId148"/>
    <p:sldId id="397" r:id="rId149"/>
    <p:sldId id="398" r:id="rId150"/>
    <p:sldId id="399" r:id="rId151"/>
    <p:sldId id="400" r:id="rId152"/>
    <p:sldId id="401" r:id="rId153"/>
    <p:sldId id="402" r:id="rId154"/>
    <p:sldId id="403" r:id="rId155"/>
    <p:sldId id="404" r:id="rId156"/>
    <p:sldId id="405" r:id="rId157"/>
    <p:sldId id="406" r:id="rId158"/>
    <p:sldId id="407" r:id="rId159"/>
    <p:sldId id="408" r:id="rId160"/>
    <p:sldId id="409" r:id="rId161"/>
    <p:sldId id="410" r:id="rId162"/>
    <p:sldId id="411" r:id="rId163"/>
    <p:sldId id="412" r:id="rId164"/>
    <p:sldId id="413" r:id="rId165"/>
    <p:sldId id="414" r:id="rId166"/>
    <p:sldId id="415" r:id="rId167"/>
    <p:sldId id="416" r:id="rId168"/>
    <p:sldId id="417" r:id="rId169"/>
    <p:sldId id="418" r:id="rId170"/>
    <p:sldId id="419" r:id="rId171"/>
    <p:sldId id="420" r:id="rId172"/>
    <p:sldId id="421" r:id="rId173"/>
    <p:sldId id="422" r:id="rId174"/>
    <p:sldId id="423" r:id="rId175"/>
    <p:sldId id="424" r:id="rId176"/>
    <p:sldId id="425" r:id="rId177"/>
    <p:sldId id="426" r:id="rId178"/>
    <p:sldId id="427" r:id="rId179"/>
    <p:sldId id="428" r:id="rId180"/>
    <p:sldId id="429" r:id="rId181"/>
    <p:sldId id="430" r:id="rId182"/>
    <p:sldId id="431" r:id="rId183"/>
    <p:sldId id="432" r:id="rId184"/>
    <p:sldId id="433" r:id="rId185"/>
    <p:sldId id="434" r:id="rId186"/>
    <p:sldId id="435" r:id="rId187"/>
    <p:sldId id="436" r:id="rId188"/>
    <p:sldId id="437" r:id="rId189"/>
    <p:sldId id="438" r:id="rId190"/>
    <p:sldId id="439" r:id="rId191"/>
    <p:sldId id="440" r:id="rId192"/>
    <p:sldId id="441" r:id="rId193"/>
    <p:sldId id="442" r:id="rId194"/>
    <p:sldId id="443" r:id="rId195"/>
    <p:sldId id="444" r:id="rId196"/>
    <p:sldId id="445" r:id="rId197"/>
    <p:sldId id="446" r:id="rId198"/>
    <p:sldId id="447" r:id="rId199"/>
    <p:sldId id="448" r:id="rId200"/>
    <p:sldId id="449" r:id="rId201"/>
    <p:sldId id="450" r:id="rId202"/>
    <p:sldId id="451" r:id="rId203"/>
    <p:sldId id="452" r:id="rId204"/>
    <p:sldId id="453" r:id="rId205"/>
    <p:sldId id="454" r:id="rId206"/>
    <p:sldId id="455" r:id="rId207"/>
    <p:sldId id="456" r:id="rId208"/>
    <p:sldId id="457" r:id="rId209"/>
    <p:sldId id="458" r:id="rId210"/>
    <p:sldId id="459" r:id="rId211"/>
    <p:sldId id="460" r:id="rId212"/>
    <p:sldId id="461" r:id="rId213"/>
    <p:sldId id="462" r:id="rId214"/>
    <p:sldId id="463" r:id="rId215"/>
    <p:sldId id="464" r:id="rId216"/>
    <p:sldId id="465" r:id="rId217"/>
    <p:sldId id="466" r:id="rId218"/>
    <p:sldId id="467" r:id="rId219"/>
    <p:sldId id="468" r:id="rId220"/>
    <p:sldId id="469" r:id="rId221"/>
    <p:sldId id="470" r:id="rId222"/>
    <p:sldId id="471" r:id="rId223"/>
    <p:sldId id="472" r:id="rId224"/>
    <p:sldId id="473" r:id="rId225"/>
    <p:sldId id="474" r:id="rId226"/>
    <p:sldId id="475" r:id="rId227"/>
    <p:sldId id="476" r:id="rId228"/>
    <p:sldId id="477" r:id="rId229"/>
    <p:sldId id="478" r:id="rId230"/>
    <p:sldId id="479" r:id="rId231"/>
    <p:sldId id="480" r:id="rId232"/>
    <p:sldId id="481" r:id="rId233"/>
    <p:sldId id="482" r:id="rId234"/>
    <p:sldId id="483" r:id="rId235"/>
    <p:sldId id="484" r:id="rId236"/>
    <p:sldId id="485" r:id="rId237"/>
    <p:sldId id="486" r:id="rId238"/>
    <p:sldId id="487" r:id="rId239"/>
    <p:sldId id="488" r:id="rId240"/>
    <p:sldId id="489" r:id="rId241"/>
    <p:sldId id="490" r:id="rId242"/>
    <p:sldId id="491" r:id="rId243"/>
    <p:sldId id="492" r:id="rId244"/>
    <p:sldId id="493" r:id="rId245"/>
    <p:sldId id="494" r:id="rId246"/>
    <p:sldId id="495" r:id="rId247"/>
    <p:sldId id="496" r:id="rId248"/>
    <p:sldId id="497" r:id="rId249"/>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 Id="rId115" Type="http://schemas.openxmlformats.org/officeDocument/2006/relationships/slide" Target="slides/slide108.xml"/><Relationship Id="rId116" Type="http://schemas.openxmlformats.org/officeDocument/2006/relationships/slide" Target="slides/slide109.xml"/><Relationship Id="rId117" Type="http://schemas.openxmlformats.org/officeDocument/2006/relationships/slide" Target="slides/slide110.xml"/><Relationship Id="rId118" Type="http://schemas.openxmlformats.org/officeDocument/2006/relationships/slide" Target="slides/slide111.xml"/><Relationship Id="rId119" Type="http://schemas.openxmlformats.org/officeDocument/2006/relationships/slide" Target="slides/slide112.xml"/><Relationship Id="rId120" Type="http://schemas.openxmlformats.org/officeDocument/2006/relationships/slide" Target="slides/slide113.xml"/><Relationship Id="rId121" Type="http://schemas.openxmlformats.org/officeDocument/2006/relationships/slide" Target="slides/slide114.xml"/><Relationship Id="rId122" Type="http://schemas.openxmlformats.org/officeDocument/2006/relationships/slide" Target="slides/slide115.xml"/><Relationship Id="rId123" Type="http://schemas.openxmlformats.org/officeDocument/2006/relationships/slide" Target="slides/slide116.xml"/><Relationship Id="rId124" Type="http://schemas.openxmlformats.org/officeDocument/2006/relationships/slide" Target="slides/slide117.xml"/><Relationship Id="rId125" Type="http://schemas.openxmlformats.org/officeDocument/2006/relationships/slide" Target="slides/slide118.xml"/><Relationship Id="rId126" Type="http://schemas.openxmlformats.org/officeDocument/2006/relationships/slide" Target="slides/slide119.xml"/><Relationship Id="rId127" Type="http://schemas.openxmlformats.org/officeDocument/2006/relationships/slide" Target="slides/slide120.xml"/><Relationship Id="rId128" Type="http://schemas.openxmlformats.org/officeDocument/2006/relationships/slide" Target="slides/slide121.xml"/><Relationship Id="rId129" Type="http://schemas.openxmlformats.org/officeDocument/2006/relationships/slide" Target="slides/slide122.xml"/><Relationship Id="rId130" Type="http://schemas.openxmlformats.org/officeDocument/2006/relationships/slide" Target="slides/slide123.xml"/><Relationship Id="rId131" Type="http://schemas.openxmlformats.org/officeDocument/2006/relationships/slide" Target="slides/slide124.xml"/><Relationship Id="rId132" Type="http://schemas.openxmlformats.org/officeDocument/2006/relationships/slide" Target="slides/slide125.xml"/><Relationship Id="rId133" Type="http://schemas.openxmlformats.org/officeDocument/2006/relationships/slide" Target="slides/slide126.xml"/><Relationship Id="rId134" Type="http://schemas.openxmlformats.org/officeDocument/2006/relationships/slide" Target="slides/slide127.xml"/><Relationship Id="rId135" Type="http://schemas.openxmlformats.org/officeDocument/2006/relationships/slide" Target="slides/slide128.xml"/><Relationship Id="rId136" Type="http://schemas.openxmlformats.org/officeDocument/2006/relationships/slide" Target="slides/slide129.xml"/><Relationship Id="rId137" Type="http://schemas.openxmlformats.org/officeDocument/2006/relationships/slide" Target="slides/slide130.xml"/><Relationship Id="rId138" Type="http://schemas.openxmlformats.org/officeDocument/2006/relationships/slide" Target="slides/slide131.xml"/><Relationship Id="rId139" Type="http://schemas.openxmlformats.org/officeDocument/2006/relationships/slide" Target="slides/slide132.xml"/><Relationship Id="rId140" Type="http://schemas.openxmlformats.org/officeDocument/2006/relationships/slide" Target="slides/slide133.xml"/><Relationship Id="rId141" Type="http://schemas.openxmlformats.org/officeDocument/2006/relationships/slide" Target="slides/slide134.xml"/><Relationship Id="rId142" Type="http://schemas.openxmlformats.org/officeDocument/2006/relationships/slide" Target="slides/slide135.xml"/><Relationship Id="rId143" Type="http://schemas.openxmlformats.org/officeDocument/2006/relationships/slide" Target="slides/slide136.xml"/><Relationship Id="rId144" Type="http://schemas.openxmlformats.org/officeDocument/2006/relationships/slide" Target="slides/slide137.xml"/><Relationship Id="rId145" Type="http://schemas.openxmlformats.org/officeDocument/2006/relationships/slide" Target="slides/slide138.xml"/><Relationship Id="rId146" Type="http://schemas.openxmlformats.org/officeDocument/2006/relationships/slide" Target="slides/slide139.xml"/><Relationship Id="rId147" Type="http://schemas.openxmlformats.org/officeDocument/2006/relationships/slide" Target="slides/slide140.xml"/><Relationship Id="rId148" Type="http://schemas.openxmlformats.org/officeDocument/2006/relationships/slide" Target="slides/slide141.xml"/><Relationship Id="rId149" Type="http://schemas.openxmlformats.org/officeDocument/2006/relationships/slide" Target="slides/slide142.xml"/><Relationship Id="rId150" Type="http://schemas.openxmlformats.org/officeDocument/2006/relationships/slide" Target="slides/slide143.xml"/><Relationship Id="rId151" Type="http://schemas.openxmlformats.org/officeDocument/2006/relationships/slide" Target="slides/slide144.xml"/><Relationship Id="rId152" Type="http://schemas.openxmlformats.org/officeDocument/2006/relationships/slide" Target="slides/slide145.xml"/><Relationship Id="rId153" Type="http://schemas.openxmlformats.org/officeDocument/2006/relationships/slide" Target="slides/slide146.xml"/><Relationship Id="rId154" Type="http://schemas.openxmlformats.org/officeDocument/2006/relationships/slide" Target="slides/slide147.xml"/><Relationship Id="rId155" Type="http://schemas.openxmlformats.org/officeDocument/2006/relationships/slide" Target="slides/slide148.xml"/><Relationship Id="rId156" Type="http://schemas.openxmlformats.org/officeDocument/2006/relationships/slide" Target="slides/slide149.xml"/><Relationship Id="rId157" Type="http://schemas.openxmlformats.org/officeDocument/2006/relationships/slide" Target="slides/slide150.xml"/><Relationship Id="rId158" Type="http://schemas.openxmlformats.org/officeDocument/2006/relationships/slide" Target="slides/slide151.xml"/><Relationship Id="rId159" Type="http://schemas.openxmlformats.org/officeDocument/2006/relationships/slide" Target="slides/slide152.xml"/><Relationship Id="rId160" Type="http://schemas.openxmlformats.org/officeDocument/2006/relationships/slide" Target="slides/slide153.xml"/><Relationship Id="rId161" Type="http://schemas.openxmlformats.org/officeDocument/2006/relationships/slide" Target="slides/slide154.xml"/><Relationship Id="rId162" Type="http://schemas.openxmlformats.org/officeDocument/2006/relationships/slide" Target="slides/slide155.xml"/><Relationship Id="rId163" Type="http://schemas.openxmlformats.org/officeDocument/2006/relationships/slide" Target="slides/slide156.xml"/><Relationship Id="rId164" Type="http://schemas.openxmlformats.org/officeDocument/2006/relationships/slide" Target="slides/slide157.xml"/><Relationship Id="rId165" Type="http://schemas.openxmlformats.org/officeDocument/2006/relationships/slide" Target="slides/slide158.xml"/><Relationship Id="rId166" Type="http://schemas.openxmlformats.org/officeDocument/2006/relationships/slide" Target="slides/slide159.xml"/><Relationship Id="rId167" Type="http://schemas.openxmlformats.org/officeDocument/2006/relationships/slide" Target="slides/slide160.xml"/><Relationship Id="rId168" Type="http://schemas.openxmlformats.org/officeDocument/2006/relationships/slide" Target="slides/slide161.xml"/><Relationship Id="rId169" Type="http://schemas.openxmlformats.org/officeDocument/2006/relationships/slide" Target="slides/slide162.xml"/><Relationship Id="rId170" Type="http://schemas.openxmlformats.org/officeDocument/2006/relationships/slide" Target="slides/slide163.xml"/><Relationship Id="rId171" Type="http://schemas.openxmlformats.org/officeDocument/2006/relationships/slide" Target="slides/slide164.xml"/><Relationship Id="rId172" Type="http://schemas.openxmlformats.org/officeDocument/2006/relationships/slide" Target="slides/slide165.xml"/><Relationship Id="rId173" Type="http://schemas.openxmlformats.org/officeDocument/2006/relationships/slide" Target="slides/slide166.xml"/><Relationship Id="rId174" Type="http://schemas.openxmlformats.org/officeDocument/2006/relationships/slide" Target="slides/slide167.xml"/><Relationship Id="rId175" Type="http://schemas.openxmlformats.org/officeDocument/2006/relationships/slide" Target="slides/slide168.xml"/><Relationship Id="rId176" Type="http://schemas.openxmlformats.org/officeDocument/2006/relationships/slide" Target="slides/slide169.xml"/><Relationship Id="rId177" Type="http://schemas.openxmlformats.org/officeDocument/2006/relationships/slide" Target="slides/slide170.xml"/><Relationship Id="rId178" Type="http://schemas.openxmlformats.org/officeDocument/2006/relationships/slide" Target="slides/slide171.xml"/><Relationship Id="rId179" Type="http://schemas.openxmlformats.org/officeDocument/2006/relationships/slide" Target="slides/slide172.xml"/><Relationship Id="rId180" Type="http://schemas.openxmlformats.org/officeDocument/2006/relationships/slide" Target="slides/slide173.xml"/><Relationship Id="rId181" Type="http://schemas.openxmlformats.org/officeDocument/2006/relationships/slide" Target="slides/slide174.xml"/><Relationship Id="rId182" Type="http://schemas.openxmlformats.org/officeDocument/2006/relationships/slide" Target="slides/slide175.xml"/><Relationship Id="rId183" Type="http://schemas.openxmlformats.org/officeDocument/2006/relationships/slide" Target="slides/slide176.xml"/><Relationship Id="rId184" Type="http://schemas.openxmlformats.org/officeDocument/2006/relationships/slide" Target="slides/slide177.xml"/><Relationship Id="rId185" Type="http://schemas.openxmlformats.org/officeDocument/2006/relationships/slide" Target="slides/slide178.xml"/><Relationship Id="rId186" Type="http://schemas.openxmlformats.org/officeDocument/2006/relationships/slide" Target="slides/slide179.xml"/><Relationship Id="rId187" Type="http://schemas.openxmlformats.org/officeDocument/2006/relationships/slide" Target="slides/slide180.xml"/><Relationship Id="rId188" Type="http://schemas.openxmlformats.org/officeDocument/2006/relationships/slide" Target="slides/slide181.xml"/><Relationship Id="rId189" Type="http://schemas.openxmlformats.org/officeDocument/2006/relationships/slide" Target="slides/slide182.xml"/><Relationship Id="rId190" Type="http://schemas.openxmlformats.org/officeDocument/2006/relationships/slide" Target="slides/slide183.xml"/><Relationship Id="rId191" Type="http://schemas.openxmlformats.org/officeDocument/2006/relationships/slide" Target="slides/slide184.xml"/><Relationship Id="rId192" Type="http://schemas.openxmlformats.org/officeDocument/2006/relationships/slide" Target="slides/slide185.xml"/><Relationship Id="rId193" Type="http://schemas.openxmlformats.org/officeDocument/2006/relationships/slide" Target="slides/slide186.xml"/><Relationship Id="rId194" Type="http://schemas.openxmlformats.org/officeDocument/2006/relationships/slide" Target="slides/slide187.xml"/><Relationship Id="rId195" Type="http://schemas.openxmlformats.org/officeDocument/2006/relationships/slide" Target="slides/slide188.xml"/><Relationship Id="rId196" Type="http://schemas.openxmlformats.org/officeDocument/2006/relationships/slide" Target="slides/slide189.xml"/><Relationship Id="rId197" Type="http://schemas.openxmlformats.org/officeDocument/2006/relationships/slide" Target="slides/slide190.xml"/><Relationship Id="rId198" Type="http://schemas.openxmlformats.org/officeDocument/2006/relationships/slide" Target="slides/slide191.xml"/><Relationship Id="rId199" Type="http://schemas.openxmlformats.org/officeDocument/2006/relationships/slide" Target="slides/slide192.xml"/><Relationship Id="rId200" Type="http://schemas.openxmlformats.org/officeDocument/2006/relationships/slide" Target="slides/slide193.xml"/><Relationship Id="rId201" Type="http://schemas.openxmlformats.org/officeDocument/2006/relationships/slide" Target="slides/slide194.xml"/><Relationship Id="rId202" Type="http://schemas.openxmlformats.org/officeDocument/2006/relationships/slide" Target="slides/slide195.xml"/><Relationship Id="rId203" Type="http://schemas.openxmlformats.org/officeDocument/2006/relationships/slide" Target="slides/slide196.xml"/><Relationship Id="rId204" Type="http://schemas.openxmlformats.org/officeDocument/2006/relationships/slide" Target="slides/slide197.xml"/><Relationship Id="rId205" Type="http://schemas.openxmlformats.org/officeDocument/2006/relationships/slide" Target="slides/slide198.xml"/><Relationship Id="rId206" Type="http://schemas.openxmlformats.org/officeDocument/2006/relationships/slide" Target="slides/slide199.xml"/><Relationship Id="rId207" Type="http://schemas.openxmlformats.org/officeDocument/2006/relationships/slide" Target="slides/slide200.xml"/><Relationship Id="rId208" Type="http://schemas.openxmlformats.org/officeDocument/2006/relationships/slide" Target="slides/slide201.xml"/><Relationship Id="rId209" Type="http://schemas.openxmlformats.org/officeDocument/2006/relationships/slide" Target="slides/slide202.xml"/><Relationship Id="rId210" Type="http://schemas.openxmlformats.org/officeDocument/2006/relationships/slide" Target="slides/slide203.xml"/><Relationship Id="rId211" Type="http://schemas.openxmlformats.org/officeDocument/2006/relationships/slide" Target="slides/slide204.xml"/><Relationship Id="rId212" Type="http://schemas.openxmlformats.org/officeDocument/2006/relationships/slide" Target="slides/slide205.xml"/><Relationship Id="rId213" Type="http://schemas.openxmlformats.org/officeDocument/2006/relationships/slide" Target="slides/slide206.xml"/><Relationship Id="rId214" Type="http://schemas.openxmlformats.org/officeDocument/2006/relationships/slide" Target="slides/slide207.xml"/><Relationship Id="rId215" Type="http://schemas.openxmlformats.org/officeDocument/2006/relationships/slide" Target="slides/slide208.xml"/><Relationship Id="rId216" Type="http://schemas.openxmlformats.org/officeDocument/2006/relationships/slide" Target="slides/slide209.xml"/><Relationship Id="rId217" Type="http://schemas.openxmlformats.org/officeDocument/2006/relationships/slide" Target="slides/slide210.xml"/><Relationship Id="rId218" Type="http://schemas.openxmlformats.org/officeDocument/2006/relationships/slide" Target="slides/slide211.xml"/><Relationship Id="rId219" Type="http://schemas.openxmlformats.org/officeDocument/2006/relationships/slide" Target="slides/slide212.xml"/><Relationship Id="rId220" Type="http://schemas.openxmlformats.org/officeDocument/2006/relationships/slide" Target="slides/slide213.xml"/><Relationship Id="rId221" Type="http://schemas.openxmlformats.org/officeDocument/2006/relationships/slide" Target="slides/slide214.xml"/><Relationship Id="rId222" Type="http://schemas.openxmlformats.org/officeDocument/2006/relationships/slide" Target="slides/slide215.xml"/><Relationship Id="rId223" Type="http://schemas.openxmlformats.org/officeDocument/2006/relationships/slide" Target="slides/slide216.xml"/><Relationship Id="rId224" Type="http://schemas.openxmlformats.org/officeDocument/2006/relationships/slide" Target="slides/slide217.xml"/><Relationship Id="rId225" Type="http://schemas.openxmlformats.org/officeDocument/2006/relationships/slide" Target="slides/slide218.xml"/><Relationship Id="rId226" Type="http://schemas.openxmlformats.org/officeDocument/2006/relationships/slide" Target="slides/slide219.xml"/><Relationship Id="rId227" Type="http://schemas.openxmlformats.org/officeDocument/2006/relationships/slide" Target="slides/slide220.xml"/><Relationship Id="rId228" Type="http://schemas.openxmlformats.org/officeDocument/2006/relationships/slide" Target="slides/slide221.xml"/><Relationship Id="rId229" Type="http://schemas.openxmlformats.org/officeDocument/2006/relationships/slide" Target="slides/slide222.xml"/><Relationship Id="rId230" Type="http://schemas.openxmlformats.org/officeDocument/2006/relationships/slide" Target="slides/slide223.xml"/><Relationship Id="rId231" Type="http://schemas.openxmlformats.org/officeDocument/2006/relationships/slide" Target="slides/slide224.xml"/><Relationship Id="rId232" Type="http://schemas.openxmlformats.org/officeDocument/2006/relationships/slide" Target="slides/slide225.xml"/><Relationship Id="rId233" Type="http://schemas.openxmlformats.org/officeDocument/2006/relationships/slide" Target="slides/slide226.xml"/><Relationship Id="rId234" Type="http://schemas.openxmlformats.org/officeDocument/2006/relationships/slide" Target="slides/slide227.xml"/><Relationship Id="rId235" Type="http://schemas.openxmlformats.org/officeDocument/2006/relationships/slide" Target="slides/slide228.xml"/><Relationship Id="rId236" Type="http://schemas.openxmlformats.org/officeDocument/2006/relationships/slide" Target="slides/slide229.xml"/><Relationship Id="rId237" Type="http://schemas.openxmlformats.org/officeDocument/2006/relationships/slide" Target="slides/slide230.xml"/><Relationship Id="rId238" Type="http://schemas.openxmlformats.org/officeDocument/2006/relationships/slide" Target="slides/slide231.xml"/><Relationship Id="rId239" Type="http://schemas.openxmlformats.org/officeDocument/2006/relationships/slide" Target="slides/slide232.xml"/><Relationship Id="rId240" Type="http://schemas.openxmlformats.org/officeDocument/2006/relationships/slide" Target="slides/slide233.xml"/><Relationship Id="rId241" Type="http://schemas.openxmlformats.org/officeDocument/2006/relationships/slide" Target="slides/slide234.xml"/><Relationship Id="rId242" Type="http://schemas.openxmlformats.org/officeDocument/2006/relationships/slide" Target="slides/slide235.xml"/><Relationship Id="rId243" Type="http://schemas.openxmlformats.org/officeDocument/2006/relationships/slide" Target="slides/slide236.xml"/><Relationship Id="rId244" Type="http://schemas.openxmlformats.org/officeDocument/2006/relationships/slide" Target="slides/slide237.xml"/><Relationship Id="rId245" Type="http://schemas.openxmlformats.org/officeDocument/2006/relationships/slide" Target="slides/slide238.xml"/><Relationship Id="rId246" Type="http://schemas.openxmlformats.org/officeDocument/2006/relationships/slide" Target="slides/slide239.xml"/><Relationship Id="rId247" Type="http://schemas.openxmlformats.org/officeDocument/2006/relationships/slide" Target="slides/slide240.xml"/><Relationship Id="rId248" Type="http://schemas.openxmlformats.org/officeDocument/2006/relationships/slide" Target="slides/slide241.xml"/><Relationship Id="rId249" Type="http://schemas.openxmlformats.org/officeDocument/2006/relationships/slide" Target="slides/slide242.xml"/></Relationships>

</file>

<file path=ppt/charts/_rels/chart1.xml.rels><?xml version="1.0" encoding="UTF-8"?>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580876"/>
          <c:y val="0.0712319"/>
          <c:w val="0.677415"/>
          <c:h val="0.678827"/>
        </c:manualLayout>
      </c:layout>
      <c:lineChart>
        <c:grouping val="standard"/>
        <c:varyColors val="0"/>
        <c:ser>
          <c:idx val="0"/>
          <c:order val="0"/>
          <c:tx>
            <c:strRef>
              <c:f>Sheet1!$A$2</c:f>
              <c:strCache>
                <c:ptCount val="1"/>
                <c:pt idx="0">
                  <c:v>speedup</c:v>
                </c:pt>
              </c:strCache>
            </c:strRef>
          </c:tx>
          <c:spPr>
            <a:solidFill>
              <a:srgbClr val="00CC99"/>
            </a:solidFill>
            <a:ln w="38100" cap="flat">
              <a:solidFill>
                <a:srgbClr val="FF0000"/>
              </a:solidFill>
              <a:prstDash val="solid"/>
              <a:round/>
            </a:ln>
            <a:effectLst/>
          </c:spPr>
          <c:marker>
            <c:symbol val="none"/>
            <c:size val="2"/>
            <c:spPr>
              <a:solidFill>
                <a:srgbClr val="00CC99"/>
              </a:solidFill>
              <a:ln w="38100" cap="flat">
                <a:solidFill>
                  <a:srgbClr val="FF0000"/>
                </a:solidFill>
                <a:prstDash val="solid"/>
                <a:round/>
              </a:ln>
              <a:effectLst/>
            </c:spPr>
          </c:marker>
          <c:dLbls>
            <c:numFmt formatCode="#,##0" sourceLinked="0"/>
            <c:txPr>
              <a:bodyPr/>
              <a:lstStyle/>
              <a:p>
                <a:pPr>
                  <a:defRPr b="1" i="0" strike="noStrike" sz="1904" u="none">
                    <a:solidFill>
                      <a:srgbClr val="000000"/>
                    </a:solidFill>
                    <a:latin typeface="Arial"/>
                  </a:defRPr>
                </a:pPr>
              </a:p>
            </c:txPr>
            <c:dLblPos val="t"/>
            <c:showLegendKey val="0"/>
            <c:showVal val="0"/>
            <c:showCatName val="0"/>
            <c:showSerName val="0"/>
            <c:showPercent val="0"/>
            <c:showBubbleSize val="0"/>
            <c:showLeaderLines val="0"/>
          </c:dLbls>
          <c:cat>
            <c:strRef>
              <c:f>Sheet1!$B$1:$F$1</c:f>
              <c:strCache>
                <c:ptCount val="5"/>
                <c:pt idx="0">
                  <c:v>4</c:v>
                </c:pt>
                <c:pt idx="1">
                  <c:v>8</c:v>
                </c:pt>
                <c:pt idx="2">
                  <c:v>16</c:v>
                </c:pt>
                <c:pt idx="3">
                  <c:v>32</c:v>
                </c:pt>
                <c:pt idx="4">
                  <c:v>infinite</c:v>
                </c:pt>
              </c:strCache>
            </c:strRef>
          </c:cat>
          <c:val>
            <c:numRef>
              <c:f>Sheet1!$B$2:$F$2</c:f>
              <c:numCache>
                <c:ptCount val="5"/>
                <c:pt idx="0">
                  <c:v>2.100000</c:v>
                </c:pt>
                <c:pt idx="1">
                  <c:v>2.900000</c:v>
                </c:pt>
                <c:pt idx="2">
                  <c:v>3.400000</c:v>
                </c:pt>
                <c:pt idx="3">
                  <c:v>3.700000</c:v>
                </c:pt>
                <c:pt idx="4">
                  <c:v>4.000000</c:v>
                </c:pt>
              </c:numCache>
            </c:numRef>
          </c:val>
          <c:smooth val="0"/>
        </c:ser>
        <c:marker val="1"/>
        <c:axId val="2094734552"/>
        <c:axId val="2094734553"/>
      </c:lineChart>
      <c:catAx>
        <c:axId val="2094734552"/>
        <c:scaling>
          <c:orientation val="minMax"/>
        </c:scaling>
        <c:delete val="0"/>
        <c:axPos val="b"/>
        <c:numFmt formatCode="General" sourceLinked="0"/>
        <c:majorTickMark val="out"/>
        <c:minorTickMark val="none"/>
        <c:tickLblPos val="low"/>
        <c:spPr>
          <a:ln w="13438" cap="flat">
            <a:solidFill>
              <a:srgbClr val="000000"/>
            </a:solidFill>
            <a:prstDash val="solid"/>
            <a:round/>
          </a:ln>
        </c:spPr>
        <c:txPr>
          <a:bodyPr rot="-2700000"/>
          <a:lstStyle/>
          <a:p>
            <a:pPr>
              <a:defRPr b="1" i="0" strike="noStrike" sz="1904" u="none">
                <a:solidFill>
                  <a:srgbClr val="000000"/>
                </a:solidFill>
                <a:latin typeface="Arial"/>
              </a:defRPr>
            </a:pPr>
          </a:p>
        </c:txPr>
        <c:crossAx val="2094734553"/>
        <c:crosses val="autoZero"/>
        <c:auto val="1"/>
        <c:lblAlgn val="ctr"/>
        <c:noMultiLvlLbl val="1"/>
      </c:catAx>
      <c:valAx>
        <c:axId val="2094734553"/>
        <c:scaling>
          <c:orientation val="minMax"/>
        </c:scaling>
        <c:delete val="0"/>
        <c:axPos val="l"/>
        <c:majorGridlines>
          <c:spPr>
            <a:ln w="12700" cap="flat">
              <a:solidFill>
                <a:srgbClr val="000000"/>
              </a:solidFill>
              <a:prstDash val="solid"/>
              <a:round/>
            </a:ln>
          </c:spPr>
        </c:majorGridlines>
        <c:numFmt formatCode="0.#" sourceLinked="0"/>
        <c:majorTickMark val="out"/>
        <c:minorTickMark val="none"/>
        <c:tickLblPos val="nextTo"/>
        <c:spPr>
          <a:ln w="13438" cap="flat">
            <a:solidFill>
              <a:srgbClr val="000000"/>
            </a:solidFill>
            <a:prstDash val="solid"/>
            <a:round/>
          </a:ln>
        </c:spPr>
        <c:txPr>
          <a:bodyPr rot="0"/>
          <a:lstStyle/>
          <a:p>
            <a:pPr>
              <a:defRPr b="1" i="0" strike="noStrike" sz="1904" u="none">
                <a:solidFill>
                  <a:srgbClr val="000000"/>
                </a:solidFill>
                <a:latin typeface="Arial"/>
              </a:defRPr>
            </a:pPr>
          </a:p>
        </c:txPr>
        <c:crossAx val="2094734552"/>
        <c:crosses val="autoZero"/>
        <c:crossBetween val="between"/>
        <c:majorUnit val="1"/>
        <c:minorUnit val="0.5"/>
      </c:valAx>
      <c:spPr>
        <a:noFill/>
        <a:ln w="13438" cap="flat">
          <a:solidFill>
            <a:srgbClr val="000000"/>
          </a:solidFill>
          <a:prstDash val="solid"/>
          <a:round/>
        </a:ln>
        <a:effectLst/>
      </c:spPr>
    </c:plotArea>
    <c:legend>
      <c:legendPos val="r"/>
      <c:layout>
        <c:manualLayout>
          <c:xMode val="edge"/>
          <c:yMode val="edge"/>
          <c:x val="0.747286"/>
          <c:y val="0.34589"/>
          <c:w val="0.252714"/>
          <c:h val="0.0971133"/>
        </c:manualLayout>
      </c:layout>
      <c:overlay val="1"/>
      <c:spPr>
        <a:solidFill>
          <a:srgbClr val="FFFFFF"/>
        </a:solidFill>
        <a:ln w="3359" cap="flat">
          <a:solidFill>
            <a:srgbClr val="000000"/>
          </a:solidFill>
          <a:prstDash val="solid"/>
          <a:round/>
        </a:ln>
        <a:effectLst/>
      </c:spPr>
      <c:txPr>
        <a:bodyPr rot="0"/>
        <a:lstStyle/>
        <a:p>
          <a:pPr>
            <a:defRPr b="1" i="0" strike="noStrike" sz="1904" u="none">
              <a:solidFill>
                <a:srgbClr val="000000"/>
              </a:solidFill>
              <a:latin typeface="Arial"/>
            </a:defRPr>
          </a:pPr>
        </a:p>
      </c:txPr>
    </c:legend>
    <c:plotVisOnly val="1"/>
    <c:dispBlanksAs val="gap"/>
  </c:chart>
  <c:spPr>
    <a:noFill/>
    <a:ln>
      <a:noFill/>
    </a:ln>
    <a:effectLst/>
  </c:sp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5" name="Shape 25"/>
          <p:cNvSpPr/>
          <p:nvPr>
            <p:ph type="sldImg"/>
          </p:nvPr>
        </p:nvSpPr>
        <p:spPr>
          <a:xfrm>
            <a:off x="1143000" y="685800"/>
            <a:ext cx="4572000" cy="3429000"/>
          </a:xfrm>
          <a:prstGeom prst="rect">
            <a:avLst/>
          </a:prstGeom>
        </p:spPr>
        <p:txBody>
          <a:bodyPr/>
          <a:lstStyle/>
          <a:p>
            <a:pPr/>
          </a:p>
        </p:txBody>
      </p:sp>
      <p:sp>
        <p:nvSpPr>
          <p:cNvPr id="26" name="Shape 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Arial"/>
      </a:defRPr>
    </a:lvl1pPr>
    <a:lvl2pPr indent="228600" latinLnBrk="0">
      <a:spcBef>
        <a:spcPts val="400"/>
      </a:spcBef>
      <a:defRPr sz="1200">
        <a:latin typeface="+mn-lt"/>
        <a:ea typeface="+mn-ea"/>
        <a:cs typeface="+mn-cs"/>
        <a:sym typeface="Arial"/>
      </a:defRPr>
    </a:lvl2pPr>
    <a:lvl3pPr indent="457200" latinLnBrk="0">
      <a:spcBef>
        <a:spcPts val="400"/>
      </a:spcBef>
      <a:defRPr sz="1200">
        <a:latin typeface="+mn-lt"/>
        <a:ea typeface="+mn-ea"/>
        <a:cs typeface="+mn-cs"/>
        <a:sym typeface="Arial"/>
      </a:defRPr>
    </a:lvl3pPr>
    <a:lvl4pPr indent="685800" latinLnBrk="0">
      <a:spcBef>
        <a:spcPts val="400"/>
      </a:spcBef>
      <a:defRPr sz="1200">
        <a:latin typeface="+mn-lt"/>
        <a:ea typeface="+mn-ea"/>
        <a:cs typeface="+mn-cs"/>
        <a:sym typeface="Arial"/>
      </a:defRPr>
    </a:lvl4pPr>
    <a:lvl5pPr indent="914400" latinLnBrk="0">
      <a:spcBef>
        <a:spcPts val="400"/>
      </a:spcBef>
      <a:defRPr sz="1200">
        <a:latin typeface="+mn-lt"/>
        <a:ea typeface="+mn-ea"/>
        <a:cs typeface="+mn-cs"/>
        <a:sym typeface="Arial"/>
      </a:defRPr>
    </a:lvl5pPr>
    <a:lvl6pPr indent="1143000" latinLnBrk="0">
      <a:spcBef>
        <a:spcPts val="400"/>
      </a:spcBef>
      <a:defRPr sz="1200">
        <a:latin typeface="+mn-lt"/>
        <a:ea typeface="+mn-ea"/>
        <a:cs typeface="+mn-cs"/>
        <a:sym typeface="Arial"/>
      </a:defRPr>
    </a:lvl6pPr>
    <a:lvl7pPr indent="1371600" latinLnBrk="0">
      <a:spcBef>
        <a:spcPts val="400"/>
      </a:spcBef>
      <a:defRPr sz="1200">
        <a:latin typeface="+mn-lt"/>
        <a:ea typeface="+mn-ea"/>
        <a:cs typeface="+mn-cs"/>
        <a:sym typeface="Arial"/>
      </a:defRPr>
    </a:lvl7pPr>
    <a:lvl8pPr indent="1600200" latinLnBrk="0">
      <a:spcBef>
        <a:spcPts val="400"/>
      </a:spcBef>
      <a:defRPr sz="1200">
        <a:latin typeface="+mn-lt"/>
        <a:ea typeface="+mn-ea"/>
        <a:cs typeface="+mn-cs"/>
        <a:sym typeface="Arial"/>
      </a:defRPr>
    </a:lvl8pPr>
    <a:lvl9pPr indent="1828800" latinLnBrk="0">
      <a:spcBef>
        <a:spcPts val="400"/>
      </a:spcBef>
      <a:defRPr sz="1200">
        <a:latin typeface="+mn-lt"/>
        <a:ea typeface="+mn-ea"/>
        <a:cs typeface="+mn-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100.xml.rels><?xml version="1.0" encoding="UTF-8"?>
<Relationships xmlns="http://schemas.openxmlformats.org/package/2006/relationships"><Relationship Id="rId1" Type="http://schemas.openxmlformats.org/officeDocument/2006/relationships/slide" Target="../slides/slide145.xml"/><Relationship Id="rId2" Type="http://schemas.openxmlformats.org/officeDocument/2006/relationships/notesMaster" Target="../notesMasters/notesMaster1.xml"/></Relationships>

</file>

<file path=ppt/notesSlides/_rels/notesSlide101.xml.rels><?xml version="1.0" encoding="UTF-8"?>
<Relationships xmlns="http://schemas.openxmlformats.org/package/2006/relationships"><Relationship Id="rId1" Type="http://schemas.openxmlformats.org/officeDocument/2006/relationships/slide" Target="../slides/slide146.xml"/><Relationship Id="rId2" Type="http://schemas.openxmlformats.org/officeDocument/2006/relationships/notesMaster" Target="../notesMasters/notesMaster1.xml"/></Relationships>

</file>

<file path=ppt/notesSlides/_rels/notesSlide102.xml.rels><?xml version="1.0" encoding="UTF-8"?>
<Relationships xmlns="http://schemas.openxmlformats.org/package/2006/relationships"><Relationship Id="rId1" Type="http://schemas.openxmlformats.org/officeDocument/2006/relationships/slide" Target="../slides/slide147.xml"/><Relationship Id="rId2" Type="http://schemas.openxmlformats.org/officeDocument/2006/relationships/notesMaster" Target="../notesMasters/notesMaster1.xml"/></Relationships>

</file>

<file path=ppt/notesSlides/_rels/notesSlide103.xml.rels><?xml version="1.0" encoding="UTF-8"?>
<Relationships xmlns="http://schemas.openxmlformats.org/package/2006/relationships"><Relationship Id="rId1" Type="http://schemas.openxmlformats.org/officeDocument/2006/relationships/slide" Target="../slides/slide148.xml"/><Relationship Id="rId2" Type="http://schemas.openxmlformats.org/officeDocument/2006/relationships/notesMaster" Target="../notesMasters/notesMaster1.xml"/></Relationships>

</file>

<file path=ppt/notesSlides/_rels/notesSlide104.xml.rels><?xml version="1.0" encoding="UTF-8"?>
<Relationships xmlns="http://schemas.openxmlformats.org/package/2006/relationships"><Relationship Id="rId1" Type="http://schemas.openxmlformats.org/officeDocument/2006/relationships/slide" Target="../slides/slide149.xml"/><Relationship Id="rId2" Type="http://schemas.openxmlformats.org/officeDocument/2006/relationships/notesMaster" Target="../notesMasters/notesMaster1.xml"/></Relationships>

</file>

<file path=ppt/notesSlides/_rels/notesSlide105.xml.rels><?xml version="1.0" encoding="UTF-8"?>
<Relationships xmlns="http://schemas.openxmlformats.org/package/2006/relationships"><Relationship Id="rId1" Type="http://schemas.openxmlformats.org/officeDocument/2006/relationships/slide" Target="../slides/slide150.xml"/><Relationship Id="rId2" Type="http://schemas.openxmlformats.org/officeDocument/2006/relationships/notesMaster" Target="../notesMasters/notesMaster1.xml"/></Relationships>

</file>

<file path=ppt/notesSlides/_rels/notesSlide106.xml.rels><?xml version="1.0" encoding="UTF-8"?>
<Relationships xmlns="http://schemas.openxmlformats.org/package/2006/relationships"><Relationship Id="rId1" Type="http://schemas.openxmlformats.org/officeDocument/2006/relationships/slide" Target="../slides/slide151.xml"/><Relationship Id="rId2" Type="http://schemas.openxmlformats.org/officeDocument/2006/relationships/notesMaster" Target="../notesMasters/notesMaster1.xml"/></Relationships>

</file>

<file path=ppt/notesSlides/_rels/notesSlide107.xml.rels><?xml version="1.0" encoding="UTF-8"?>
<Relationships xmlns="http://schemas.openxmlformats.org/package/2006/relationships"><Relationship Id="rId1" Type="http://schemas.openxmlformats.org/officeDocument/2006/relationships/slide" Target="../slides/slide152.xml"/><Relationship Id="rId2" Type="http://schemas.openxmlformats.org/officeDocument/2006/relationships/notesMaster" Target="../notesMasters/notesMaster1.xml"/></Relationships>

</file>

<file path=ppt/notesSlides/_rels/notesSlide108.xml.rels><?xml version="1.0" encoding="UTF-8"?>
<Relationships xmlns="http://schemas.openxmlformats.org/package/2006/relationships"><Relationship Id="rId1" Type="http://schemas.openxmlformats.org/officeDocument/2006/relationships/slide" Target="../slides/slide153.xml"/><Relationship Id="rId2" Type="http://schemas.openxmlformats.org/officeDocument/2006/relationships/notesMaster" Target="../notesMasters/notesMaster1.xml"/></Relationships>

</file>

<file path=ppt/notesSlides/_rels/notesSlide109.xml.rels><?xml version="1.0" encoding="UTF-8"?>
<Relationships xmlns="http://schemas.openxmlformats.org/package/2006/relationships"><Relationship Id="rId1" Type="http://schemas.openxmlformats.org/officeDocument/2006/relationships/slide" Target="../slides/slide154.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110.xml.rels><?xml version="1.0" encoding="UTF-8"?>
<Relationships xmlns="http://schemas.openxmlformats.org/package/2006/relationships"><Relationship Id="rId1" Type="http://schemas.openxmlformats.org/officeDocument/2006/relationships/slide" Target="../slides/slide155.xml"/><Relationship Id="rId2" Type="http://schemas.openxmlformats.org/officeDocument/2006/relationships/notesMaster" Target="../notesMasters/notesMaster1.xml"/></Relationships>

</file>

<file path=ppt/notesSlides/_rels/notesSlide111.xml.rels><?xml version="1.0" encoding="UTF-8"?>
<Relationships xmlns="http://schemas.openxmlformats.org/package/2006/relationships"><Relationship Id="rId1" Type="http://schemas.openxmlformats.org/officeDocument/2006/relationships/slide" Target="../slides/slide156.xml"/><Relationship Id="rId2" Type="http://schemas.openxmlformats.org/officeDocument/2006/relationships/notesMaster" Target="../notesMasters/notesMaster1.xml"/></Relationships>

</file>

<file path=ppt/notesSlides/_rels/notesSlide112.xml.rels><?xml version="1.0" encoding="UTF-8"?>
<Relationships xmlns="http://schemas.openxmlformats.org/package/2006/relationships"><Relationship Id="rId1" Type="http://schemas.openxmlformats.org/officeDocument/2006/relationships/slide" Target="../slides/slide157.xml"/><Relationship Id="rId2" Type="http://schemas.openxmlformats.org/officeDocument/2006/relationships/notesMaster" Target="../notesMasters/notesMaster1.xml"/></Relationships>

</file>

<file path=ppt/notesSlides/_rels/notesSlide113.xml.rels><?xml version="1.0" encoding="UTF-8"?>
<Relationships xmlns="http://schemas.openxmlformats.org/package/2006/relationships"><Relationship Id="rId1" Type="http://schemas.openxmlformats.org/officeDocument/2006/relationships/slide" Target="../slides/slide158.xml"/><Relationship Id="rId2" Type="http://schemas.openxmlformats.org/officeDocument/2006/relationships/notesMaster" Target="../notesMasters/notesMaster1.xml"/></Relationships>

</file>

<file path=ppt/notesSlides/_rels/notesSlide114.xml.rels><?xml version="1.0" encoding="UTF-8"?>
<Relationships xmlns="http://schemas.openxmlformats.org/package/2006/relationships"><Relationship Id="rId1" Type="http://schemas.openxmlformats.org/officeDocument/2006/relationships/slide" Target="../slides/slide163.xml"/><Relationship Id="rId2" Type="http://schemas.openxmlformats.org/officeDocument/2006/relationships/notesMaster" Target="../notesMasters/notesMaster1.xml"/></Relationships>

</file>

<file path=ppt/notesSlides/_rels/notesSlide115.xml.rels><?xml version="1.0" encoding="UTF-8"?>
<Relationships xmlns="http://schemas.openxmlformats.org/package/2006/relationships"><Relationship Id="rId1" Type="http://schemas.openxmlformats.org/officeDocument/2006/relationships/slide" Target="../slides/slide165.xml"/><Relationship Id="rId2" Type="http://schemas.openxmlformats.org/officeDocument/2006/relationships/notesMaster" Target="../notesMasters/notesMaster1.xml"/></Relationships>

</file>

<file path=ppt/notesSlides/_rels/notesSlide116.xml.rels><?xml version="1.0" encoding="UTF-8"?>
<Relationships xmlns="http://schemas.openxmlformats.org/package/2006/relationships"><Relationship Id="rId1" Type="http://schemas.openxmlformats.org/officeDocument/2006/relationships/slide" Target="../slides/slide166.xml"/><Relationship Id="rId2" Type="http://schemas.openxmlformats.org/officeDocument/2006/relationships/notesMaster" Target="../notesMasters/notesMaster1.xml"/></Relationships>

</file>

<file path=ppt/notesSlides/_rels/notesSlide117.xml.rels><?xml version="1.0" encoding="UTF-8"?>
<Relationships xmlns="http://schemas.openxmlformats.org/package/2006/relationships"><Relationship Id="rId1" Type="http://schemas.openxmlformats.org/officeDocument/2006/relationships/slide" Target="../slides/slide167.xml"/><Relationship Id="rId2" Type="http://schemas.openxmlformats.org/officeDocument/2006/relationships/notesMaster" Target="../notesMasters/notesMaster1.xml"/></Relationships>

</file>

<file path=ppt/notesSlides/_rels/notesSlide118.xml.rels><?xml version="1.0" encoding="UTF-8"?>
<Relationships xmlns="http://schemas.openxmlformats.org/package/2006/relationships"><Relationship Id="rId1" Type="http://schemas.openxmlformats.org/officeDocument/2006/relationships/slide" Target="../slides/slide168.xml"/><Relationship Id="rId2" Type="http://schemas.openxmlformats.org/officeDocument/2006/relationships/notesMaster" Target="../notesMasters/notesMaster1.xml"/></Relationships>

</file>

<file path=ppt/notesSlides/_rels/notesSlide119.xml.rels><?xml version="1.0" encoding="UTF-8"?>
<Relationships xmlns="http://schemas.openxmlformats.org/package/2006/relationships"><Relationship Id="rId1" Type="http://schemas.openxmlformats.org/officeDocument/2006/relationships/slide" Target="../slides/slide169.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Relationships>

</file>

<file path=ppt/notesSlides/_rels/notesSlide120.xml.rels><?xml version="1.0" encoding="UTF-8"?>
<Relationships xmlns="http://schemas.openxmlformats.org/package/2006/relationships"><Relationship Id="rId1" Type="http://schemas.openxmlformats.org/officeDocument/2006/relationships/slide" Target="../slides/slide170.xml"/><Relationship Id="rId2" Type="http://schemas.openxmlformats.org/officeDocument/2006/relationships/notesMaster" Target="../notesMasters/notesMaster1.xml"/></Relationships>

</file>

<file path=ppt/notesSlides/_rels/notesSlide121.xml.rels><?xml version="1.0" encoding="UTF-8"?>
<Relationships xmlns="http://schemas.openxmlformats.org/package/2006/relationships"><Relationship Id="rId1" Type="http://schemas.openxmlformats.org/officeDocument/2006/relationships/slide" Target="../slides/slide195.xml"/><Relationship Id="rId2" Type="http://schemas.openxmlformats.org/officeDocument/2006/relationships/notesMaster" Target="../notesMasters/notesMaster1.xml"/></Relationships>

</file>

<file path=ppt/notesSlides/_rels/notesSlide122.xml.rels><?xml version="1.0" encoding="UTF-8"?>
<Relationships xmlns="http://schemas.openxmlformats.org/package/2006/relationships"><Relationship Id="rId1" Type="http://schemas.openxmlformats.org/officeDocument/2006/relationships/slide" Target="../slides/slide196.xml"/><Relationship Id="rId2" Type="http://schemas.openxmlformats.org/officeDocument/2006/relationships/notesMaster" Target="../notesMasters/notesMaster1.xml"/></Relationships>

</file>

<file path=ppt/notesSlides/_rels/notesSlide123.xml.rels><?xml version="1.0" encoding="UTF-8"?>
<Relationships xmlns="http://schemas.openxmlformats.org/package/2006/relationships"><Relationship Id="rId1" Type="http://schemas.openxmlformats.org/officeDocument/2006/relationships/slide" Target="../slides/slide207.xml"/><Relationship Id="rId2" Type="http://schemas.openxmlformats.org/officeDocument/2006/relationships/notesMaster" Target="../notesMasters/notesMaster1.xml"/></Relationships>

</file>

<file path=ppt/notesSlides/_rels/notesSlide124.xml.rels><?xml version="1.0" encoding="UTF-8"?>
<Relationships xmlns="http://schemas.openxmlformats.org/package/2006/relationships"><Relationship Id="rId1" Type="http://schemas.openxmlformats.org/officeDocument/2006/relationships/slide" Target="../slides/slide211.xml"/><Relationship Id="rId2" Type="http://schemas.openxmlformats.org/officeDocument/2006/relationships/notesMaster" Target="../notesMasters/notesMaster1.xml"/></Relationships>

</file>

<file path=ppt/notesSlides/_rels/notesSlide125.xml.rels><?xml version="1.0" encoding="UTF-8"?>
<Relationships xmlns="http://schemas.openxmlformats.org/package/2006/relationships"><Relationship Id="rId1" Type="http://schemas.openxmlformats.org/officeDocument/2006/relationships/slide" Target="../slides/slide212.xml"/><Relationship Id="rId2" Type="http://schemas.openxmlformats.org/officeDocument/2006/relationships/notesMaster" Target="../notesMasters/notesMaster1.xml"/></Relationships>

</file>

<file path=ppt/notesSlides/_rels/notesSlide126.xml.rels><?xml version="1.0" encoding="UTF-8"?>
<Relationships xmlns="http://schemas.openxmlformats.org/package/2006/relationships"><Relationship Id="rId1" Type="http://schemas.openxmlformats.org/officeDocument/2006/relationships/slide" Target="../slides/slide213.xml"/><Relationship Id="rId2" Type="http://schemas.openxmlformats.org/officeDocument/2006/relationships/notesMaster" Target="../notesMasters/notesMaster1.xml"/></Relationships>

</file>

<file path=ppt/notesSlides/_rels/notesSlide127.xml.rels><?xml version="1.0" encoding="UTF-8"?>
<Relationships xmlns="http://schemas.openxmlformats.org/package/2006/relationships"><Relationship Id="rId1" Type="http://schemas.openxmlformats.org/officeDocument/2006/relationships/slide" Target="../slides/slide214.xml"/><Relationship Id="rId2" Type="http://schemas.openxmlformats.org/officeDocument/2006/relationships/notesMaster" Target="../notesMasters/notesMaster1.xml"/></Relationships>

</file>

<file path=ppt/notesSlides/_rels/notesSlide128.xml.rels><?xml version="1.0" encoding="UTF-8"?>
<Relationships xmlns="http://schemas.openxmlformats.org/package/2006/relationships"><Relationship Id="rId1" Type="http://schemas.openxmlformats.org/officeDocument/2006/relationships/slide" Target="../slides/slide235.xml"/><Relationship Id="rId2" Type="http://schemas.openxmlformats.org/officeDocument/2006/relationships/notesMaster" Target="../notesMasters/notesMaster1.xml"/></Relationships>

</file>

<file path=ppt/notesSlides/_rels/notesSlide129.xml.rels><?xml version="1.0" encoding="UTF-8"?>
<Relationships xmlns="http://schemas.openxmlformats.org/package/2006/relationships"><Relationship Id="rId1" Type="http://schemas.openxmlformats.org/officeDocument/2006/relationships/slide" Target="../slides/slide236.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Relationships>

</file>

<file path=ppt/notesSlides/_rels/notesSlide130.xml.rels><?xml version="1.0" encoding="UTF-8"?>
<Relationships xmlns="http://schemas.openxmlformats.org/package/2006/relationships"><Relationship Id="rId1" Type="http://schemas.openxmlformats.org/officeDocument/2006/relationships/slide" Target="../slides/slide238.xml"/><Relationship Id="rId2" Type="http://schemas.openxmlformats.org/officeDocument/2006/relationships/notesMaster" Target="../notesMasters/notesMaster1.xml"/></Relationships>

</file>

<file path=ppt/notesSlides/_rels/notesSlide131.xml.rels><?xml version="1.0" encoding="UTF-8"?>
<Relationships xmlns="http://schemas.openxmlformats.org/package/2006/relationships"><Relationship Id="rId1" Type="http://schemas.openxmlformats.org/officeDocument/2006/relationships/slide" Target="../slides/slide239.xml"/><Relationship Id="rId2" Type="http://schemas.openxmlformats.org/officeDocument/2006/relationships/notesMaster" Target="../notesMasters/notesMaster1.xml"/></Relationships>

</file>

<file path=ppt/notesSlides/_rels/notesSlide132.xml.rels><?xml version="1.0" encoding="UTF-8"?>
<Relationships xmlns="http://schemas.openxmlformats.org/package/2006/relationships"><Relationship Id="rId1" Type="http://schemas.openxmlformats.org/officeDocument/2006/relationships/slide" Target="../slides/slide240.xml"/><Relationship Id="rId2" Type="http://schemas.openxmlformats.org/officeDocument/2006/relationships/notesMaster" Target="../notesMasters/notesMaster1.xml"/></Relationships>

</file>

<file path=ppt/notesSlides/_rels/notesSlide133.xml.rels><?xml version="1.0" encoding="UTF-8"?>
<Relationships xmlns="http://schemas.openxmlformats.org/package/2006/relationships"><Relationship Id="rId1" Type="http://schemas.openxmlformats.org/officeDocument/2006/relationships/slide" Target="../slides/slide241.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58.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59.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60.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61.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62.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63.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64.xml"/><Relationship Id="rId2"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1" Type="http://schemas.openxmlformats.org/officeDocument/2006/relationships/slide" Target="../slides/slide65.xml"/><Relationship Id="rId2"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1" Type="http://schemas.openxmlformats.org/officeDocument/2006/relationships/slide" Target="../slides/slide66.xml"/><Relationship Id="rId2"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1" Type="http://schemas.openxmlformats.org/officeDocument/2006/relationships/slide" Target="../slides/slide67.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1" Type="http://schemas.openxmlformats.org/officeDocument/2006/relationships/slide" Target="../slides/slide68.xml"/><Relationship Id="rId2"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1" Type="http://schemas.openxmlformats.org/officeDocument/2006/relationships/slide" Target="../slides/slide69.xml"/><Relationship Id="rId2"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1" Type="http://schemas.openxmlformats.org/officeDocument/2006/relationships/slide" Target="../slides/slide70.xml"/><Relationship Id="rId2"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1" Type="http://schemas.openxmlformats.org/officeDocument/2006/relationships/slide" Target="../slides/slide71.xml"/><Relationship Id="rId2"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1" Type="http://schemas.openxmlformats.org/officeDocument/2006/relationships/slide" Target="../slides/slide72.xml"/><Relationship Id="rId2"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1" Type="http://schemas.openxmlformats.org/officeDocument/2006/relationships/slide" Target="../slides/slide73.xml"/><Relationship Id="rId2" Type="http://schemas.openxmlformats.org/officeDocument/2006/relationships/notesMaster" Target="../notesMasters/notesMaster1.xml"/></Relationships>

</file>

<file path=ppt/notesSlides/_rels/notesSlide36.xml.rels><?xml version="1.0" encoding="UTF-8"?>
<Relationships xmlns="http://schemas.openxmlformats.org/package/2006/relationships"><Relationship Id="rId1" Type="http://schemas.openxmlformats.org/officeDocument/2006/relationships/slide" Target="../slides/slide74.xml"/><Relationship Id="rId2" Type="http://schemas.openxmlformats.org/officeDocument/2006/relationships/notesMaster" Target="../notesMasters/notesMaster1.xml"/></Relationships>

</file>

<file path=ppt/notesSlides/_rels/notesSlide37.xml.rels><?xml version="1.0" encoding="UTF-8"?>
<Relationships xmlns="http://schemas.openxmlformats.org/package/2006/relationships"><Relationship Id="rId1" Type="http://schemas.openxmlformats.org/officeDocument/2006/relationships/slide" Target="../slides/slide75.xml"/><Relationship Id="rId2" Type="http://schemas.openxmlformats.org/officeDocument/2006/relationships/notesMaster" Target="../notesMasters/notesMaster1.xml"/></Relationships>

</file>

<file path=ppt/notesSlides/_rels/notesSlide38.xml.rels><?xml version="1.0" encoding="UTF-8"?>
<Relationships xmlns="http://schemas.openxmlformats.org/package/2006/relationships"><Relationship Id="rId1" Type="http://schemas.openxmlformats.org/officeDocument/2006/relationships/slide" Target="../slides/slide76.xml"/><Relationship Id="rId2" Type="http://schemas.openxmlformats.org/officeDocument/2006/relationships/notesMaster" Target="../notesMasters/notesMaster1.xml"/></Relationships>

</file>

<file path=ppt/notesSlides/_rels/notesSlide39.xml.rels><?xml version="1.0" encoding="UTF-8"?>
<Relationships xmlns="http://schemas.openxmlformats.org/package/2006/relationships"><Relationship Id="rId1" Type="http://schemas.openxmlformats.org/officeDocument/2006/relationships/slide" Target="../slides/slide77.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40.xml.rels><?xml version="1.0" encoding="UTF-8"?>
<Relationships xmlns="http://schemas.openxmlformats.org/package/2006/relationships"><Relationship Id="rId1" Type="http://schemas.openxmlformats.org/officeDocument/2006/relationships/slide" Target="../slides/slide78.xml"/><Relationship Id="rId2" Type="http://schemas.openxmlformats.org/officeDocument/2006/relationships/notesMaster" Target="../notesMasters/notesMaster1.xml"/></Relationships>

</file>

<file path=ppt/notesSlides/_rels/notesSlide41.xml.rels><?xml version="1.0" encoding="UTF-8"?>
<Relationships xmlns="http://schemas.openxmlformats.org/package/2006/relationships"><Relationship Id="rId1" Type="http://schemas.openxmlformats.org/officeDocument/2006/relationships/slide" Target="../slides/slide79.xml"/><Relationship Id="rId2" Type="http://schemas.openxmlformats.org/officeDocument/2006/relationships/notesMaster" Target="../notesMasters/notesMaster1.xml"/></Relationships>

</file>

<file path=ppt/notesSlides/_rels/notesSlide42.xml.rels><?xml version="1.0" encoding="UTF-8"?>
<Relationships xmlns="http://schemas.openxmlformats.org/package/2006/relationships"><Relationship Id="rId1" Type="http://schemas.openxmlformats.org/officeDocument/2006/relationships/slide" Target="../slides/slide80.xml"/><Relationship Id="rId2" Type="http://schemas.openxmlformats.org/officeDocument/2006/relationships/notesMaster" Target="../notesMasters/notesMaster1.xml"/></Relationships>

</file>

<file path=ppt/notesSlides/_rels/notesSlide43.xml.rels><?xml version="1.0" encoding="UTF-8"?>
<Relationships xmlns="http://schemas.openxmlformats.org/package/2006/relationships"><Relationship Id="rId1" Type="http://schemas.openxmlformats.org/officeDocument/2006/relationships/slide" Target="../slides/slide81.xml"/><Relationship Id="rId2" Type="http://schemas.openxmlformats.org/officeDocument/2006/relationships/notesMaster" Target="../notesMasters/notesMaster1.xml"/></Relationships>

</file>

<file path=ppt/notesSlides/_rels/notesSlide44.xml.rels><?xml version="1.0" encoding="UTF-8"?>
<Relationships xmlns="http://schemas.openxmlformats.org/package/2006/relationships"><Relationship Id="rId1" Type="http://schemas.openxmlformats.org/officeDocument/2006/relationships/slide" Target="../slides/slide82.xml"/><Relationship Id="rId2" Type="http://schemas.openxmlformats.org/officeDocument/2006/relationships/notesMaster" Target="../notesMasters/notesMaster1.xml"/></Relationships>

</file>

<file path=ppt/notesSlides/_rels/notesSlide45.xml.rels><?xml version="1.0" encoding="UTF-8"?>
<Relationships xmlns="http://schemas.openxmlformats.org/package/2006/relationships"><Relationship Id="rId1" Type="http://schemas.openxmlformats.org/officeDocument/2006/relationships/slide" Target="../slides/slide83.xml"/><Relationship Id="rId2" Type="http://schemas.openxmlformats.org/officeDocument/2006/relationships/notesMaster" Target="../notesMasters/notesMaster1.xml"/></Relationships>

</file>

<file path=ppt/notesSlides/_rels/notesSlide46.xml.rels><?xml version="1.0" encoding="UTF-8"?>
<Relationships xmlns="http://schemas.openxmlformats.org/package/2006/relationships"><Relationship Id="rId1" Type="http://schemas.openxmlformats.org/officeDocument/2006/relationships/slide" Target="../slides/slide84.xml"/><Relationship Id="rId2" Type="http://schemas.openxmlformats.org/officeDocument/2006/relationships/notesMaster" Target="../notesMasters/notesMaster1.xml"/></Relationships>

</file>

<file path=ppt/notesSlides/_rels/notesSlide47.xml.rels><?xml version="1.0" encoding="UTF-8"?>
<Relationships xmlns="http://schemas.openxmlformats.org/package/2006/relationships"><Relationship Id="rId1" Type="http://schemas.openxmlformats.org/officeDocument/2006/relationships/slide" Target="../slides/slide85.xml"/><Relationship Id="rId2" Type="http://schemas.openxmlformats.org/officeDocument/2006/relationships/notesMaster" Target="../notesMasters/notesMaster1.xml"/></Relationships>

</file>

<file path=ppt/notesSlides/_rels/notesSlide48.xml.rels><?xml version="1.0" encoding="UTF-8"?>
<Relationships xmlns="http://schemas.openxmlformats.org/package/2006/relationships"><Relationship Id="rId1" Type="http://schemas.openxmlformats.org/officeDocument/2006/relationships/slide" Target="../slides/slide86.xml"/><Relationship Id="rId2" Type="http://schemas.openxmlformats.org/officeDocument/2006/relationships/notesMaster" Target="../notesMasters/notesMaster1.xml"/></Relationships>

</file>

<file path=ppt/notesSlides/_rels/notesSlide49.xml.rels><?xml version="1.0" encoding="UTF-8"?>
<Relationships xmlns="http://schemas.openxmlformats.org/package/2006/relationships"><Relationship Id="rId1" Type="http://schemas.openxmlformats.org/officeDocument/2006/relationships/slide" Target="../slides/slide87.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50.xml.rels><?xml version="1.0" encoding="UTF-8"?>
<Relationships xmlns="http://schemas.openxmlformats.org/package/2006/relationships"><Relationship Id="rId1" Type="http://schemas.openxmlformats.org/officeDocument/2006/relationships/slide" Target="../slides/slide88.xml"/><Relationship Id="rId2" Type="http://schemas.openxmlformats.org/officeDocument/2006/relationships/notesMaster" Target="../notesMasters/notesMaster1.xml"/></Relationships>

</file>

<file path=ppt/notesSlides/_rels/notesSlide51.xml.rels><?xml version="1.0" encoding="UTF-8"?>
<Relationships xmlns="http://schemas.openxmlformats.org/package/2006/relationships"><Relationship Id="rId1" Type="http://schemas.openxmlformats.org/officeDocument/2006/relationships/slide" Target="../slides/slide89.xml"/><Relationship Id="rId2" Type="http://schemas.openxmlformats.org/officeDocument/2006/relationships/notesMaster" Target="../notesMasters/notesMaster1.xml"/></Relationships>

</file>

<file path=ppt/notesSlides/_rels/notesSlide52.xml.rels><?xml version="1.0" encoding="UTF-8"?>
<Relationships xmlns="http://schemas.openxmlformats.org/package/2006/relationships"><Relationship Id="rId1" Type="http://schemas.openxmlformats.org/officeDocument/2006/relationships/slide" Target="../slides/slide90.xml"/><Relationship Id="rId2" Type="http://schemas.openxmlformats.org/officeDocument/2006/relationships/notesMaster" Target="../notesMasters/notesMaster1.xml"/></Relationships>

</file>

<file path=ppt/notesSlides/_rels/notesSlide53.xml.rels><?xml version="1.0" encoding="UTF-8"?>
<Relationships xmlns="http://schemas.openxmlformats.org/package/2006/relationships"><Relationship Id="rId1" Type="http://schemas.openxmlformats.org/officeDocument/2006/relationships/slide" Target="../slides/slide91.xml"/><Relationship Id="rId2" Type="http://schemas.openxmlformats.org/officeDocument/2006/relationships/notesMaster" Target="../notesMasters/notesMaster1.xml"/></Relationships>

</file>

<file path=ppt/notesSlides/_rels/notesSlide54.xml.rels><?xml version="1.0" encoding="UTF-8"?>
<Relationships xmlns="http://schemas.openxmlformats.org/package/2006/relationships"><Relationship Id="rId1" Type="http://schemas.openxmlformats.org/officeDocument/2006/relationships/slide" Target="../slides/slide92.xml"/><Relationship Id="rId2" Type="http://schemas.openxmlformats.org/officeDocument/2006/relationships/notesMaster" Target="../notesMasters/notesMaster1.xml"/></Relationships>

</file>

<file path=ppt/notesSlides/_rels/notesSlide55.xml.rels><?xml version="1.0" encoding="UTF-8"?>
<Relationships xmlns="http://schemas.openxmlformats.org/package/2006/relationships"><Relationship Id="rId1" Type="http://schemas.openxmlformats.org/officeDocument/2006/relationships/slide" Target="../slides/slide93.xml"/><Relationship Id="rId2" Type="http://schemas.openxmlformats.org/officeDocument/2006/relationships/notesMaster" Target="../notesMasters/notesMaster1.xml"/></Relationships>

</file>

<file path=ppt/notesSlides/_rels/notesSlide56.xml.rels><?xml version="1.0" encoding="UTF-8"?>
<Relationships xmlns="http://schemas.openxmlformats.org/package/2006/relationships"><Relationship Id="rId1" Type="http://schemas.openxmlformats.org/officeDocument/2006/relationships/slide" Target="../slides/slide94.xml"/><Relationship Id="rId2" Type="http://schemas.openxmlformats.org/officeDocument/2006/relationships/notesMaster" Target="../notesMasters/notesMaster1.xml"/></Relationships>

</file>

<file path=ppt/notesSlides/_rels/notesSlide57.xml.rels><?xml version="1.0" encoding="UTF-8"?>
<Relationships xmlns="http://schemas.openxmlformats.org/package/2006/relationships"><Relationship Id="rId1" Type="http://schemas.openxmlformats.org/officeDocument/2006/relationships/slide" Target="../slides/slide95.xml"/><Relationship Id="rId2" Type="http://schemas.openxmlformats.org/officeDocument/2006/relationships/notesMaster" Target="../notesMasters/notesMaster1.xml"/></Relationships>

</file>

<file path=ppt/notesSlides/_rels/notesSlide58.xml.rels><?xml version="1.0" encoding="UTF-8"?>
<Relationships xmlns="http://schemas.openxmlformats.org/package/2006/relationships"><Relationship Id="rId1" Type="http://schemas.openxmlformats.org/officeDocument/2006/relationships/slide" Target="../slides/slide96.xml"/><Relationship Id="rId2" Type="http://schemas.openxmlformats.org/officeDocument/2006/relationships/notesMaster" Target="../notesMasters/notesMaster1.xml"/></Relationships>

</file>

<file path=ppt/notesSlides/_rels/notesSlide59.xml.rels><?xml version="1.0" encoding="UTF-8"?>
<Relationships xmlns="http://schemas.openxmlformats.org/package/2006/relationships"><Relationship Id="rId1" Type="http://schemas.openxmlformats.org/officeDocument/2006/relationships/slide" Target="../slides/slide97.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60.xml.rels><?xml version="1.0" encoding="UTF-8"?>
<Relationships xmlns="http://schemas.openxmlformats.org/package/2006/relationships"><Relationship Id="rId1" Type="http://schemas.openxmlformats.org/officeDocument/2006/relationships/slide" Target="../slides/slide98.xml"/><Relationship Id="rId2" Type="http://schemas.openxmlformats.org/officeDocument/2006/relationships/notesMaster" Target="../notesMasters/notesMaster1.xml"/></Relationships>

</file>

<file path=ppt/notesSlides/_rels/notesSlide61.xml.rels><?xml version="1.0" encoding="UTF-8"?>
<Relationships xmlns="http://schemas.openxmlformats.org/package/2006/relationships"><Relationship Id="rId1" Type="http://schemas.openxmlformats.org/officeDocument/2006/relationships/slide" Target="../slides/slide99.xml"/><Relationship Id="rId2" Type="http://schemas.openxmlformats.org/officeDocument/2006/relationships/notesMaster" Target="../notesMasters/notesMaster1.xml"/></Relationships>

</file>

<file path=ppt/notesSlides/_rels/notesSlide62.xml.rels><?xml version="1.0" encoding="UTF-8"?>
<Relationships xmlns="http://schemas.openxmlformats.org/package/2006/relationships"><Relationship Id="rId1" Type="http://schemas.openxmlformats.org/officeDocument/2006/relationships/slide" Target="../slides/slide100.xml"/><Relationship Id="rId2" Type="http://schemas.openxmlformats.org/officeDocument/2006/relationships/notesMaster" Target="../notesMasters/notesMaster1.xml"/></Relationships>

</file>

<file path=ppt/notesSlides/_rels/notesSlide63.xml.rels><?xml version="1.0" encoding="UTF-8"?>
<Relationships xmlns="http://schemas.openxmlformats.org/package/2006/relationships"><Relationship Id="rId1" Type="http://schemas.openxmlformats.org/officeDocument/2006/relationships/slide" Target="../slides/slide101.xml"/><Relationship Id="rId2" Type="http://schemas.openxmlformats.org/officeDocument/2006/relationships/notesMaster" Target="../notesMasters/notesMaster1.xml"/></Relationships>

</file>

<file path=ppt/notesSlides/_rels/notesSlide64.xml.rels><?xml version="1.0" encoding="UTF-8"?>
<Relationships xmlns="http://schemas.openxmlformats.org/package/2006/relationships"><Relationship Id="rId1" Type="http://schemas.openxmlformats.org/officeDocument/2006/relationships/slide" Target="../slides/slide102.xml"/><Relationship Id="rId2" Type="http://schemas.openxmlformats.org/officeDocument/2006/relationships/notesMaster" Target="../notesMasters/notesMaster1.xml"/></Relationships>

</file>

<file path=ppt/notesSlides/_rels/notesSlide65.xml.rels><?xml version="1.0" encoding="UTF-8"?>
<Relationships xmlns="http://schemas.openxmlformats.org/package/2006/relationships"><Relationship Id="rId1" Type="http://schemas.openxmlformats.org/officeDocument/2006/relationships/slide" Target="../slides/slide103.xml"/><Relationship Id="rId2" Type="http://schemas.openxmlformats.org/officeDocument/2006/relationships/notesMaster" Target="../notesMasters/notesMaster1.xml"/></Relationships>

</file>

<file path=ppt/notesSlides/_rels/notesSlide66.xml.rels><?xml version="1.0" encoding="UTF-8"?>
<Relationships xmlns="http://schemas.openxmlformats.org/package/2006/relationships"><Relationship Id="rId1" Type="http://schemas.openxmlformats.org/officeDocument/2006/relationships/slide" Target="../slides/slide104.xml"/><Relationship Id="rId2" Type="http://schemas.openxmlformats.org/officeDocument/2006/relationships/notesMaster" Target="../notesMasters/notesMaster1.xml"/></Relationships>

</file>

<file path=ppt/notesSlides/_rels/notesSlide67.xml.rels><?xml version="1.0" encoding="UTF-8"?>
<Relationships xmlns="http://schemas.openxmlformats.org/package/2006/relationships"><Relationship Id="rId1" Type="http://schemas.openxmlformats.org/officeDocument/2006/relationships/slide" Target="../slides/slide105.xml"/><Relationship Id="rId2" Type="http://schemas.openxmlformats.org/officeDocument/2006/relationships/notesMaster" Target="../notesMasters/notesMaster1.xml"/></Relationships>

</file>

<file path=ppt/notesSlides/_rels/notesSlide68.xml.rels><?xml version="1.0" encoding="UTF-8"?>
<Relationships xmlns="http://schemas.openxmlformats.org/package/2006/relationships"><Relationship Id="rId1" Type="http://schemas.openxmlformats.org/officeDocument/2006/relationships/slide" Target="../slides/slide106.xml"/><Relationship Id="rId2" Type="http://schemas.openxmlformats.org/officeDocument/2006/relationships/notesMaster" Target="../notesMasters/notesMaster1.xml"/></Relationships>

</file>

<file path=ppt/notesSlides/_rels/notesSlide69.xml.rels><?xml version="1.0" encoding="UTF-8"?>
<Relationships xmlns="http://schemas.openxmlformats.org/package/2006/relationships"><Relationship Id="rId1" Type="http://schemas.openxmlformats.org/officeDocument/2006/relationships/slide" Target="../slides/slide10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70.xml.rels><?xml version="1.0" encoding="UTF-8"?>
<Relationships xmlns="http://schemas.openxmlformats.org/package/2006/relationships"><Relationship Id="rId1" Type="http://schemas.openxmlformats.org/officeDocument/2006/relationships/slide" Target="../slides/slide108.xml"/><Relationship Id="rId2" Type="http://schemas.openxmlformats.org/officeDocument/2006/relationships/notesMaster" Target="../notesMasters/notesMaster1.xml"/></Relationships>

</file>

<file path=ppt/notesSlides/_rels/notesSlide71.xml.rels><?xml version="1.0" encoding="UTF-8"?>
<Relationships xmlns="http://schemas.openxmlformats.org/package/2006/relationships"><Relationship Id="rId1" Type="http://schemas.openxmlformats.org/officeDocument/2006/relationships/slide" Target="../slides/slide109.xml"/><Relationship Id="rId2" Type="http://schemas.openxmlformats.org/officeDocument/2006/relationships/notesMaster" Target="../notesMasters/notesMaster1.xml"/></Relationships>

</file>

<file path=ppt/notesSlides/_rels/notesSlide72.xml.rels><?xml version="1.0" encoding="UTF-8"?>
<Relationships xmlns="http://schemas.openxmlformats.org/package/2006/relationships"><Relationship Id="rId1" Type="http://schemas.openxmlformats.org/officeDocument/2006/relationships/slide" Target="../slides/slide111.xml"/><Relationship Id="rId2" Type="http://schemas.openxmlformats.org/officeDocument/2006/relationships/notesMaster" Target="../notesMasters/notesMaster1.xml"/></Relationships>

</file>

<file path=ppt/notesSlides/_rels/notesSlide73.xml.rels><?xml version="1.0" encoding="UTF-8"?>
<Relationships xmlns="http://schemas.openxmlformats.org/package/2006/relationships"><Relationship Id="rId1" Type="http://schemas.openxmlformats.org/officeDocument/2006/relationships/slide" Target="../slides/slide112.xml"/><Relationship Id="rId2" Type="http://schemas.openxmlformats.org/officeDocument/2006/relationships/notesMaster" Target="../notesMasters/notesMaster1.xml"/></Relationships>

</file>

<file path=ppt/notesSlides/_rels/notesSlide74.xml.rels><?xml version="1.0" encoding="UTF-8"?>
<Relationships xmlns="http://schemas.openxmlformats.org/package/2006/relationships"><Relationship Id="rId1" Type="http://schemas.openxmlformats.org/officeDocument/2006/relationships/slide" Target="../slides/slide113.xml"/><Relationship Id="rId2" Type="http://schemas.openxmlformats.org/officeDocument/2006/relationships/notesMaster" Target="../notesMasters/notesMaster1.xml"/></Relationships>

</file>

<file path=ppt/notesSlides/_rels/notesSlide75.xml.rels><?xml version="1.0" encoding="UTF-8"?>
<Relationships xmlns="http://schemas.openxmlformats.org/package/2006/relationships"><Relationship Id="rId1" Type="http://schemas.openxmlformats.org/officeDocument/2006/relationships/slide" Target="../slides/slide114.xml"/><Relationship Id="rId2" Type="http://schemas.openxmlformats.org/officeDocument/2006/relationships/notesMaster" Target="../notesMasters/notesMaster1.xml"/></Relationships>

</file>

<file path=ppt/notesSlides/_rels/notesSlide76.xml.rels><?xml version="1.0" encoding="UTF-8"?>
<Relationships xmlns="http://schemas.openxmlformats.org/package/2006/relationships"><Relationship Id="rId1" Type="http://schemas.openxmlformats.org/officeDocument/2006/relationships/slide" Target="../slides/slide115.xml"/><Relationship Id="rId2" Type="http://schemas.openxmlformats.org/officeDocument/2006/relationships/notesMaster" Target="../notesMasters/notesMaster1.xml"/></Relationships>

</file>

<file path=ppt/notesSlides/_rels/notesSlide77.xml.rels><?xml version="1.0" encoding="UTF-8"?>
<Relationships xmlns="http://schemas.openxmlformats.org/package/2006/relationships"><Relationship Id="rId1" Type="http://schemas.openxmlformats.org/officeDocument/2006/relationships/slide" Target="../slides/slide116.xml"/><Relationship Id="rId2" Type="http://schemas.openxmlformats.org/officeDocument/2006/relationships/notesMaster" Target="../notesMasters/notesMaster1.xml"/></Relationships>

</file>

<file path=ppt/notesSlides/_rels/notesSlide78.xml.rels><?xml version="1.0" encoding="UTF-8"?>
<Relationships xmlns="http://schemas.openxmlformats.org/package/2006/relationships"><Relationship Id="rId1" Type="http://schemas.openxmlformats.org/officeDocument/2006/relationships/slide" Target="../slides/slide117.xml"/><Relationship Id="rId2" Type="http://schemas.openxmlformats.org/officeDocument/2006/relationships/notesMaster" Target="../notesMasters/notesMaster1.xml"/></Relationships>

</file>

<file path=ppt/notesSlides/_rels/notesSlide79.xml.rels><?xml version="1.0" encoding="UTF-8"?>
<Relationships xmlns="http://schemas.openxmlformats.org/package/2006/relationships"><Relationship Id="rId1" Type="http://schemas.openxmlformats.org/officeDocument/2006/relationships/slide" Target="../slides/slide118.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80.xml.rels><?xml version="1.0" encoding="UTF-8"?>
<Relationships xmlns="http://schemas.openxmlformats.org/package/2006/relationships"><Relationship Id="rId1" Type="http://schemas.openxmlformats.org/officeDocument/2006/relationships/slide" Target="../slides/slide119.xml"/><Relationship Id="rId2" Type="http://schemas.openxmlformats.org/officeDocument/2006/relationships/notesMaster" Target="../notesMasters/notesMaster1.xml"/></Relationships>

</file>

<file path=ppt/notesSlides/_rels/notesSlide81.xml.rels><?xml version="1.0" encoding="UTF-8"?>
<Relationships xmlns="http://schemas.openxmlformats.org/package/2006/relationships"><Relationship Id="rId1" Type="http://schemas.openxmlformats.org/officeDocument/2006/relationships/slide" Target="../slides/slide120.xml"/><Relationship Id="rId2" Type="http://schemas.openxmlformats.org/officeDocument/2006/relationships/notesMaster" Target="../notesMasters/notesMaster1.xml"/></Relationships>

</file>

<file path=ppt/notesSlides/_rels/notesSlide82.xml.rels><?xml version="1.0" encoding="UTF-8"?>
<Relationships xmlns="http://schemas.openxmlformats.org/package/2006/relationships"><Relationship Id="rId1" Type="http://schemas.openxmlformats.org/officeDocument/2006/relationships/slide" Target="../slides/slide121.xml"/><Relationship Id="rId2" Type="http://schemas.openxmlformats.org/officeDocument/2006/relationships/notesMaster" Target="../notesMasters/notesMaster1.xml"/></Relationships>

</file>

<file path=ppt/notesSlides/_rels/notesSlide83.xml.rels><?xml version="1.0" encoding="UTF-8"?>
<Relationships xmlns="http://schemas.openxmlformats.org/package/2006/relationships"><Relationship Id="rId1" Type="http://schemas.openxmlformats.org/officeDocument/2006/relationships/slide" Target="../slides/slide122.xml"/><Relationship Id="rId2" Type="http://schemas.openxmlformats.org/officeDocument/2006/relationships/notesMaster" Target="../notesMasters/notesMaster1.xml"/></Relationships>

</file>

<file path=ppt/notesSlides/_rels/notesSlide84.xml.rels><?xml version="1.0" encoding="UTF-8"?>
<Relationships xmlns="http://schemas.openxmlformats.org/package/2006/relationships"><Relationship Id="rId1" Type="http://schemas.openxmlformats.org/officeDocument/2006/relationships/slide" Target="../slides/slide123.xml"/><Relationship Id="rId2" Type="http://schemas.openxmlformats.org/officeDocument/2006/relationships/notesMaster" Target="../notesMasters/notesMaster1.xml"/></Relationships>

</file>

<file path=ppt/notesSlides/_rels/notesSlide85.xml.rels><?xml version="1.0" encoding="UTF-8"?>
<Relationships xmlns="http://schemas.openxmlformats.org/package/2006/relationships"><Relationship Id="rId1" Type="http://schemas.openxmlformats.org/officeDocument/2006/relationships/slide" Target="../slides/slide124.xml"/><Relationship Id="rId2" Type="http://schemas.openxmlformats.org/officeDocument/2006/relationships/notesMaster" Target="../notesMasters/notesMaster1.xml"/></Relationships>

</file>

<file path=ppt/notesSlides/_rels/notesSlide86.xml.rels><?xml version="1.0" encoding="UTF-8"?>
<Relationships xmlns="http://schemas.openxmlformats.org/package/2006/relationships"><Relationship Id="rId1" Type="http://schemas.openxmlformats.org/officeDocument/2006/relationships/slide" Target="../slides/slide125.xml"/><Relationship Id="rId2" Type="http://schemas.openxmlformats.org/officeDocument/2006/relationships/notesMaster" Target="../notesMasters/notesMaster1.xml"/></Relationships>

</file>

<file path=ppt/notesSlides/_rels/notesSlide87.xml.rels><?xml version="1.0" encoding="UTF-8"?>
<Relationships xmlns="http://schemas.openxmlformats.org/package/2006/relationships"><Relationship Id="rId1" Type="http://schemas.openxmlformats.org/officeDocument/2006/relationships/slide" Target="../slides/slide126.xml"/><Relationship Id="rId2" Type="http://schemas.openxmlformats.org/officeDocument/2006/relationships/notesMaster" Target="../notesMasters/notesMaster1.xml"/></Relationships>

</file>

<file path=ppt/notesSlides/_rels/notesSlide88.xml.rels><?xml version="1.0" encoding="UTF-8"?>
<Relationships xmlns="http://schemas.openxmlformats.org/package/2006/relationships"><Relationship Id="rId1" Type="http://schemas.openxmlformats.org/officeDocument/2006/relationships/slide" Target="../slides/slide127.xml"/><Relationship Id="rId2" Type="http://schemas.openxmlformats.org/officeDocument/2006/relationships/notesMaster" Target="../notesMasters/notesMaster1.xml"/></Relationships>

</file>

<file path=ppt/notesSlides/_rels/notesSlide89.xml.rels><?xml version="1.0" encoding="UTF-8"?>
<Relationships xmlns="http://schemas.openxmlformats.org/package/2006/relationships"><Relationship Id="rId1" Type="http://schemas.openxmlformats.org/officeDocument/2006/relationships/slide" Target="../slides/slide12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90.xml.rels><?xml version="1.0" encoding="UTF-8"?>
<Relationships xmlns="http://schemas.openxmlformats.org/package/2006/relationships"><Relationship Id="rId1" Type="http://schemas.openxmlformats.org/officeDocument/2006/relationships/slide" Target="../slides/slide129.xml"/><Relationship Id="rId2" Type="http://schemas.openxmlformats.org/officeDocument/2006/relationships/notesMaster" Target="../notesMasters/notesMaster1.xml"/></Relationships>

</file>

<file path=ppt/notesSlides/_rels/notesSlide91.xml.rels><?xml version="1.0" encoding="UTF-8"?>
<Relationships xmlns="http://schemas.openxmlformats.org/package/2006/relationships"><Relationship Id="rId1" Type="http://schemas.openxmlformats.org/officeDocument/2006/relationships/slide" Target="../slides/slide130.xml"/><Relationship Id="rId2" Type="http://schemas.openxmlformats.org/officeDocument/2006/relationships/notesMaster" Target="../notesMasters/notesMaster1.xml"/></Relationships>

</file>

<file path=ppt/notesSlides/_rels/notesSlide92.xml.rels><?xml version="1.0" encoding="UTF-8"?>
<Relationships xmlns="http://schemas.openxmlformats.org/package/2006/relationships"><Relationship Id="rId1" Type="http://schemas.openxmlformats.org/officeDocument/2006/relationships/slide" Target="../slides/slide132.xml"/><Relationship Id="rId2" Type="http://schemas.openxmlformats.org/officeDocument/2006/relationships/notesMaster" Target="../notesMasters/notesMaster1.xml"/></Relationships>

</file>

<file path=ppt/notesSlides/_rels/notesSlide93.xml.rels><?xml version="1.0" encoding="UTF-8"?>
<Relationships xmlns="http://schemas.openxmlformats.org/package/2006/relationships"><Relationship Id="rId1" Type="http://schemas.openxmlformats.org/officeDocument/2006/relationships/slide" Target="../slides/slide133.xml"/><Relationship Id="rId2" Type="http://schemas.openxmlformats.org/officeDocument/2006/relationships/notesMaster" Target="../notesMasters/notesMaster1.xml"/></Relationships>

</file>

<file path=ppt/notesSlides/_rels/notesSlide94.xml.rels><?xml version="1.0" encoding="UTF-8"?>
<Relationships xmlns="http://schemas.openxmlformats.org/package/2006/relationships"><Relationship Id="rId1" Type="http://schemas.openxmlformats.org/officeDocument/2006/relationships/slide" Target="../slides/slide134.xml"/><Relationship Id="rId2" Type="http://schemas.openxmlformats.org/officeDocument/2006/relationships/notesMaster" Target="../notesMasters/notesMaster1.xml"/></Relationships>

</file>

<file path=ppt/notesSlides/_rels/notesSlide95.xml.rels><?xml version="1.0" encoding="UTF-8"?>
<Relationships xmlns="http://schemas.openxmlformats.org/package/2006/relationships"><Relationship Id="rId1" Type="http://schemas.openxmlformats.org/officeDocument/2006/relationships/slide" Target="../slides/slide139.xml"/><Relationship Id="rId2" Type="http://schemas.openxmlformats.org/officeDocument/2006/relationships/notesMaster" Target="../notesMasters/notesMaster1.xml"/></Relationships>

</file>

<file path=ppt/notesSlides/_rels/notesSlide96.xml.rels><?xml version="1.0" encoding="UTF-8"?>
<Relationships xmlns="http://schemas.openxmlformats.org/package/2006/relationships"><Relationship Id="rId1" Type="http://schemas.openxmlformats.org/officeDocument/2006/relationships/slide" Target="../slides/slide140.xml"/><Relationship Id="rId2" Type="http://schemas.openxmlformats.org/officeDocument/2006/relationships/notesMaster" Target="../notesMasters/notesMaster1.xml"/></Relationships>

</file>

<file path=ppt/notesSlides/_rels/notesSlide97.xml.rels><?xml version="1.0" encoding="UTF-8"?>
<Relationships xmlns="http://schemas.openxmlformats.org/package/2006/relationships"><Relationship Id="rId1" Type="http://schemas.openxmlformats.org/officeDocument/2006/relationships/slide" Target="../slides/slide141.xml"/><Relationship Id="rId2" Type="http://schemas.openxmlformats.org/officeDocument/2006/relationships/notesMaster" Target="../notesMasters/notesMaster1.xml"/></Relationships>

</file>

<file path=ppt/notesSlides/_rels/notesSlide98.xml.rels><?xml version="1.0" encoding="UTF-8"?>
<Relationships xmlns="http://schemas.openxmlformats.org/package/2006/relationships"><Relationship Id="rId1" Type="http://schemas.openxmlformats.org/officeDocument/2006/relationships/slide" Target="../slides/slide142.xml"/><Relationship Id="rId2" Type="http://schemas.openxmlformats.org/officeDocument/2006/relationships/notesMaster" Target="../notesMasters/notesMaster1.xml"/></Relationships>

</file>

<file path=ppt/notesSlides/_rels/notesSlide99.xml.rels><?xml version="1.0" encoding="UTF-8"?>
<Relationships xmlns="http://schemas.openxmlformats.org/package/2006/relationships"><Relationship Id="rId1" Type="http://schemas.openxmlformats.org/officeDocument/2006/relationships/slide" Target="../slides/slide144.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 name="Shape 53"/>
          <p:cNvSpPr/>
          <p:nvPr>
            <p:ph type="sldImg"/>
          </p:nvPr>
        </p:nvSpPr>
        <p:spPr>
          <a:prstGeom prst="rect">
            <a:avLst/>
          </a:prstGeom>
        </p:spPr>
        <p:txBody>
          <a:bodyPr/>
          <a:lstStyle/>
          <a:p>
            <a:pPr/>
          </a:p>
        </p:txBody>
      </p:sp>
      <p:sp>
        <p:nvSpPr>
          <p:cNvPr id="54" name="Shape 54"/>
          <p:cNvSpPr/>
          <p:nvPr>
            <p:ph type="body" sz="quarter" idx="1"/>
          </p:nvPr>
        </p:nvSpPr>
        <p:spPr>
          <a:prstGeom prst="rect">
            <a:avLst/>
          </a:prstGeom>
        </p:spPr>
        <p:txBody>
          <a:bodyPr/>
          <a:lstStyle/>
          <a:p>
            <a:pPr/>
            <a:r>
              <a:t>… will be the lock method we use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7" name="Shape 397"/>
          <p:cNvSpPr/>
          <p:nvPr>
            <p:ph type="sldImg"/>
          </p:nvPr>
        </p:nvSpPr>
        <p:spPr>
          <a:prstGeom prst="rect">
            <a:avLst/>
          </a:prstGeom>
        </p:spPr>
        <p:txBody>
          <a:bodyPr/>
          <a:lstStyle/>
          <a:p>
            <a:pPr/>
          </a:p>
        </p:txBody>
      </p:sp>
      <p:sp>
        <p:nvSpPr>
          <p:cNvPr id="398" name="Shape 398"/>
          <p:cNvSpPr/>
          <p:nvPr>
            <p:ph type="body" sz="quarter" idx="1"/>
          </p:nvPr>
        </p:nvSpPr>
        <p:spPr>
          <a:prstGeom prst="rect">
            <a:avLst/>
          </a:prstGeom>
        </p:spPr>
        <p:txBody>
          <a:bodyPr/>
          <a:lstStyle/>
          <a:p>
            <a:pPr/>
            <a:r>
              <a:t>This kind of analysis is very important for concurrent computation.</a:t>
            </a:r>
          </a:p>
          <a:p>
            <a:pPr/>
            <a:r>
              <a:t>The formula we need is called \emph{Amdahl's Law}.</a:t>
            </a:r>
          </a:p>
          <a:p>
            <a:pPr/>
            <a:r>
              <a:t>It captures the notion that the extent to</a:t>
            </a:r>
          </a:p>
          <a:p>
            <a:pPr/>
            <a:r>
              <a:t>which we can speed up any complex job (not just painting)</a:t>
            </a:r>
          </a:p>
          <a:p>
            <a:pPr/>
            <a:r>
              <a:t>is limited by how much of the job must be executed sequentially.</a:t>
            </a:r>
          </a:p>
          <a:p>
            <a:pPr/>
          </a:p>
          <a:p>
            <a:pPr/>
            <a:r>
              <a:t>Define the \emph{speedup} $S$ of a job to be the ratio between the</a:t>
            </a:r>
          </a:p>
          <a:p>
            <a:pPr/>
            <a:r>
              <a:t>time it takes one processor to complete the job (as measured by a wall clock)</a:t>
            </a:r>
          </a:p>
          <a:p>
            <a:pPr/>
            <a:r>
              <a:t>versus the time it takes $n$ concurrent processors to complete the same job.</a:t>
            </a:r>
          </a:p>
          <a:p>
            <a:pPr/>
            <a:r>
              <a:t>\emph{Amdahl's Law} characterizes the maximum speedup $S$ that can be achieved by $n$</a:t>
            </a:r>
          </a:p>
          <a:p>
            <a:pPr/>
            <a:r>
              <a:t>processors collaborating on an application where $p$ is the fraction of</a:t>
            </a:r>
          </a:p>
          <a:p>
            <a:pPr/>
            <a:r>
              <a:t>the job that can be executed in parallel.</a:t>
            </a:r>
          </a:p>
          <a:p>
            <a:pPr/>
            <a:r>
              <a:t>Assume, for simplicity,</a:t>
            </a:r>
          </a:p>
          <a:p>
            <a:pPr/>
            <a:r>
              <a:t>that it takes (normalized) time 1 for a single processor to complete the job.</a:t>
            </a:r>
          </a:p>
          <a:p>
            <a:pPr/>
            <a:r>
              <a:t>With $n$ concurrent processors, the parallel part takes time $p/n$ and the sequential part takes time $1-p$.</a:t>
            </a:r>
          </a:p>
          <a:p>
            <a:pPr/>
            <a:r>
              <a:t>Overall, the parallelized computation takes time:</a:t>
            </a:r>
          </a:p>
          <a:p>
            <a:pPr/>
            <a:r>
              <a:t>$$</a:t>
            </a:r>
          </a:p>
          <a:p>
            <a:pPr/>
            <a:r>
              <a:t>1 - p + \frac{p}{n}</a:t>
            </a:r>
          </a:p>
          <a:p>
            <a:pPr/>
            <a:r>
              <a:t>$$</a:t>
            </a:r>
          </a:p>
          <a:p>
            <a:pPr/>
            <a:r>
              <a:t>Amdahl's Law says that the speedup, that is,</a:t>
            </a:r>
          </a:p>
          <a:p>
            <a:pPr/>
            <a:r>
              <a:t>the ratio between the sequential (single-processor) time and the parallel time,</a:t>
            </a:r>
          </a:p>
          <a:p>
            <a:pPr/>
            <a:r>
              <a:t>is:</a:t>
            </a:r>
          </a:p>
          <a:p>
            <a:pPr/>
            <a:r>
              <a:t>$$</a:t>
            </a:r>
          </a:p>
          <a:p>
            <a:pPr/>
            <a:r>
              <a:t>S = \frac{1}{1 - p + \frac{p}{n}}</a:t>
            </a:r>
          </a:p>
          <a:p>
            <a:pPr/>
            <a:r>
              <a:t>$$</a:t>
            </a:r>
          </a:p>
          <a:p>
            <a:pPr/>
          </a:p>
          <a:p>
            <a:pPr/>
            <a:r>
              <a:t>We show this in the next set of slides</a:t>
            </a: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11" name="Shape 4211"/>
          <p:cNvSpPr/>
          <p:nvPr>
            <p:ph type="sldImg"/>
          </p:nvPr>
        </p:nvSpPr>
        <p:spPr>
          <a:prstGeom prst="rect">
            <a:avLst/>
          </a:prstGeom>
        </p:spPr>
        <p:txBody>
          <a:bodyPr/>
          <a:lstStyle/>
          <a:p>
            <a:pPr/>
          </a:p>
        </p:txBody>
      </p:sp>
      <p:sp>
        <p:nvSpPr>
          <p:cNvPr id="4212" name="Shape 4212"/>
          <p:cNvSpPr/>
          <p:nvPr>
            <p:ph type="body" sz="quarter" idx="1"/>
          </p:nvPr>
        </p:nvSpPr>
        <p:spPr>
          <a:prstGeom prst="rect">
            <a:avLst/>
          </a:prstGeom>
        </p:spPr>
        <p:txBody>
          <a:bodyPr/>
          <a:lstStyle/>
          <a:p>
            <a:pPr/>
            <a:r>
              <a:t>Notice that the list is ordered implictely, there are no real pointers between the nodes…</a:t>
            </a: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61" name="Shape 4261"/>
          <p:cNvSpPr/>
          <p:nvPr>
            <p:ph type="sldImg"/>
          </p:nvPr>
        </p:nvSpPr>
        <p:spPr>
          <a:prstGeom prst="rect">
            <a:avLst/>
          </a:prstGeom>
        </p:spPr>
        <p:txBody>
          <a:bodyPr/>
          <a:lstStyle/>
          <a:p>
            <a:pPr/>
          </a:p>
        </p:txBody>
      </p:sp>
      <p:sp>
        <p:nvSpPr>
          <p:cNvPr id="4262" name="Shape 4262"/>
          <p:cNvSpPr/>
          <p:nvPr>
            <p:ph type="body" sz="quarter" idx="1"/>
          </p:nvPr>
        </p:nvSpPr>
        <p:spPr>
          <a:prstGeom prst="rect">
            <a:avLst/>
          </a:prstGeom>
        </p:spPr>
        <p:txBody>
          <a:bodyPr/>
          <a:lstStyle/>
          <a:p>
            <a:pPr/>
            <a:r>
              <a:t>Notice that the list is ordered implictely, there are no real pointers between the nodes…</a:t>
            </a: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27" name="Shape 4327"/>
          <p:cNvSpPr/>
          <p:nvPr>
            <p:ph type="sldImg"/>
          </p:nvPr>
        </p:nvSpPr>
        <p:spPr>
          <a:prstGeom prst="rect">
            <a:avLst/>
          </a:prstGeom>
        </p:spPr>
        <p:txBody>
          <a:bodyPr/>
          <a:lstStyle/>
          <a:p>
            <a:pPr/>
          </a:p>
        </p:txBody>
      </p:sp>
      <p:sp>
        <p:nvSpPr>
          <p:cNvPr id="4328" name="Shape 4328"/>
          <p:cNvSpPr/>
          <p:nvPr>
            <p:ph type="body" sz="quarter" idx="1"/>
          </p:nvPr>
        </p:nvSpPr>
        <p:spPr>
          <a:prstGeom prst="rect">
            <a:avLst/>
          </a:prstGeom>
        </p:spPr>
        <p:txBody>
          <a:bodyPr/>
          <a:lstStyle/>
          <a:p>
            <a:pPr/>
            <a:r>
              <a:t>The thread then spins on the predecessor's QNode until the predecessor releases the lock. </a:t>
            </a: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97" name="Shape 4397"/>
          <p:cNvSpPr/>
          <p:nvPr>
            <p:ph type="sldImg"/>
          </p:nvPr>
        </p:nvSpPr>
        <p:spPr>
          <a:prstGeom prst="rect">
            <a:avLst/>
          </a:prstGeom>
        </p:spPr>
        <p:txBody>
          <a:bodyPr/>
          <a:lstStyle/>
          <a:p>
            <a:pPr/>
          </a:p>
        </p:txBody>
      </p:sp>
      <p:sp>
        <p:nvSpPr>
          <p:cNvPr id="4398" name="Shape 4398"/>
          <p:cNvSpPr/>
          <p:nvPr>
            <p:ph type="body" sz="quarter" idx="1"/>
          </p:nvPr>
        </p:nvSpPr>
        <p:spPr>
          <a:prstGeom prst="rect">
            <a:avLst/>
          </a:prstGeom>
        </p:spPr>
        <p:txBody>
          <a:bodyPr/>
          <a:lstStyle/>
          <a:p>
            <a:pPr/>
            <a:r>
              <a:t>The thread then spins actually spins on a chaced copy of purples node which is very efficient in terms of interconnect traffic. </a:t>
            </a: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5" name="Shape 4455"/>
          <p:cNvSpPr/>
          <p:nvPr>
            <p:ph type="sldImg"/>
          </p:nvPr>
        </p:nvSpPr>
        <p:spPr>
          <a:prstGeom prst="rect">
            <a:avLst/>
          </a:prstGeom>
        </p:spPr>
        <p:txBody>
          <a:bodyPr/>
          <a:lstStyle/>
          <a:p>
            <a:pPr/>
          </a:p>
        </p:txBody>
      </p:sp>
      <p:sp>
        <p:nvSpPr>
          <p:cNvPr id="4456" name="Shape 4456"/>
          <p:cNvSpPr/>
          <p:nvPr>
            <p:ph type="body" sz="quarter" idx="1"/>
          </p:nvPr>
        </p:nvSpPr>
        <p:spPr>
          <a:prstGeom prst="rect">
            <a:avLst/>
          </a:prstGeom>
        </p:spPr>
        <p:txBody>
          <a:bodyPr/>
          <a:lstStyle/>
          <a:p>
            <a:pPr/>
            <a:r>
              <a:t>The thread then spins actually spins on a cached copy of purples node which is very efficient in terms of interconnect traffic. In fact, in some coherence protocols shared memory might not be updated at all, only the cached copy. This is very efficient. </a:t>
            </a: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93" name="Shape 4493"/>
          <p:cNvSpPr/>
          <p:nvPr>
            <p:ph type="sldImg"/>
          </p:nvPr>
        </p:nvSpPr>
        <p:spPr>
          <a:prstGeom prst="rect">
            <a:avLst/>
          </a:prstGeom>
        </p:spPr>
        <p:txBody>
          <a:bodyPr/>
          <a:lstStyle/>
          <a:p>
            <a:pPr/>
          </a:p>
        </p:txBody>
      </p:sp>
      <p:sp>
        <p:nvSpPr>
          <p:cNvPr id="4494" name="Shape 4494"/>
          <p:cNvSpPr/>
          <p:nvPr>
            <p:ph type="body" sz="quarter" idx="1"/>
          </p:nvPr>
        </p:nvSpPr>
        <p:spPr>
          <a:prstGeom prst="rect">
            <a:avLst/>
          </a:prstGeom>
        </p:spPr>
        <p:txBody>
          <a:bodyPr/>
          <a:lstStyle/>
          <a:p>
            <a:pPr/>
            <a:r>
              <a:t>When a thread acquires a lock it can reuses its predecessor's QNode as its new node for future lock accesses. Note that it can do so since at this point the thread's predecessor's QNode will no longer be used by the predecessor, and the thread's old QNode is pointed-to either by the thread's successor or by the tail. </a:t>
            </a: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00" name="Shape 4500"/>
          <p:cNvSpPr/>
          <p:nvPr>
            <p:ph type="sldImg"/>
          </p:nvPr>
        </p:nvSpPr>
        <p:spPr>
          <a:prstGeom prst="rect">
            <a:avLst/>
          </a:prstGeom>
        </p:spPr>
        <p:txBody>
          <a:bodyPr/>
          <a:lstStyle/>
          <a:p>
            <a:pPr/>
          </a:p>
        </p:txBody>
      </p:sp>
      <p:sp>
        <p:nvSpPr>
          <p:cNvPr id="4501" name="Shape 4501"/>
          <p:cNvSpPr/>
          <p:nvPr>
            <p:ph type="body" sz="quarter" idx="1"/>
          </p:nvPr>
        </p:nvSpPr>
        <p:spPr>
          <a:prstGeom prst="rect">
            <a:avLst/>
          </a:prstGeom>
        </p:spPr>
        <p:txBody>
          <a:bodyPr/>
          <a:lstStyle/>
          <a:p>
            <a:pPr/>
            <a:r>
              <a:t>The reuse of the QNode's means that for $L$ locks, if each thread accesses at most one lock at a time, we only need O(L+N) space as compared with  O(LN) for the ALock.</a:t>
            </a:r>
          </a:p>
          <a:p>
            <a:p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07" name="Shape 4507"/>
          <p:cNvSpPr/>
          <p:nvPr>
            <p:ph type="sldImg"/>
          </p:nvPr>
        </p:nvSpPr>
        <p:spPr>
          <a:prstGeom prst="rect">
            <a:avLst/>
          </a:prstGeom>
        </p:spPr>
        <p:txBody>
          <a:bodyPr/>
          <a:lstStyle/>
          <a:p>
            <a:pPr/>
          </a:p>
        </p:txBody>
      </p:sp>
      <p:sp>
        <p:nvSpPr>
          <p:cNvPr id="4508" name="Shape 4508"/>
          <p:cNvSpPr/>
          <p:nvPr>
            <p:ph type="body" sz="quarter" idx="1"/>
          </p:nvPr>
        </p:nvSpPr>
        <p:spPr>
          <a:prstGeom prst="rect">
            <a:avLst/>
          </a:prstGeom>
        </p:spPr>
        <p:txBody>
          <a:bodyPr/>
          <a:lstStyle/>
          <a:p>
            <a:pPr/>
            <a:r>
              <a:t>Here is what the node looks like as a Java object.</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16" name="Shape 4516"/>
          <p:cNvSpPr/>
          <p:nvPr>
            <p:ph type="sldImg"/>
          </p:nvPr>
        </p:nvSpPr>
        <p:spPr>
          <a:prstGeom prst="rect">
            <a:avLst/>
          </a:prstGeom>
        </p:spPr>
        <p:txBody>
          <a:bodyPr/>
          <a:lstStyle/>
          <a:p>
            <a:pPr/>
          </a:p>
        </p:txBody>
      </p:sp>
      <p:sp>
        <p:nvSpPr>
          <p:cNvPr id="4517" name="Shape 4517"/>
          <p:cNvSpPr/>
          <p:nvPr>
            <p:ph type="body" sz="quarter" idx="1"/>
          </p:nvPr>
        </p:nvSpPr>
        <p:spPr>
          <a:prstGeom prst="rect">
            <a:avLst/>
          </a:prstGeom>
        </p:spPr>
        <p:txBody>
          <a:bodyPr/>
          <a:lstStyle/>
          <a:p>
            <a:pPr/>
            <a:r>
              <a:t>If the locked field is true, the lock has not been released yet (it may also not have been acquired yet either).</a:t>
            </a: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23" name="Shape 4523"/>
          <p:cNvSpPr/>
          <p:nvPr>
            <p:ph type="sldImg"/>
          </p:nvPr>
        </p:nvSpPr>
        <p:spPr>
          <a:prstGeom prst="rect">
            <a:avLst/>
          </a:prstGeom>
        </p:spPr>
        <p:txBody>
          <a:bodyPr/>
          <a:lstStyle/>
          <a:p>
            <a:pPr/>
          </a:p>
        </p:txBody>
      </p:sp>
      <p:sp>
        <p:nvSpPr>
          <p:cNvPr id="4524" name="Shape 4524"/>
          <p:cNvSpPr/>
          <p:nvPr>
            <p:ph type="body" sz="quarter" idx="1"/>
          </p:nvPr>
        </p:nvSpPr>
        <p:spPr>
          <a:prstGeom prst="rect">
            <a:avLst/>
          </a:prstGeom>
        </p:spPr>
        <p:txBody>
          <a:bodyPr/>
          <a:lstStyle/>
          <a:p>
            <a:pPr/>
            <a:r>
              <a:t>Here is the code for lock().</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6" name="Shape 406"/>
          <p:cNvSpPr/>
          <p:nvPr>
            <p:ph type="sldImg"/>
          </p:nvPr>
        </p:nvSpPr>
        <p:spPr>
          <a:prstGeom prst="rect">
            <a:avLst/>
          </a:prstGeom>
        </p:spPr>
        <p:txBody>
          <a:bodyPr/>
          <a:lstStyle/>
          <a:p>
            <a:pPr/>
          </a:p>
        </p:txBody>
      </p:sp>
      <p:sp>
        <p:nvSpPr>
          <p:cNvPr id="407" name="Shape 407"/>
          <p:cNvSpPr/>
          <p:nvPr>
            <p:ph type="body" sz="quarter" idx="1"/>
          </p:nvPr>
        </p:nvSpPr>
        <p:spPr>
          <a:prstGeom prst="rect">
            <a:avLst/>
          </a:prstGeom>
        </p:spPr>
        <p:txBody>
          <a:bodyPr/>
          <a:lstStyle/>
          <a:p>
            <a:pPr/>
            <a:r>
              <a:t>AVOID USING THE WORD “CODE”, P is not a fraction of the code but if the execution time of the solution algorithm. It could be that 5% of the code are executed in a loop and account for 90% of the execution time. </a:t>
            </a: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2" name="Shape 4532"/>
          <p:cNvSpPr/>
          <p:nvPr>
            <p:ph type="sldImg"/>
          </p:nvPr>
        </p:nvSpPr>
        <p:spPr>
          <a:prstGeom prst="rect">
            <a:avLst/>
          </a:prstGeom>
        </p:spPr>
        <p:txBody>
          <a:bodyPr/>
          <a:lstStyle/>
          <a:p>
            <a:pPr/>
          </a:p>
        </p:txBody>
      </p:sp>
      <p:sp>
        <p:nvSpPr>
          <p:cNvPr id="4533" name="Shape 4533"/>
          <p:cNvSpPr/>
          <p:nvPr>
            <p:ph type="body" sz="quarter" idx="1"/>
          </p:nvPr>
        </p:nvSpPr>
        <p:spPr>
          <a:prstGeom prst="rect">
            <a:avLst/>
          </a:prstGeom>
        </p:spPr>
        <p:txBody>
          <a:bodyPr/>
          <a:lstStyle/>
          <a:p>
            <a:pPr/>
            <a:r>
              <a:t>Here is the code for lock().</a:t>
            </a: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41" name="Shape 4541"/>
          <p:cNvSpPr/>
          <p:nvPr>
            <p:ph type="sldImg"/>
          </p:nvPr>
        </p:nvSpPr>
        <p:spPr>
          <a:prstGeom prst="rect">
            <a:avLst/>
          </a:prstGeom>
        </p:spPr>
        <p:txBody>
          <a:bodyPr/>
          <a:lstStyle/>
          <a:p>
            <a:pPr/>
          </a:p>
        </p:txBody>
      </p:sp>
      <p:sp>
        <p:nvSpPr>
          <p:cNvPr id="4542" name="Shape 4542"/>
          <p:cNvSpPr/>
          <p:nvPr>
            <p:ph type="body" sz="quarter" idx="1"/>
          </p:nvPr>
        </p:nvSpPr>
        <p:spPr>
          <a:prstGeom prst="rect">
            <a:avLst/>
          </a:prstGeom>
        </p:spPr>
        <p:txBody>
          <a:bodyPr/>
          <a:lstStyle/>
          <a:p>
            <a:pPr/>
            <a:r>
              <a:t>Here is the code for lock().</a:t>
            </a: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50" name="Shape 4550"/>
          <p:cNvSpPr/>
          <p:nvPr>
            <p:ph type="sldImg"/>
          </p:nvPr>
        </p:nvSpPr>
        <p:spPr>
          <a:prstGeom prst="rect">
            <a:avLst/>
          </a:prstGeom>
        </p:spPr>
        <p:txBody>
          <a:bodyPr/>
          <a:lstStyle/>
          <a:p>
            <a:pPr/>
          </a:p>
        </p:txBody>
      </p:sp>
      <p:sp>
        <p:nvSpPr>
          <p:cNvPr id="4551" name="Shape 4551"/>
          <p:cNvSpPr/>
          <p:nvPr>
            <p:ph type="body" sz="quarter" idx="1"/>
          </p:nvPr>
        </p:nvSpPr>
        <p:spPr>
          <a:prstGeom prst="rect">
            <a:avLst/>
          </a:prstGeom>
        </p:spPr>
        <p:txBody>
          <a:bodyPr/>
          <a:lstStyle/>
          <a:p>
            <a:pPr/>
            <a:r>
              <a:t>Here is the code for lock().</a:t>
            </a: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59" name="Shape 4559"/>
          <p:cNvSpPr/>
          <p:nvPr>
            <p:ph type="sldImg"/>
          </p:nvPr>
        </p:nvSpPr>
        <p:spPr>
          <a:prstGeom prst="rect">
            <a:avLst/>
          </a:prstGeom>
        </p:spPr>
        <p:txBody>
          <a:bodyPr/>
          <a:lstStyle/>
          <a:p>
            <a:pPr/>
          </a:p>
        </p:txBody>
      </p:sp>
      <p:sp>
        <p:nvSpPr>
          <p:cNvPr id="4560" name="Shape 4560"/>
          <p:cNvSpPr/>
          <p:nvPr>
            <p:ph type="body" sz="quarter" idx="1"/>
          </p:nvPr>
        </p:nvSpPr>
        <p:spPr>
          <a:prstGeom prst="rect">
            <a:avLst/>
          </a:prstGeom>
        </p:spPr>
        <p:txBody>
          <a:bodyPr/>
          <a:lstStyle/>
          <a:p>
            <a:pPr/>
            <a:r>
              <a:t>Here is the code for lock().</a:t>
            </a: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92" name="Shape 4592"/>
          <p:cNvSpPr/>
          <p:nvPr>
            <p:ph type="sldImg"/>
          </p:nvPr>
        </p:nvSpPr>
        <p:spPr>
          <a:prstGeom prst="rect">
            <a:avLst/>
          </a:prstGeom>
        </p:spPr>
        <p:txBody>
          <a:bodyPr/>
          <a:lstStyle/>
          <a:p>
            <a:pPr/>
          </a:p>
        </p:txBody>
      </p:sp>
      <p:sp>
        <p:nvSpPr>
          <p:cNvPr id="4593" name="Shape 4593"/>
          <p:cNvSpPr/>
          <p:nvPr>
            <p:ph type="body" sz="quarter" idx="1"/>
          </p:nvPr>
        </p:nvSpPr>
        <p:spPr>
          <a:prstGeom prst="rect">
            <a:avLst/>
          </a:prstGeom>
        </p:spPr>
        <p:txBody>
          <a:bodyPr/>
          <a:lstStyle/>
          <a:p>
            <a:pPr/>
            <a:r>
              <a:t>Like the ALock, this algorithm has each thread spin on a distinct location, so when one thread releases its lock, it invalidates its successor's cache only, and does not invalidate any other thread's cache. It does so with a lower space overhead, and, importantly, without requiring prior knowledge of the number of threads accessing a lock It also provides first-come-first-served fairness.</a:t>
            </a: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05" name="Shape 4605"/>
          <p:cNvSpPr/>
          <p:nvPr>
            <p:ph type="sldImg"/>
          </p:nvPr>
        </p:nvSpPr>
        <p:spPr>
          <a:prstGeom prst="rect">
            <a:avLst/>
          </a:prstGeom>
        </p:spPr>
        <p:txBody>
          <a:bodyPr/>
          <a:lstStyle/>
          <a:p>
            <a:pPr/>
          </a:p>
        </p:txBody>
      </p:sp>
      <p:sp>
        <p:nvSpPr>
          <p:cNvPr id="4606" name="Shape 4606"/>
          <p:cNvSpPr/>
          <p:nvPr>
            <p:ph type="body" sz="quarter" idx="1"/>
          </p:nvPr>
        </p:nvSpPr>
        <p:spPr>
          <a:prstGeom prst="rect">
            <a:avLst/>
          </a:prstGeom>
        </p:spPr>
        <p:txBody>
          <a:bodyPr/>
          <a:lstStyle/>
          <a:p>
            <a:pPr/>
            <a:r>
              <a:t>The MCS lock is another kind of queue lock that ensures that processes always spin on a fixed location, so this one works well for cacheless architectures. Like the CLH lock, it uses only a small fixed-size overhead per thread.</a:t>
            </a: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39" name="Shape 4639"/>
          <p:cNvSpPr/>
          <p:nvPr>
            <p:ph type="sldImg"/>
          </p:nvPr>
        </p:nvSpPr>
        <p:spPr>
          <a:prstGeom prst="rect">
            <a:avLst/>
          </a:prstGeom>
        </p:spPr>
        <p:txBody>
          <a:bodyPr/>
          <a:lstStyle/>
          <a:p>
            <a:pPr/>
          </a:p>
        </p:txBody>
      </p:sp>
      <p:sp>
        <p:nvSpPr>
          <p:cNvPr id="4640" name="Shape 4640"/>
          <p:cNvSpPr/>
          <p:nvPr>
            <p:ph type="body" sz="quarter" idx="1"/>
          </p:nvPr>
        </p:nvSpPr>
        <p:spPr>
          <a:prstGeom prst="rect">
            <a:avLst/>
          </a:prstGeom>
        </p:spPr>
        <p:txBody>
          <a:bodyPr/>
          <a:lstStyle/>
          <a:p>
            <a:pPr/>
            <a:r>
              <a:t>Here, too, the lock is represented as a linked list of QNodes, where each QNode represents either a lock holder or a thread waiting to acquire the lock. Unlike the CLH lock, the list is explicit, not virtual.</a:t>
            </a: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82" name="Shape 4682"/>
          <p:cNvSpPr/>
          <p:nvPr>
            <p:ph type="sldImg"/>
          </p:nvPr>
        </p:nvSpPr>
        <p:spPr>
          <a:prstGeom prst="rect">
            <a:avLst/>
          </a:prstGeom>
        </p:spPr>
        <p:txBody>
          <a:bodyPr/>
          <a:lstStyle/>
          <a:p>
            <a:pPr/>
          </a:p>
        </p:txBody>
      </p:sp>
      <p:sp>
        <p:nvSpPr>
          <p:cNvPr id="4683" name="Shape 4683"/>
          <p:cNvSpPr/>
          <p:nvPr>
            <p:ph type="body" sz="quarter" idx="1"/>
          </p:nvPr>
        </p:nvSpPr>
        <p:spPr>
          <a:prstGeom prst="rect">
            <a:avLst/>
          </a:prstGeom>
        </p:spPr>
        <p:txBody>
          <a:bodyPr/>
          <a:lstStyle/>
          <a:p>
            <a:pPr/>
            <a:r>
              <a:t>To acquire the lock, a thread places its own QNode} at the tail of the list. (Notice that the </a:t>
            </a:r>
          </a:p>
          <a:p>
            <a:pPr/>
            <a:r>
              <a:t>Setting of the value to true is a simplification of the presentation. In the code, we allocate the node with its value false so that we can get out of the with loop immediately if there is no predecessor. But if there is a predecessor, a thread sets the value of its flag to true before it redirects the other thread's pointer to it, so in effect its true whenever its used...thus, in order not to confuse the </a:t>
            </a:r>
            <a:br/>
            <a:r>
              <a:t>viewer with the minor issue, we diverge slightly from the code and describe the node as being true here). </a:t>
            </a: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26" name="Shape 4726"/>
          <p:cNvSpPr/>
          <p:nvPr>
            <p:ph type="sldImg"/>
          </p:nvPr>
        </p:nvSpPr>
        <p:spPr>
          <a:prstGeom prst="rect">
            <a:avLst/>
          </a:prstGeom>
        </p:spPr>
        <p:txBody>
          <a:bodyPr/>
          <a:lstStyle/>
          <a:p>
            <a:pPr/>
          </a:p>
        </p:txBody>
      </p:sp>
      <p:sp>
        <p:nvSpPr>
          <p:cNvPr id="4727" name="Shape 4727"/>
          <p:cNvSpPr/>
          <p:nvPr>
            <p:ph type="body" sz="quarter" idx="1"/>
          </p:nvPr>
        </p:nvSpPr>
        <p:spPr>
          <a:prstGeom prst="rect">
            <a:avLst/>
          </a:prstGeom>
        </p:spPr>
        <p:txBody>
          <a:bodyPr/>
          <a:lstStyle/>
          <a:p>
            <a:pPr/>
            <a:r>
              <a:t>The node then swaps in a reference to its own QNode.</a:t>
            </a:r>
          </a:p>
          <a:p>
            <a:pPr/>
          </a:p>
          <a:p>
            <a:pPr/>
            <a:r>
              <a:t>(Notice that the </a:t>
            </a:r>
          </a:p>
          <a:p>
            <a:pPr/>
            <a:r>
              <a:t>Setting of the value to true is a simplification of the presentation. In the code, we allocate the node with its value false so that we can get out of the with loop immediately if there is no predecessor. But if there is a predecessor, a thread sets the value of its flag to true before it redirects the other thread's pointer to it, so in effect its true whenever its used...thus, in order not to confuse the </a:t>
            </a:r>
            <a:br/>
            <a:r>
              <a:t>viewer with the minor issue, we diverge slightly from the code and describe the node as being true here). </a:t>
            </a: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69" name="Shape 4769"/>
          <p:cNvSpPr/>
          <p:nvPr>
            <p:ph type="sldImg"/>
          </p:nvPr>
        </p:nvSpPr>
        <p:spPr>
          <a:prstGeom prst="rect">
            <a:avLst/>
          </a:prstGeom>
        </p:spPr>
        <p:txBody>
          <a:bodyPr/>
          <a:lstStyle/>
          <a:p>
            <a:pPr/>
          </a:p>
        </p:txBody>
      </p:sp>
      <p:sp>
        <p:nvSpPr>
          <p:cNvPr id="4770" name="Shape 4770"/>
          <p:cNvSpPr/>
          <p:nvPr>
            <p:ph type="body" sz="quarter" idx="1"/>
          </p:nvPr>
        </p:nvSpPr>
        <p:spPr>
          <a:prstGeom prst="rect">
            <a:avLst/>
          </a:prstGeom>
        </p:spPr>
        <p:txBody>
          <a:bodyPr/>
          <a:lstStyle/>
          <a:p>
            <a:pPr/>
            <a:r>
              <a:t>At this point the swap is completed, and the queue variable points to the tail of the queue.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1" name="Shape 461"/>
          <p:cNvSpPr/>
          <p:nvPr>
            <p:ph type="sldImg"/>
          </p:nvPr>
        </p:nvSpPr>
        <p:spPr>
          <a:prstGeom prst="rect">
            <a:avLst/>
          </a:prstGeom>
        </p:spPr>
        <p:txBody>
          <a:bodyPr/>
          <a:lstStyle/>
          <a:p>
            <a:pPr/>
          </a:p>
        </p:txBody>
      </p:sp>
      <p:sp>
        <p:nvSpPr>
          <p:cNvPr id="462" name="Shape 462"/>
          <p:cNvSpPr/>
          <p:nvPr>
            <p:ph type="body" sz="quarter" idx="1"/>
          </p:nvPr>
        </p:nvSpPr>
        <p:spPr>
          <a:prstGeom prst="rect">
            <a:avLst/>
          </a:prstGeom>
        </p:spPr>
        <p:txBody>
          <a:bodyPr/>
          <a:lstStyle/>
          <a:p>
            <a:pPr/>
            <a:r>
              <a:t>Explain to students that you work really hard and parallelize 60% of the applications execution (NOT ITS CODE, its EXECUTION) </a:t>
            </a:r>
          </a:p>
          <a:p>
            <a:pPr/>
            <a:r>
              <a:t>and get little for your money</a:t>
            </a: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08" name="Shape 4808"/>
          <p:cNvSpPr/>
          <p:nvPr>
            <p:ph type="sldImg"/>
          </p:nvPr>
        </p:nvSpPr>
        <p:spPr>
          <a:prstGeom prst="rect">
            <a:avLst/>
          </a:prstGeom>
        </p:spPr>
        <p:txBody>
          <a:bodyPr/>
          <a:lstStyle/>
          <a:p>
            <a:pPr/>
          </a:p>
        </p:txBody>
      </p:sp>
      <p:sp>
        <p:nvSpPr>
          <p:cNvPr id="4809" name="Shape 4809"/>
          <p:cNvSpPr/>
          <p:nvPr>
            <p:ph type="body" sz="quarter" idx="1"/>
          </p:nvPr>
        </p:nvSpPr>
        <p:spPr>
          <a:prstGeom prst="rect">
            <a:avLst/>
          </a:prstGeom>
        </p:spPr>
        <p:txBody>
          <a:bodyPr/>
          <a:lstStyle/>
          <a:p>
            <a:pPr/>
            <a:r>
              <a:t>To acquire the lock, a thread places its own QNode} at the tail of the list. If it has a predecessor, it modifies the predecessor's node to refer back to its own QNode.</a:t>
            </a: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84" name="Shape 5584"/>
          <p:cNvSpPr/>
          <p:nvPr>
            <p:ph type="sldImg"/>
          </p:nvPr>
        </p:nvSpPr>
        <p:spPr>
          <a:prstGeom prst="rect">
            <a:avLst/>
          </a:prstGeom>
        </p:spPr>
        <p:txBody>
          <a:bodyPr/>
          <a:lstStyle/>
          <a:p>
            <a:pPr/>
          </a:p>
        </p:txBody>
      </p:sp>
      <p:sp>
        <p:nvSpPr>
          <p:cNvPr id="5585" name="Shape 5585"/>
          <p:cNvSpPr/>
          <p:nvPr>
            <p:ph type="body" sz="quarter" idx="1"/>
          </p:nvPr>
        </p:nvSpPr>
        <p:spPr>
          <a:prstGeom prst="rect">
            <a:avLst/>
          </a:prstGeom>
        </p:spPr>
        <p:txBody>
          <a:bodyPr/>
          <a:lstStyle/>
          <a:p>
            <a:pPr/>
            <a:r>
              <a:t>The spin-lock constructions we have studied up till now provide first-come-first-served access with little contention, making them useful in many applications. In real-time systems, however, threads may require the ability to \emph{abort}, canceling a pending request to acquire a lock in order to meet some other real-time deadline. </a:t>
            </a: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91" name="Shape 5591"/>
          <p:cNvSpPr/>
          <p:nvPr>
            <p:ph type="sldImg"/>
          </p:nvPr>
        </p:nvSpPr>
        <p:spPr>
          <a:prstGeom prst="rect">
            <a:avLst/>
          </a:prstGeom>
        </p:spPr>
        <p:txBody>
          <a:bodyPr/>
          <a:lstStyle/>
          <a:p>
            <a:pPr/>
          </a:p>
        </p:txBody>
      </p:sp>
      <p:sp>
        <p:nvSpPr>
          <p:cNvPr id="5592" name="Shape 5592"/>
          <p:cNvSpPr/>
          <p:nvPr>
            <p:ph type="body" sz="quarter" idx="1"/>
          </p:nvPr>
        </p:nvSpPr>
        <p:spPr>
          <a:prstGeom prst="rect">
            <a:avLst/>
          </a:prstGeom>
        </p:spPr>
        <p:txBody>
          <a:bodyPr/>
          <a:lstStyle/>
          <a:p>
            <a:pPr/>
            <a:r>
              <a:t>Aborting a backoff lock request is trivial: if the request takes too long, simply return from the lock() method. The lock's state is unaffected by any thread's abort. A nice property of this lock is that the abort itself is immediate: it is wait-free, requiring only a constant number of steps.</a:t>
            </a: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39" name="Shape 6039"/>
          <p:cNvSpPr/>
          <p:nvPr>
            <p:ph type="sldImg"/>
          </p:nvPr>
        </p:nvSpPr>
        <p:spPr>
          <a:prstGeom prst="rect">
            <a:avLst/>
          </a:prstGeom>
        </p:spPr>
        <p:txBody>
          <a:bodyPr/>
          <a:lstStyle/>
          <a:p>
            <a:pPr/>
          </a:p>
        </p:txBody>
      </p:sp>
      <p:sp>
        <p:nvSpPr>
          <p:cNvPr id="6040" name="Shape 6040"/>
          <p:cNvSpPr/>
          <p:nvPr>
            <p:ph type="body" sz="quarter" idx="1"/>
          </p:nvPr>
        </p:nvSpPr>
        <p:spPr>
          <a:prstGeom prst="rect">
            <a:avLst/>
          </a:prstGeom>
        </p:spPr>
        <p:txBody>
          <a:bodyPr/>
          <a:lstStyle/>
          <a:p>
            <a:pPr/>
            <a:r>
              <a:t>Removing a node in a wait-free manner from the middle of the list is difficult if we want that thread to reuse its own node. Instead, the aborting thread marks the node so that the successor in the list will reuse the abandoned node, and wait for that node's predecessor.</a:t>
            </a: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53" name="Shape 6153"/>
          <p:cNvSpPr/>
          <p:nvPr>
            <p:ph type="sldImg"/>
          </p:nvPr>
        </p:nvSpPr>
        <p:spPr>
          <a:prstGeom prst="rect">
            <a:avLst/>
          </a:prstGeom>
        </p:spPr>
        <p:txBody>
          <a:bodyPr/>
          <a:lstStyle/>
          <a:p>
            <a:pPr/>
          </a:p>
        </p:txBody>
      </p:sp>
      <p:sp>
        <p:nvSpPr>
          <p:cNvPr id="6154" name="Shape 6154"/>
          <p:cNvSpPr/>
          <p:nvPr>
            <p:ph type="body" sz="quarter" idx="1"/>
          </p:nvPr>
        </p:nvSpPr>
        <p:spPr>
          <a:prstGeom prst="rect">
            <a:avLst/>
          </a:prstGeom>
        </p:spPr>
        <p:txBody>
          <a:bodyPr/>
          <a:lstStyle/>
          <a:p>
            <a:pPr/>
            <a:r>
              <a:t>Each thread allocates a new QNode for each lock access. A Null predecessor value means that the QNode is not aborted and has not yet completed executing the critical section.</a:t>
            </a: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88" name="Shape 6188"/>
          <p:cNvSpPr/>
          <p:nvPr>
            <p:ph type="sldImg"/>
          </p:nvPr>
        </p:nvSpPr>
        <p:spPr>
          <a:prstGeom prst="rect">
            <a:avLst/>
          </a:prstGeom>
        </p:spPr>
        <p:txBody>
          <a:bodyPr/>
          <a:lstStyle/>
          <a:p>
            <a:pPr/>
          </a:p>
        </p:txBody>
      </p:sp>
      <p:sp>
        <p:nvSpPr>
          <p:cNvPr id="6189" name="Shape 6189"/>
          <p:cNvSpPr/>
          <p:nvPr>
            <p:ph type="body" sz="quarter" idx="1"/>
          </p:nvPr>
        </p:nvSpPr>
        <p:spPr>
          <a:prstGeom prst="rect">
            <a:avLst/>
          </a:prstGeom>
        </p:spPr>
        <p:txBody>
          <a:bodyPr/>
          <a:lstStyle/>
          <a:p>
            <a:pPr/>
            <a:r>
              <a:t>Each thread allocates a new QNode for each lock access. A Null predecessor value means that the QNode is not aborted and has not yet completed executing the critical section.</a:t>
            </a: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21" name="Shape 6221"/>
          <p:cNvSpPr/>
          <p:nvPr>
            <p:ph type="sldImg"/>
          </p:nvPr>
        </p:nvSpPr>
        <p:spPr>
          <a:prstGeom prst="rect">
            <a:avLst/>
          </a:prstGeom>
        </p:spPr>
        <p:txBody>
          <a:bodyPr/>
          <a:lstStyle/>
          <a:p>
            <a:pPr/>
          </a:p>
        </p:txBody>
      </p:sp>
      <p:sp>
        <p:nvSpPr>
          <p:cNvPr id="6222" name="Shape 6222"/>
          <p:cNvSpPr/>
          <p:nvPr>
            <p:ph type="body" sz="quarter" idx="1"/>
          </p:nvPr>
        </p:nvSpPr>
        <p:spPr>
          <a:prstGeom prst="rect">
            <a:avLst/>
          </a:prstGeom>
        </p:spPr>
        <p:txBody>
          <a:bodyPr/>
          <a:lstStyle/>
          <a:p>
            <a:pPr/>
            <a:r>
              <a:t>Each thread allocates a new QNode for each lock access. A Null predecessor value means that the QNode is not aborted and has not yet completed executing the critical section.</a:t>
            </a: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61" name="Shape 6261"/>
          <p:cNvSpPr/>
          <p:nvPr>
            <p:ph type="sldImg"/>
          </p:nvPr>
        </p:nvSpPr>
        <p:spPr>
          <a:prstGeom prst="rect">
            <a:avLst/>
          </a:prstGeom>
        </p:spPr>
        <p:txBody>
          <a:bodyPr/>
          <a:lstStyle/>
          <a:p>
            <a:pPr/>
          </a:p>
        </p:txBody>
      </p:sp>
      <p:sp>
        <p:nvSpPr>
          <p:cNvPr id="6262" name="Shape 6262"/>
          <p:cNvSpPr/>
          <p:nvPr>
            <p:ph type="body" sz="quarter" idx="1"/>
          </p:nvPr>
        </p:nvSpPr>
        <p:spPr>
          <a:prstGeom prst="rect">
            <a:avLst/>
          </a:prstGeom>
        </p:spPr>
        <p:txBody>
          <a:bodyPr/>
          <a:lstStyle/>
          <a:p>
            <a:pPr/>
            <a:r>
              <a:t>Each thread allocates a new QNode for each lock access. A Null predecessor value means that the QNode is not aborted and has not yet completed executing the critical section.</a:t>
            </a: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91" name="Shape 6891"/>
          <p:cNvSpPr/>
          <p:nvPr>
            <p:ph type="sldImg"/>
          </p:nvPr>
        </p:nvSpPr>
        <p:spPr>
          <a:prstGeom prst="rect">
            <a:avLst/>
          </a:prstGeom>
        </p:spPr>
        <p:txBody>
          <a:bodyPr/>
          <a:lstStyle/>
          <a:p>
            <a:pPr/>
          </a:p>
        </p:txBody>
      </p:sp>
      <p:sp>
        <p:nvSpPr>
          <p:cNvPr id="6892" name="Shape 6892"/>
          <p:cNvSpPr/>
          <p:nvPr>
            <p:ph type="body" sz="quarter" idx="1"/>
          </p:nvPr>
        </p:nvSpPr>
        <p:spPr>
          <a:prstGeom prst="rect">
            <a:avLst/>
          </a:prstGeom>
        </p:spPr>
        <p:txBody>
          <a:bodyPr/>
          <a:lstStyle/>
          <a:p>
            <a:pPr/>
            <a:r>
              <a:t>In case a node is timing out it first checks if tail points to its node, if </a:t>
            </a: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00" name="Shape 6900"/>
          <p:cNvSpPr/>
          <p:nvPr>
            <p:ph type="sldImg"/>
          </p:nvPr>
        </p:nvSpPr>
        <p:spPr>
          <a:prstGeom prst="rect">
            <a:avLst/>
          </a:prstGeom>
        </p:spPr>
        <p:txBody>
          <a:bodyPr/>
          <a:lstStyle/>
          <a:p>
            <a:pPr/>
          </a:p>
        </p:txBody>
      </p:sp>
      <p:sp>
        <p:nvSpPr>
          <p:cNvPr id="6901" name="Shape 6901"/>
          <p:cNvSpPr/>
          <p:nvPr>
            <p:ph type="body" sz="quarter" idx="1"/>
          </p:nvPr>
        </p:nvSpPr>
        <p:spPr>
          <a:prstGeom prst="rect">
            <a:avLst/>
          </a:prstGeom>
        </p:spPr>
        <p:txBody>
          <a:bodyPr/>
          <a:lstStyle/>
          <a:p>
            <a:pPr/>
            <a:r>
              <a:t>Redirecting to predecessor tells the successors that node belongs to aborted lock() request and that they must spin on its predecessor.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8" name="Shape 478"/>
          <p:cNvSpPr/>
          <p:nvPr>
            <p:ph type="sldImg"/>
          </p:nvPr>
        </p:nvSpPr>
        <p:spPr>
          <a:prstGeom prst="rect">
            <a:avLst/>
          </a:prstGeom>
        </p:spPr>
        <p:txBody>
          <a:bodyPr/>
          <a:lstStyle/>
          <a:p>
            <a:pPr/>
          </a:p>
        </p:txBody>
      </p:sp>
      <p:sp>
        <p:nvSpPr>
          <p:cNvPr id="479" name="Shape 479"/>
          <p:cNvSpPr/>
          <p:nvPr>
            <p:ph type="body" sz="quarter" idx="1"/>
          </p:nvPr>
        </p:nvSpPr>
        <p:spPr>
          <a:prstGeom prst="rect">
            <a:avLst/>
          </a:prstGeom>
        </p:spPr>
        <p:txBody>
          <a:bodyPr/>
          <a:lstStyle/>
          <a:p>
            <a:pPr/>
            <a:r>
              <a:t>Even with 80% we are only 2/5 utilization, we paid for 10 CPUs and got 4…</a:t>
            </a: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14" name="Shape 6914"/>
          <p:cNvSpPr/>
          <p:nvPr>
            <p:ph type="sldImg"/>
          </p:nvPr>
        </p:nvSpPr>
        <p:spPr>
          <a:prstGeom prst="rect">
            <a:avLst/>
          </a:prstGeom>
        </p:spPr>
        <p:txBody>
          <a:bodyPr/>
          <a:lstStyle/>
          <a:p>
            <a:pPr/>
          </a:p>
        </p:txBody>
      </p:sp>
      <p:sp>
        <p:nvSpPr>
          <p:cNvPr id="6915" name="Shape 6915"/>
          <p:cNvSpPr/>
          <p:nvPr>
            <p:ph type="body" sz="quarter" idx="1"/>
          </p:nvPr>
        </p:nvSpPr>
        <p:spPr>
          <a:prstGeom prst="rect">
            <a:avLst/>
          </a:prstGeom>
        </p:spPr>
        <p:txBody>
          <a:bodyPr/>
          <a:lstStyle/>
          <a:p>
            <a:pPr/>
            <a:r>
              <a:t>If the CAS() fails, the condition is true, there is a successor and so I must notify it what to wait on since I am timing out. </a:t>
            </a: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23" name="Shape 6923"/>
          <p:cNvSpPr/>
          <p:nvPr>
            <p:ph type="sldImg"/>
          </p:nvPr>
        </p:nvSpPr>
        <p:spPr>
          <a:prstGeom prst="rect">
            <a:avLst/>
          </a:prstGeom>
        </p:spPr>
        <p:txBody>
          <a:bodyPr/>
          <a:lstStyle/>
          <a:p>
            <a:pPr/>
          </a:p>
        </p:txBody>
      </p:sp>
      <p:sp>
        <p:nvSpPr>
          <p:cNvPr id="6924" name="Shape 6924"/>
          <p:cNvSpPr/>
          <p:nvPr>
            <p:ph type="body" sz="quarter" idx="1"/>
          </p:nvPr>
        </p:nvSpPr>
        <p:spPr>
          <a:prstGeom prst="rect">
            <a:avLst/>
          </a:prstGeom>
        </p:spPr>
        <p:txBody>
          <a:bodyPr/>
          <a:lstStyle/>
          <a:p>
            <a:pPr/>
            <a:r>
              <a:t>If the tail points to me, then no one is waiting and putting a null completes the unlock()</a:t>
            </a: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30" name="Shape 6930"/>
          <p:cNvSpPr/>
          <p:nvPr>
            <p:ph type="sldImg"/>
          </p:nvPr>
        </p:nvSpPr>
        <p:spPr>
          <a:prstGeom prst="rect">
            <a:avLst/>
          </a:prstGeom>
        </p:spPr>
        <p:txBody>
          <a:bodyPr/>
          <a:lstStyle/>
          <a:p>
            <a:pPr/>
          </a:p>
        </p:txBody>
      </p:sp>
      <p:sp>
        <p:nvSpPr>
          <p:cNvPr id="6931" name="Shape 6931"/>
          <p:cNvSpPr/>
          <p:nvPr>
            <p:ph type="body" sz="quarter" idx="1"/>
          </p:nvPr>
        </p:nvSpPr>
        <p:spPr>
          <a:prstGeom prst="rect">
            <a:avLst/>
          </a:prstGeom>
        </p:spPr>
        <p:txBody>
          <a:bodyPr/>
          <a:lstStyle/>
          <a:p>
            <a:pPr/>
            <a:r>
              <a:t>In this lecture we saw a variety of spin locks that vary in characteristics and performance. </a:t>
            </a:r>
          </a:p>
          <a:p>
            <a:pPr/>
            <a:r>
              <a:t>Such a variety is useful,</a:t>
            </a:r>
          </a:p>
          <a:p>
            <a:pPr/>
            <a:r>
              <a:t>because no single algorithm is ideal for all applications.</a:t>
            </a:r>
          </a:p>
          <a:p>
            <a:pPr/>
            <a:r>
              <a:t>For some applications, complex algorithms work best,</a:t>
            </a:r>
          </a:p>
          <a:p>
            <a:pPr/>
            <a:r>
              <a:t>and for others, simple algorithms are preferable.</a:t>
            </a:r>
          </a:p>
          <a:p>
            <a:pPr/>
            <a:r>
              <a:t>The best choice usually depends on specific aspects of the application and the</a:t>
            </a:r>
          </a:p>
          <a:p>
            <a:pPr/>
            <a:r>
              <a:t>target architecture.</a:t>
            </a: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38" name="Shape 6938"/>
          <p:cNvSpPr/>
          <p:nvPr>
            <p:ph type="sldImg"/>
          </p:nvPr>
        </p:nvSpPr>
        <p:spPr>
          <a:prstGeom prst="rect">
            <a:avLst/>
          </a:prstGeom>
        </p:spPr>
        <p:txBody>
          <a:bodyPr/>
          <a:lstStyle/>
          <a:p>
            <a:pPr/>
          </a:p>
        </p:txBody>
      </p:sp>
      <p:sp>
        <p:nvSpPr>
          <p:cNvPr id="6939" name="Shape 6939"/>
          <p:cNvSpPr/>
          <p:nvPr>
            <p:ph type="body" sz="quarter" idx="1"/>
          </p:nvPr>
        </p:nvSpPr>
        <p:spPr>
          <a:prstGeom prst="rect">
            <a:avLst/>
          </a:prstGeom>
        </p:spPr>
        <p:txBody>
          <a:bodyPr/>
          <a:lstStyle/>
          <a:p>
            <a:pPr/>
            <a:r>
              <a:t>With 25% sequential, cannot do more than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6" name="Shape 486"/>
          <p:cNvSpPr/>
          <p:nvPr>
            <p:ph type="sldImg"/>
          </p:nvPr>
        </p:nvSpPr>
        <p:spPr>
          <a:prstGeom prst="rect">
            <a:avLst/>
          </a:prstGeom>
        </p:spPr>
        <p:txBody>
          <a:bodyPr/>
          <a:lstStyle/>
          <a:p>
            <a:pPr/>
          </a:p>
        </p:txBody>
      </p:sp>
      <p:sp>
        <p:nvSpPr>
          <p:cNvPr id="487" name="Shape 487"/>
          <p:cNvSpPr/>
          <p:nvPr>
            <p:ph type="body" sz="quarter" idx="1"/>
          </p:nvPr>
        </p:nvSpPr>
        <p:spPr>
          <a:prstGeom prst="rect">
            <a:avLst/>
          </a:prstGeom>
        </p:spPr>
        <p:txBody>
          <a:bodyPr/>
          <a:lstStyle/>
          <a:p>
            <a:pPr/>
            <a:r>
              <a:t>With 90% parallelized we are using only half our computing capacity…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7" name="Shape 497"/>
          <p:cNvSpPr/>
          <p:nvPr>
            <p:ph type="sldImg"/>
          </p:nvPr>
        </p:nvSpPr>
        <p:spPr>
          <a:prstGeom prst="rect">
            <a:avLst/>
          </a:prstGeom>
        </p:spPr>
        <p:txBody>
          <a:bodyPr/>
          <a:lstStyle/>
          <a:p>
            <a:pPr/>
          </a:p>
        </p:txBody>
      </p:sp>
      <p:sp>
        <p:nvSpPr>
          <p:cNvPr id="498" name="Shape 498"/>
          <p:cNvSpPr/>
          <p:nvPr>
            <p:ph type="body" sz="quarter" idx="1"/>
          </p:nvPr>
        </p:nvSpPr>
        <p:spPr>
          <a:prstGeom prst="rect">
            <a:avLst/>
          </a:prstGeom>
        </p:spPr>
        <p:txBody>
          <a:bodyPr/>
          <a:lstStyle/>
          <a:p>
            <a:pPr/>
            <a:r>
              <a:t>With 99% parallelized we are now utilizing 9 out of 10. What does this say to us?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7" name="Shape 877"/>
          <p:cNvSpPr/>
          <p:nvPr>
            <p:ph type="sldImg"/>
          </p:nvPr>
        </p:nvSpPr>
        <p:spPr>
          <a:prstGeom prst="rect">
            <a:avLst/>
          </a:prstGeom>
        </p:spPr>
        <p:txBody>
          <a:bodyPr/>
          <a:lstStyle/>
          <a:p>
            <a:pPr/>
          </a:p>
        </p:txBody>
      </p:sp>
      <p:sp>
        <p:nvSpPr>
          <p:cNvPr id="878" name="Shape 878"/>
          <p:cNvSpPr/>
          <p:nvPr>
            <p:ph type="body" sz="quarter" idx="1"/>
          </p:nvPr>
        </p:nvSpPr>
        <p:spPr>
          <a:prstGeom prst="rect">
            <a:avLst/>
          </a:prstGeom>
        </p:spPr>
        <p:txBody>
          <a:bodyPr/>
          <a:lstStyle/>
          <a:p>
            <a:pPr/>
            <a:r>
              <a:t>A saying that is in todays jargon something like “It’s the parallel part, stupid” is attributed to Amdahl.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0" name="Shape 1430"/>
          <p:cNvSpPr/>
          <p:nvPr>
            <p:ph type="sldImg"/>
          </p:nvPr>
        </p:nvSpPr>
        <p:spPr>
          <a:prstGeom prst="rect">
            <a:avLst/>
          </a:prstGeom>
        </p:spPr>
        <p:txBody>
          <a:bodyPr/>
          <a:lstStyle/>
          <a:p>
            <a:pPr/>
          </a:p>
        </p:txBody>
      </p:sp>
      <p:sp>
        <p:nvSpPr>
          <p:cNvPr id="1431" name="Shape 1431"/>
          <p:cNvSpPr/>
          <p:nvPr>
            <p:ph type="body" sz="quarter" idx="1"/>
          </p:nvPr>
        </p:nvSpPr>
        <p:spPr>
          <a:prstGeom prst="rect">
            <a:avLst/>
          </a:prstGeom>
        </p:spPr>
        <p:txBody>
          <a:bodyPr/>
          <a:lstStyle/>
          <a:p>
            <a:pPr/>
            <a:r>
              <a:t>Any mutual exclusion protocol poses the question: what do you do if you cannot acquire the lock? There are two alternatives. If you keep trying, the lock is called a </a:t>
            </a:r>
            <a:r>
              <a:rPr i="1"/>
              <a:t>spin lock,</a:t>
            </a:r>
            <a:r>
              <a:t> and repeatedly testing the lock is called </a:t>
            </a:r>
            <a:r>
              <a:rPr i="1"/>
              <a:t>spinning.</a:t>
            </a:r>
            <a:r>
              <a:t> or </a:t>
            </a:r>
            <a:r>
              <a:rPr i="1"/>
              <a:t>busy-waiting.</a:t>
            </a:r>
            <a:r>
              <a:t> We will use these terms interchangeably. The </a:t>
            </a:r>
            <a:r>
              <a:rPr b="1"/>
              <a:t>filter</a:t>
            </a:r>
            <a:r>
              <a:t> and </a:t>
            </a:r>
            <a:r>
              <a:rPr b="1"/>
              <a:t>bakery </a:t>
            </a:r>
            <a:r>
              <a:t>algorithms are spin-locks. Spinning is sensible when you expect the lock delay to be short. For obvious reasons, spinning makes sense only on multiprocessors. The alternative is to suspend yourself and ask the operating system's scheduler to schedule another thread on your processor, which is sometimes called </a:t>
            </a:r>
            <a:r>
              <a:rPr i="1"/>
              <a:t>blocking.</a:t>
            </a:r>
            <a:r>
              <a:t> Java’s built-in synchronization is blocking. Because switching from one thread to another is expensive, blocking makes sense only if you expect the lock delay to be long. Many operating systems mix both strategies, spinning for a short time and then blocking.</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0" name="Shape 1440"/>
          <p:cNvSpPr/>
          <p:nvPr>
            <p:ph type="sldImg"/>
          </p:nvPr>
        </p:nvSpPr>
        <p:spPr>
          <a:prstGeom prst="rect">
            <a:avLst/>
          </a:prstGeom>
        </p:spPr>
        <p:txBody>
          <a:bodyPr/>
          <a:lstStyle/>
          <a:p>
            <a:pPr/>
          </a:p>
        </p:txBody>
      </p:sp>
      <p:sp>
        <p:nvSpPr>
          <p:cNvPr id="1441" name="Shape 1441"/>
          <p:cNvSpPr/>
          <p:nvPr>
            <p:ph type="body" sz="quarter" idx="1"/>
          </p:nvPr>
        </p:nvSpPr>
        <p:spPr>
          <a:prstGeom prst="rect">
            <a:avLst/>
          </a:prstGeom>
        </p:spPr>
        <p:txBody>
          <a:bodyPr/>
          <a:lstStyle/>
          <a:p>
            <a:pPr/>
            <a:r>
              <a:t>Both spinning and blocking are important techniques. In this lecture, we turn our attention to locks that use spinning.</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5" name="Shape 1545"/>
          <p:cNvSpPr/>
          <p:nvPr>
            <p:ph type="sldImg"/>
          </p:nvPr>
        </p:nvSpPr>
        <p:spPr>
          <a:prstGeom prst="rect">
            <a:avLst/>
          </a:prstGeom>
        </p:spPr>
        <p:txBody>
          <a:bodyPr/>
          <a:lstStyle/>
          <a:p>
            <a:pPr/>
          </a:p>
        </p:txBody>
      </p:sp>
      <p:sp>
        <p:nvSpPr>
          <p:cNvPr id="1546" name="Shape 1546"/>
          <p:cNvSpPr/>
          <p:nvPr>
            <p:ph type="body" sz="quarter" idx="1"/>
          </p:nvPr>
        </p:nvSpPr>
        <p:spPr>
          <a:prstGeom prst="rect">
            <a:avLst/>
          </a:prstGeom>
        </p:spPr>
        <p:txBody>
          <a:bodyPr/>
          <a:lstStyle/>
          <a:p>
            <a:pPr/>
            <a:r>
              <a:t>With spin locks, synchronization usually looks like this. Some set of threads </a:t>
            </a:r>
            <a:r>
              <a:rPr i="1"/>
              <a:t>contend</a:t>
            </a:r>
            <a:r>
              <a:t> for the lock. One of them </a:t>
            </a:r>
            <a:r>
              <a:rPr i="1"/>
              <a:t>acquires</a:t>
            </a:r>
            <a:r>
              <a:t> it, and the others spin. The winner enters the critical section, does its job, and </a:t>
            </a:r>
            <a:r>
              <a:rPr i="1"/>
              <a:t>releases</a:t>
            </a:r>
            <a:r>
              <a:t> the lock on exit.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3" name="Shape 63"/>
          <p:cNvSpPr/>
          <p:nvPr>
            <p:ph type="sldImg"/>
          </p:nvPr>
        </p:nvSpPr>
        <p:spPr>
          <a:prstGeom prst="rect">
            <a:avLst/>
          </a:prstGeom>
        </p:spPr>
        <p:txBody>
          <a:bodyPr/>
          <a:lstStyle/>
          <a:p>
            <a:pPr/>
          </a:p>
        </p:txBody>
      </p:sp>
      <p:sp>
        <p:nvSpPr>
          <p:cNvPr id="64" name="Shape 64"/>
          <p:cNvSpPr/>
          <p:nvPr>
            <p:ph type="body" sz="quarter" idx="1"/>
          </p:nvPr>
        </p:nvSpPr>
        <p:spPr>
          <a:prstGeom prst="rect">
            <a:avLst/>
          </a:prstGeom>
        </p:spPr>
        <p:txBody>
          <a:bodyPr/>
          <a:lstStyle/>
          <a:p>
            <a:pPr/>
            <a:r>
              <a:t>LockX will be the lock method we use. We will not mention I and j defs again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1" name="Shape 1651"/>
          <p:cNvSpPr/>
          <p:nvPr>
            <p:ph type="sldImg"/>
          </p:nvPr>
        </p:nvSpPr>
        <p:spPr>
          <a:prstGeom prst="rect">
            <a:avLst/>
          </a:prstGeom>
        </p:spPr>
        <p:txBody>
          <a:bodyPr/>
          <a:lstStyle/>
          <a:p>
            <a:pPr/>
          </a:p>
        </p:txBody>
      </p:sp>
      <p:sp>
        <p:nvSpPr>
          <p:cNvPr id="1652" name="Shape 1652"/>
          <p:cNvSpPr/>
          <p:nvPr>
            <p:ph type="body" sz="quarter" idx="1"/>
          </p:nvPr>
        </p:nvSpPr>
        <p:spPr>
          <a:prstGeom prst="rect">
            <a:avLst/>
          </a:prstGeom>
        </p:spPr>
        <p:txBody>
          <a:bodyPr/>
          <a:lstStyle/>
          <a:p>
            <a:pPr>
              <a:defRPr i="1"/>
            </a:pPr>
            <a:r>
              <a:t>Contention</a:t>
            </a:r>
            <a:r>
              <a:rPr i="0"/>
              <a:t> occurs when multiple threads try to acquire a lock at the same time. </a:t>
            </a:r>
            <a:r>
              <a:t>High</a:t>
            </a:r>
            <a:r>
              <a:rPr i="0"/>
              <a:t> </a:t>
            </a:r>
            <a:r>
              <a:t>contention</a:t>
            </a:r>
            <a:r>
              <a:rPr i="0"/>
              <a:t> means there are many such threads, and </a:t>
            </a:r>
            <a:r>
              <a:t>low</a:t>
            </a:r>
            <a:r>
              <a:rPr i="0"/>
              <a:t> </a:t>
            </a:r>
            <a:r>
              <a:t>contention</a:t>
            </a:r>
            <a:r>
              <a:rPr i="0"/>
              <a:t> means the opposite.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5" name="Shape 1765"/>
          <p:cNvSpPr/>
          <p:nvPr>
            <p:ph type="sldImg"/>
          </p:nvPr>
        </p:nvSpPr>
        <p:spPr>
          <a:prstGeom prst="rect">
            <a:avLst/>
          </a:prstGeom>
        </p:spPr>
        <p:txBody>
          <a:bodyPr/>
          <a:lstStyle/>
          <a:p>
            <a:pPr/>
          </a:p>
        </p:txBody>
      </p:sp>
      <p:sp>
        <p:nvSpPr>
          <p:cNvPr id="1766" name="Shape 1766"/>
          <p:cNvSpPr/>
          <p:nvPr>
            <p:ph type="body" sz="quarter" idx="1"/>
          </p:nvPr>
        </p:nvSpPr>
        <p:spPr>
          <a:prstGeom prst="rect">
            <a:avLst/>
          </a:prstGeom>
        </p:spPr>
        <p:txBody>
          <a:bodyPr/>
          <a:lstStyle/>
          <a:p>
            <a:pPr>
              <a:defRPr i="1"/>
            </a:pPr>
            <a:r>
              <a:t>Contention</a:t>
            </a:r>
            <a:r>
              <a:rPr i="0"/>
              <a:t> occurs when multiple threads try to acquire a lock at the same time. </a:t>
            </a:r>
            <a:r>
              <a:t>High</a:t>
            </a:r>
            <a:r>
              <a:rPr i="0"/>
              <a:t> </a:t>
            </a:r>
            <a:r>
              <a:t>contention</a:t>
            </a:r>
            <a:r>
              <a:rPr i="0"/>
              <a:t> means there are many such threads, and </a:t>
            </a:r>
            <a:r>
              <a:t>low</a:t>
            </a:r>
            <a:r>
              <a:rPr i="0"/>
              <a:t> </a:t>
            </a:r>
            <a:r>
              <a:t>contention</a:t>
            </a:r>
            <a:r>
              <a:rPr i="0"/>
              <a:t> means the opposite.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0" name="Shape 1880"/>
          <p:cNvSpPr/>
          <p:nvPr>
            <p:ph type="sldImg"/>
          </p:nvPr>
        </p:nvSpPr>
        <p:spPr>
          <a:prstGeom prst="rect">
            <a:avLst/>
          </a:prstGeom>
        </p:spPr>
        <p:txBody>
          <a:bodyPr/>
          <a:lstStyle/>
          <a:p>
            <a:pPr/>
          </a:p>
        </p:txBody>
      </p:sp>
      <p:sp>
        <p:nvSpPr>
          <p:cNvPr id="1881" name="Shape 1881"/>
          <p:cNvSpPr/>
          <p:nvPr>
            <p:ph type="body" sz="quarter" idx="1"/>
          </p:nvPr>
        </p:nvSpPr>
        <p:spPr>
          <a:prstGeom prst="rect">
            <a:avLst/>
          </a:prstGeom>
        </p:spPr>
        <p:txBody>
          <a:bodyPr/>
          <a:lstStyle/>
          <a:p>
            <a:pPr/>
            <a:r>
              <a:t>Our goal is to understand how contention works, and to develop a set of techniques that can avoid or alleviate it. These techniques provide a useful toolkit for all kinds of synchronization problems.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95" name="Shape 1995"/>
          <p:cNvSpPr/>
          <p:nvPr>
            <p:ph type="sldImg"/>
          </p:nvPr>
        </p:nvSpPr>
        <p:spPr>
          <a:prstGeom prst="rect">
            <a:avLst/>
          </a:prstGeom>
        </p:spPr>
        <p:txBody>
          <a:bodyPr/>
          <a:lstStyle/>
          <a:p>
            <a:pPr/>
          </a:p>
        </p:txBody>
      </p:sp>
      <p:sp>
        <p:nvSpPr>
          <p:cNvPr id="1996" name="Shape 1996"/>
          <p:cNvSpPr/>
          <p:nvPr>
            <p:ph type="body" sz="quarter" idx="1"/>
          </p:nvPr>
        </p:nvSpPr>
        <p:spPr>
          <a:prstGeom prst="rect">
            <a:avLst/>
          </a:prstGeom>
        </p:spPr>
        <p:txBody>
          <a:bodyPr/>
          <a:lstStyle/>
          <a:p>
            <a:pPr/>
            <a:r>
              <a:t>Our goal is to understand how contention works, and to develop a set of techniques that can avoid or alleviate it. These techniques provide a useful toolkit for all kinds of synchronization problems.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0" name="Shape 2110"/>
          <p:cNvSpPr/>
          <p:nvPr>
            <p:ph type="sldImg"/>
          </p:nvPr>
        </p:nvSpPr>
        <p:spPr>
          <a:prstGeom prst="rect">
            <a:avLst/>
          </a:prstGeom>
        </p:spPr>
        <p:txBody>
          <a:bodyPr/>
          <a:lstStyle/>
          <a:p>
            <a:pPr/>
          </a:p>
        </p:txBody>
      </p:sp>
      <p:sp>
        <p:nvSpPr>
          <p:cNvPr id="2111" name="Shape 2111"/>
          <p:cNvSpPr/>
          <p:nvPr>
            <p:ph type="body" sz="quarter" idx="1"/>
          </p:nvPr>
        </p:nvSpPr>
        <p:spPr>
          <a:prstGeom prst="rect">
            <a:avLst/>
          </a:prstGeom>
        </p:spPr>
        <p:txBody>
          <a:bodyPr/>
          <a:lstStyle/>
          <a:p>
            <a:pPr/>
            <a:r>
              <a:t>Our goal is to understand how contention happens, and to develop a set of techniques that can avoid or alleviate it. These techniques provide a useful toolkit for all kinds of synchronization problems.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7" name="Shape 2117"/>
          <p:cNvSpPr/>
          <p:nvPr>
            <p:ph type="sldImg"/>
          </p:nvPr>
        </p:nvSpPr>
        <p:spPr>
          <a:prstGeom prst="rect">
            <a:avLst/>
          </a:prstGeom>
        </p:spPr>
        <p:txBody>
          <a:bodyPr/>
          <a:lstStyle/>
          <a:p>
            <a:pPr/>
          </a:p>
        </p:txBody>
      </p:sp>
      <p:sp>
        <p:nvSpPr>
          <p:cNvPr id="2118" name="Shape 2118"/>
          <p:cNvSpPr/>
          <p:nvPr>
            <p:ph type="body" sz="quarter" idx="1"/>
          </p:nvPr>
        </p:nvSpPr>
        <p:spPr>
          <a:prstGeom prst="rect">
            <a:avLst/>
          </a:prstGeom>
        </p:spPr>
        <p:txBody>
          <a:bodyPr/>
          <a:lstStyle/>
          <a:p>
            <a:pPr/>
            <a:r>
              <a:t>The </a:t>
            </a:r>
            <a:r>
              <a:rPr b="1"/>
              <a:t>test-and-set</a:t>
            </a:r>
            <a:r>
              <a:t> machine instruction atomically stores </a:t>
            </a:r>
            <a:r>
              <a:rPr i="1"/>
              <a:t>true</a:t>
            </a:r>
            <a:r>
              <a:t> in that word, and returns that word's previous value, </a:t>
            </a:r>
            <a:r>
              <a:rPr i="1"/>
              <a:t>swapping</a:t>
            </a:r>
            <a:r>
              <a:t> the value </a:t>
            </a:r>
            <a:r>
              <a:rPr i="1"/>
              <a:t>true</a:t>
            </a:r>
            <a:r>
              <a:t> for the word's current value. You can reset the word just by writing </a:t>
            </a:r>
            <a:r>
              <a:rPr i="1"/>
              <a:t>false</a:t>
            </a:r>
            <a:r>
              <a:t> to it. Note in Java TAS is called getAndSet. We will use the terms interchangeably.</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5" name="Shape 2125"/>
          <p:cNvSpPr/>
          <p:nvPr>
            <p:ph type="sldImg"/>
          </p:nvPr>
        </p:nvSpPr>
        <p:spPr>
          <a:prstGeom prst="rect">
            <a:avLst/>
          </a:prstGeom>
        </p:spPr>
        <p:txBody>
          <a:bodyPr/>
          <a:lstStyle/>
          <a:p>
            <a:pPr/>
          </a:p>
        </p:txBody>
      </p:sp>
      <p:sp>
        <p:nvSpPr>
          <p:cNvPr id="2126" name="Shape 2126"/>
          <p:cNvSpPr/>
          <p:nvPr>
            <p:ph type="body" sz="quarter" idx="1"/>
          </p:nvPr>
        </p:nvSpPr>
        <p:spPr>
          <a:prstGeom prst="rect">
            <a:avLst/>
          </a:prstGeom>
        </p:spPr>
        <p:txBody>
          <a:bodyPr/>
          <a:lstStyle/>
          <a:p>
            <a:pPr/>
            <a:r>
              <a:t>The lock is free when the word's value is </a:t>
            </a:r>
            <a:r>
              <a:rPr i="1"/>
              <a:t>false</a:t>
            </a:r>
            <a:r>
              <a:t>, and busy when it is </a:t>
            </a:r>
            <a:r>
              <a:rPr i="1"/>
              <a:t>true</a:t>
            </a:r>
            <a:r>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3" name="Shape 2133"/>
          <p:cNvSpPr/>
          <p:nvPr>
            <p:ph type="sldImg"/>
          </p:nvPr>
        </p:nvSpPr>
        <p:spPr>
          <a:prstGeom prst="rect">
            <a:avLst/>
          </a:prstGeom>
        </p:spPr>
        <p:txBody>
          <a:bodyPr/>
          <a:lstStyle/>
          <a:p>
            <a:pPr/>
          </a:p>
        </p:txBody>
      </p:sp>
      <p:sp>
        <p:nvSpPr>
          <p:cNvPr id="2134" name="Shape 2134"/>
          <p:cNvSpPr/>
          <p:nvPr>
            <p:ph type="body" sz="quarter" idx="1"/>
          </p:nvPr>
        </p:nvSpPr>
        <p:spPr>
          <a:prstGeom prst="rect">
            <a:avLst/>
          </a:prstGeom>
        </p:spPr>
        <p:txBody>
          <a:bodyPr/>
          <a:lstStyle/>
          <a:p>
            <a:pPr/>
            <a:r>
              <a:t>The </a:t>
            </a:r>
            <a:r>
              <a:rPr b="1"/>
              <a:t>test-and-set</a:t>
            </a:r>
            <a:r>
              <a:t> machine instruction, with consensus number two, was the principal synchronization instruction provided by many early multiprocessors.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2" name="Shape 2142"/>
          <p:cNvSpPr/>
          <p:nvPr>
            <p:ph type="sldImg"/>
          </p:nvPr>
        </p:nvSpPr>
        <p:spPr>
          <a:prstGeom prst="rect">
            <a:avLst/>
          </a:prstGeom>
        </p:spPr>
        <p:txBody>
          <a:bodyPr/>
          <a:lstStyle/>
          <a:p>
            <a:pPr/>
          </a:p>
        </p:txBody>
      </p:sp>
      <p:sp>
        <p:nvSpPr>
          <p:cNvPr id="2143" name="Shape 2143"/>
          <p:cNvSpPr/>
          <p:nvPr>
            <p:ph type="body" sz="quarter" idx="1"/>
          </p:nvPr>
        </p:nvSpPr>
        <p:spPr>
          <a:prstGeom prst="rect">
            <a:avLst/>
          </a:prstGeom>
        </p:spPr>
        <p:txBody>
          <a:bodyPr/>
          <a:lstStyle/>
          <a:p>
            <a:pPr/>
            <a:r>
              <a:t>The </a:t>
            </a:r>
            <a:r>
              <a:rPr b="1"/>
              <a:t>getAndSet</a:t>
            </a:r>
            <a:r>
              <a:t> method swaps a Boolean value with the current contents of the box.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9" name="Shape 2149"/>
          <p:cNvSpPr/>
          <p:nvPr>
            <p:ph type="sldImg"/>
          </p:nvPr>
        </p:nvSpPr>
        <p:spPr>
          <a:prstGeom prst="rect">
            <a:avLst/>
          </a:prstGeom>
        </p:spPr>
        <p:txBody>
          <a:bodyPr/>
          <a:lstStyle/>
          <a:p>
            <a:pPr/>
          </a:p>
        </p:txBody>
      </p:sp>
      <p:sp>
        <p:nvSpPr>
          <p:cNvPr id="2150" name="Shape 2150"/>
          <p:cNvSpPr/>
          <p:nvPr>
            <p:ph type="body" sz="quarter" idx="1"/>
          </p:nvPr>
        </p:nvSpPr>
        <p:spPr>
          <a:prstGeom prst="rect">
            <a:avLst/>
          </a:prstGeom>
        </p:spPr>
        <p:txBody>
          <a:bodyPr/>
          <a:lstStyle/>
          <a:p>
            <a:pPr/>
            <a:r>
              <a:t>At first glance, the </a:t>
            </a:r>
            <a:r>
              <a:rPr b="1"/>
              <a:t>AtomicBoolean</a:t>
            </a:r>
            <a:r>
              <a:t> class seems ideal for implementing a spin lock.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a:p>
        </p:txBody>
      </p:sp>
      <p:sp>
        <p:nvSpPr>
          <p:cNvPr id="93" name="Shape 93"/>
          <p:cNvSpPr/>
          <p:nvPr>
            <p:ph type="body" sz="quarter" idx="1"/>
          </p:nvPr>
        </p:nvSpPr>
        <p:spPr>
          <a:prstGeom prst="rect">
            <a:avLst/>
          </a:prstGeom>
        </p:spPr>
        <p:txBody>
          <a:bodyPr/>
          <a:lstStyle/>
          <a:p>
            <a:pPr/>
            <a:r>
              <a:t>The LockOne algorithm is subject to deadlock: if each thread sets its flag to true and waits for the other, they will wait forever, which is the classic definition of a deadlock. Recall that when we looked at the story of Alice and Bob and their pets, this was exactly the first, broken protocol we considered.</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9" name="Shape 2159"/>
          <p:cNvSpPr/>
          <p:nvPr>
            <p:ph type="sldImg"/>
          </p:nvPr>
        </p:nvSpPr>
        <p:spPr>
          <a:prstGeom prst="rect">
            <a:avLst/>
          </a:prstGeom>
        </p:spPr>
        <p:txBody>
          <a:bodyPr/>
          <a:lstStyle/>
          <a:p>
            <a:pPr/>
          </a:p>
        </p:txBody>
      </p:sp>
      <p:sp>
        <p:nvSpPr>
          <p:cNvPr id="2160" name="Shape 2160"/>
          <p:cNvSpPr/>
          <p:nvPr>
            <p:ph type="body" sz="quarter" idx="1"/>
          </p:nvPr>
        </p:nvSpPr>
        <p:spPr>
          <a:prstGeom prst="rect">
            <a:avLst/>
          </a:prstGeom>
        </p:spPr>
        <p:txBody>
          <a:bodyPr/>
          <a:lstStyle/>
          <a:p>
            <a:pPr/>
            <a:r>
              <a:t>If we call </a:t>
            </a:r>
            <a:r>
              <a:rPr b="1"/>
              <a:t>getAndSet(</a:t>
            </a:r>
            <a:r>
              <a:rPr b="1" i="1"/>
              <a:t>true</a:t>
            </a:r>
            <a:r>
              <a:rPr b="1"/>
              <a:t>), </a:t>
            </a:r>
            <a:r>
              <a:t>then we have a </a:t>
            </a:r>
            <a:r>
              <a:rPr b="1"/>
              <a:t>test-and-set</a:t>
            </a:r>
            <a:r>
              <a: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6" name="Shape 2166"/>
          <p:cNvSpPr/>
          <p:nvPr>
            <p:ph type="sldImg"/>
          </p:nvPr>
        </p:nvSpPr>
        <p:spPr>
          <a:prstGeom prst="rect">
            <a:avLst/>
          </a:prstGeom>
        </p:spPr>
        <p:txBody>
          <a:bodyPr/>
          <a:lstStyle/>
          <a:p>
            <a:pPr/>
          </a:p>
        </p:txBody>
      </p:sp>
      <p:sp>
        <p:nvSpPr>
          <p:cNvPr id="2167" name="Shape 2167"/>
          <p:cNvSpPr/>
          <p:nvPr>
            <p:ph type="body" sz="quarter" idx="1"/>
          </p:nvPr>
        </p:nvSpPr>
        <p:spPr>
          <a:prstGeom prst="rect">
            <a:avLst/>
          </a:prstGeom>
        </p:spPr>
        <p:txBody>
          <a:bodyPr/>
          <a:lstStyle/>
          <a:p>
            <a:pPr/>
            <a:r>
              <a:t>Here is what it looks like in more detail.</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5" name="Shape 2175"/>
          <p:cNvSpPr/>
          <p:nvPr>
            <p:ph type="sldImg"/>
          </p:nvPr>
        </p:nvSpPr>
        <p:spPr>
          <a:prstGeom prst="rect">
            <a:avLst/>
          </a:prstGeom>
        </p:spPr>
        <p:txBody>
          <a:bodyPr/>
          <a:lstStyle/>
          <a:p>
            <a:pPr/>
          </a:p>
        </p:txBody>
      </p:sp>
      <p:sp>
        <p:nvSpPr>
          <p:cNvPr id="2176" name="Shape 2176"/>
          <p:cNvSpPr/>
          <p:nvPr>
            <p:ph type="body" sz="quarter" idx="1"/>
          </p:nvPr>
        </p:nvSpPr>
        <p:spPr>
          <a:prstGeom prst="rect">
            <a:avLst/>
          </a:prstGeom>
        </p:spPr>
        <p:txBody>
          <a:bodyPr/>
          <a:lstStyle/>
          <a:p>
            <a:pPr/>
            <a:r>
              <a:t>The lock is just an </a:t>
            </a:r>
            <a:r>
              <a:rPr b="1"/>
              <a:t>AtomicBoolean</a:t>
            </a:r>
            <a:r>
              <a:t> initialized to </a:t>
            </a:r>
            <a:r>
              <a:rPr i="1"/>
              <a:t>false</a:t>
            </a:r>
            <a:r>
              <a: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4" name="Shape 2184"/>
          <p:cNvSpPr/>
          <p:nvPr>
            <p:ph type="sldImg"/>
          </p:nvPr>
        </p:nvSpPr>
        <p:spPr>
          <a:prstGeom prst="rect">
            <a:avLst/>
          </a:prstGeom>
        </p:spPr>
        <p:txBody>
          <a:bodyPr/>
          <a:lstStyle/>
          <a:p>
            <a:pPr/>
          </a:p>
        </p:txBody>
      </p:sp>
      <p:sp>
        <p:nvSpPr>
          <p:cNvPr id="2185" name="Shape 2185"/>
          <p:cNvSpPr/>
          <p:nvPr>
            <p:ph type="body" sz="quarter" idx="1"/>
          </p:nvPr>
        </p:nvSpPr>
        <p:spPr>
          <a:prstGeom prst="rect">
            <a:avLst/>
          </a:prstGeom>
        </p:spPr>
        <p:txBody>
          <a:bodyPr/>
          <a:lstStyle/>
          <a:p>
            <a:pPr/>
            <a:r>
              <a:t>The lock() method repeatedly applies test-and-set to the location until that instruction returns </a:t>
            </a:r>
            <a:r>
              <a:rPr i="1"/>
              <a:t>false</a:t>
            </a:r>
            <a:r>
              <a:t> (that is, until the lock is free).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3" name="Shape 2193"/>
          <p:cNvSpPr/>
          <p:nvPr>
            <p:ph type="sldImg"/>
          </p:nvPr>
        </p:nvSpPr>
        <p:spPr>
          <a:prstGeom prst="rect">
            <a:avLst/>
          </a:prstGeom>
        </p:spPr>
        <p:txBody>
          <a:bodyPr/>
          <a:lstStyle/>
          <a:p>
            <a:pPr/>
          </a:p>
        </p:txBody>
      </p:sp>
      <p:sp>
        <p:nvSpPr>
          <p:cNvPr id="2194" name="Shape 2194"/>
          <p:cNvSpPr/>
          <p:nvPr>
            <p:ph type="body" sz="quarter" idx="1"/>
          </p:nvPr>
        </p:nvSpPr>
        <p:spPr>
          <a:prstGeom prst="rect">
            <a:avLst/>
          </a:prstGeom>
        </p:spPr>
        <p:txBody>
          <a:bodyPr/>
          <a:lstStyle/>
          <a:p>
            <a:pPr/>
            <a:r>
              <a:t>The unlock() method simply writes the value </a:t>
            </a:r>
            <a:r>
              <a:rPr i="1"/>
              <a:t>false</a:t>
            </a:r>
            <a:r>
              <a:t> to that word.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0" name="Shape 2200"/>
          <p:cNvSpPr/>
          <p:nvPr>
            <p:ph type="sldImg"/>
          </p:nvPr>
        </p:nvSpPr>
        <p:spPr>
          <a:prstGeom prst="rect">
            <a:avLst/>
          </a:prstGeom>
        </p:spPr>
        <p:txBody>
          <a:bodyPr/>
          <a:lstStyle/>
          <a:p>
            <a:pPr/>
          </a:p>
        </p:txBody>
      </p:sp>
      <p:sp>
        <p:nvSpPr>
          <p:cNvPr id="2201" name="Shape 2201"/>
          <p:cNvSpPr/>
          <p:nvPr>
            <p:ph type="body" sz="quarter" idx="1"/>
          </p:nvPr>
        </p:nvSpPr>
        <p:spPr>
          <a:prstGeom prst="rect">
            <a:avLst/>
          </a:prstGeom>
        </p:spPr>
        <p:txBody>
          <a:bodyPr/>
          <a:lstStyle/>
          <a:p>
            <a:pPr/>
            <a:r>
              <a:t>We call real world space complexity the “footprint”. By using TAS we are able to reduce the footprint from linear to constant.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8" name="Shape 2208"/>
          <p:cNvSpPr/>
          <p:nvPr>
            <p:ph type="sldImg"/>
          </p:nvPr>
        </p:nvSpPr>
        <p:spPr>
          <a:prstGeom prst="rect">
            <a:avLst/>
          </a:prstGeom>
        </p:spPr>
        <p:txBody>
          <a:bodyPr/>
          <a:lstStyle/>
          <a:p>
            <a:pPr/>
          </a:p>
        </p:txBody>
      </p:sp>
      <p:sp>
        <p:nvSpPr>
          <p:cNvPr id="2209" name="Shape 2209"/>
          <p:cNvSpPr/>
          <p:nvPr>
            <p:ph type="body" sz="quarter" idx="1"/>
          </p:nvPr>
        </p:nvSpPr>
        <p:spPr>
          <a:prstGeom prst="rect">
            <a:avLst/>
          </a:prstGeom>
        </p:spPr>
        <p:txBody>
          <a:bodyPr/>
          <a:lstStyle/>
          <a:p>
            <a:pPr/>
            <a:r>
              <a:t>Let’s do an experiment on a real machine. Take </a:t>
            </a:r>
            <a:r>
              <a:rPr i="1"/>
              <a:t>n</a:t>
            </a:r>
            <a:r>
              <a:t> threads and have them collectively acquire a lock, increment a counter, and release the lock. Have them do it collectively, say, one million times. Before we look at any curves, let’s try to reason about how long it </a:t>
            </a:r>
            <a:r>
              <a:rPr i="1"/>
              <a:t>should</a:t>
            </a:r>
            <a:r>
              <a:t> take them.</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4" name="Shape 2224"/>
          <p:cNvSpPr/>
          <p:nvPr>
            <p:ph type="sldImg"/>
          </p:nvPr>
        </p:nvSpPr>
        <p:spPr>
          <a:prstGeom prst="rect">
            <a:avLst/>
          </a:prstGeom>
        </p:spPr>
        <p:txBody>
          <a:bodyPr/>
          <a:lstStyle/>
          <a:p>
            <a:pPr/>
          </a:p>
        </p:txBody>
      </p:sp>
      <p:sp>
        <p:nvSpPr>
          <p:cNvPr id="2225" name="Shape 2225"/>
          <p:cNvSpPr/>
          <p:nvPr>
            <p:ph type="body" sz="quarter" idx="1"/>
          </p:nvPr>
        </p:nvSpPr>
        <p:spPr>
          <a:prstGeom prst="rect">
            <a:avLst/>
          </a:prstGeom>
        </p:spPr>
        <p:txBody>
          <a:bodyPr/>
          <a:lstStyle/>
          <a:p>
            <a:pPr/>
            <a:r>
              <a:t>Ideally the curve should stay flat after that. Why? Because we have a sequential bottleneck so no matter </a:t>
            </a:r>
          </a:p>
          <a:p>
            <a:pPr/>
            <a:r>
              <a:t>How many threads we add running in parallel, we will not get any speedup (remember Amdahl’s law). </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1" name="Shape 2241"/>
          <p:cNvSpPr/>
          <p:nvPr>
            <p:ph type="sldImg"/>
          </p:nvPr>
        </p:nvSpPr>
        <p:spPr>
          <a:prstGeom prst="rect">
            <a:avLst/>
          </a:prstGeom>
        </p:spPr>
        <p:txBody>
          <a:bodyPr/>
          <a:lstStyle/>
          <a:p>
            <a:pPr/>
          </a:p>
        </p:txBody>
      </p:sp>
      <p:sp>
        <p:nvSpPr>
          <p:cNvPr id="2242" name="Shape 2242"/>
          <p:cNvSpPr/>
          <p:nvPr>
            <p:ph type="body" sz="quarter" idx="1"/>
          </p:nvPr>
        </p:nvSpPr>
        <p:spPr>
          <a:prstGeom prst="rect">
            <a:avLst/>
          </a:prstGeom>
        </p:spPr>
        <p:txBody>
          <a:bodyPr/>
          <a:lstStyle/>
          <a:p>
            <a:pPr/>
            <a:r>
              <a:t>The curve for TAS lock looks like this. In fact, if you do the experiment you have to give up because it takes so long beyond a certain number of processors? What is happening? Let us try this again.</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9" name="Shape 2249"/>
          <p:cNvSpPr/>
          <p:nvPr>
            <p:ph type="sldImg"/>
          </p:nvPr>
        </p:nvSpPr>
        <p:spPr>
          <a:prstGeom prst="rect">
            <a:avLst/>
          </a:prstGeom>
        </p:spPr>
        <p:txBody>
          <a:bodyPr/>
          <a:lstStyle/>
          <a:p>
            <a:pPr/>
          </a:p>
        </p:txBody>
      </p:sp>
      <p:sp>
        <p:nvSpPr>
          <p:cNvPr id="2250" name="Shape 2250"/>
          <p:cNvSpPr/>
          <p:nvPr>
            <p:ph type="body" sz="quarter" idx="1"/>
          </p:nvPr>
        </p:nvSpPr>
        <p:spPr>
          <a:prstGeom prst="rect">
            <a:avLst/>
          </a:prstGeom>
        </p:spPr>
        <p:txBody>
          <a:bodyPr/>
          <a:lstStyle/>
          <a:p>
            <a:pPr/>
            <a:r>
              <a:t>Let’s try a slightly different approach. Instead of repeatedly trying to </a:t>
            </a:r>
            <a:r>
              <a:rPr b="1"/>
              <a:t>test-and-set</a:t>
            </a:r>
            <a:r>
              <a:t> the lock, let’s split the locking method into two phases. In the </a:t>
            </a:r>
            <a:r>
              <a:rPr i="1"/>
              <a:t>lurking</a:t>
            </a:r>
            <a:r>
              <a:t> phase, we wait until the lock looks like it’s free, and when it’s free, we </a:t>
            </a:r>
            <a:r>
              <a:rPr i="1"/>
              <a:t>pounce</a:t>
            </a:r>
            <a:r>
              <a:t>, attempting to acquire the lock by a call to </a:t>
            </a:r>
            <a:r>
              <a:rPr b="1"/>
              <a:t>test-and-set</a:t>
            </a:r>
            <a:r>
              <a:t>. If we win, we’re in, if we lose, we go back to lurking.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1" name="Shape 131"/>
          <p:cNvSpPr/>
          <p:nvPr>
            <p:ph type="sldImg"/>
          </p:nvPr>
        </p:nvSpPr>
        <p:spPr>
          <a:prstGeom prst="rect">
            <a:avLst/>
          </a:prstGeom>
        </p:spPr>
        <p:txBody>
          <a:bodyPr/>
          <a:lstStyle/>
          <a:p>
            <a:pPr/>
          </a:p>
        </p:txBody>
      </p:sp>
      <p:sp>
        <p:nvSpPr>
          <p:cNvPr id="132" name="Shape 132"/>
          <p:cNvSpPr/>
          <p:nvPr>
            <p:ph type="body" sz="quarter" idx="1"/>
          </p:nvPr>
        </p:nvSpPr>
        <p:spPr>
          <a:prstGeom prst="rect">
            <a:avLst/>
          </a:prstGeom>
        </p:spPr>
        <p:txBody>
          <a:bodyPr/>
          <a:lstStyle/>
          <a:p>
            <a:pPr lvl="1" indent="457200"/>
            <a:r>
              <a:t>Sequential execution deadlocks because thread arriving alone will not get in. Concurrent one is OK since one always allows the other to have priority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6" name="Shape 2256"/>
          <p:cNvSpPr/>
          <p:nvPr>
            <p:ph type="sldImg"/>
          </p:nvPr>
        </p:nvSpPr>
        <p:spPr>
          <a:prstGeom prst="rect">
            <a:avLst/>
          </a:prstGeom>
        </p:spPr>
        <p:txBody>
          <a:bodyPr/>
          <a:lstStyle/>
          <a:p>
            <a:pPr/>
          </a:p>
        </p:txBody>
      </p:sp>
      <p:sp>
        <p:nvSpPr>
          <p:cNvPr id="2257" name="Shape 2257"/>
          <p:cNvSpPr/>
          <p:nvPr>
            <p:ph type="body" sz="quarter" idx="1"/>
          </p:nvPr>
        </p:nvSpPr>
        <p:spPr>
          <a:prstGeom prst="rect">
            <a:avLst/>
          </a:prstGeom>
        </p:spPr>
        <p:txBody>
          <a:bodyPr/>
          <a:lstStyle/>
          <a:p>
            <a:pPr/>
            <a:r>
              <a:t>Here is what the code looks like.</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5" name="Shape 2265"/>
          <p:cNvSpPr/>
          <p:nvPr>
            <p:ph type="sldImg"/>
          </p:nvPr>
        </p:nvSpPr>
        <p:spPr>
          <a:prstGeom prst="rect">
            <a:avLst/>
          </a:prstGeom>
        </p:spPr>
        <p:txBody>
          <a:bodyPr/>
          <a:lstStyle/>
          <a:p>
            <a:pPr/>
          </a:p>
        </p:txBody>
      </p:sp>
      <p:sp>
        <p:nvSpPr>
          <p:cNvPr id="2266" name="Shape 2266"/>
          <p:cNvSpPr/>
          <p:nvPr>
            <p:ph type="body" sz="quarter" idx="1"/>
          </p:nvPr>
        </p:nvSpPr>
        <p:spPr>
          <a:prstGeom prst="rect">
            <a:avLst/>
          </a:prstGeom>
        </p:spPr>
        <p:txBody>
          <a:bodyPr/>
          <a:lstStyle/>
          <a:p>
            <a:pPr/>
            <a:r>
              <a:t>First we spin on the value, repeatedly reading it until it looks like the lock is free. We don’t try to modify it, we just read it.</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74" name="Shape 2274"/>
          <p:cNvSpPr/>
          <p:nvPr>
            <p:ph type="sldImg"/>
          </p:nvPr>
        </p:nvSpPr>
        <p:spPr>
          <a:prstGeom prst="rect">
            <a:avLst/>
          </a:prstGeom>
        </p:spPr>
        <p:txBody>
          <a:bodyPr/>
          <a:lstStyle/>
          <a:p>
            <a:pPr/>
          </a:p>
        </p:txBody>
      </p:sp>
      <p:sp>
        <p:nvSpPr>
          <p:cNvPr id="2275" name="Shape 2275"/>
          <p:cNvSpPr/>
          <p:nvPr>
            <p:ph type="body" sz="quarter" idx="1"/>
          </p:nvPr>
        </p:nvSpPr>
        <p:spPr>
          <a:prstGeom prst="rect">
            <a:avLst/>
          </a:prstGeom>
        </p:spPr>
        <p:txBody>
          <a:bodyPr/>
          <a:lstStyle/>
          <a:p>
            <a:pPr/>
            <a:r>
              <a:t>As soon as it looks like the lock is free, we call </a:t>
            </a:r>
            <a:r>
              <a:rPr b="1"/>
              <a:t>test-and-set</a:t>
            </a:r>
            <a:r>
              <a:t> to try to acquire it. If we are first and we succeed, the lock() method returns, and otherwise, if someone else got there before us, we go back to lurking, to repeatedly rereading the variable.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89" name="Shape 2289"/>
          <p:cNvSpPr/>
          <p:nvPr>
            <p:ph type="sldImg"/>
          </p:nvPr>
        </p:nvSpPr>
        <p:spPr>
          <a:prstGeom prst="rect">
            <a:avLst/>
          </a:prstGeom>
        </p:spPr>
        <p:txBody>
          <a:bodyPr/>
          <a:lstStyle/>
          <a:p>
            <a:pPr/>
          </a:p>
        </p:txBody>
      </p:sp>
      <p:sp>
        <p:nvSpPr>
          <p:cNvPr id="2290" name="Shape 2290"/>
          <p:cNvSpPr/>
          <p:nvPr>
            <p:ph type="body" sz="quarter" idx="1"/>
          </p:nvPr>
        </p:nvSpPr>
        <p:spPr>
          <a:prstGeom prst="rect">
            <a:avLst/>
          </a:prstGeom>
        </p:spPr>
        <p:txBody>
          <a:bodyPr/>
          <a:lstStyle/>
          <a:p>
            <a:pPr/>
            <a:r>
              <a:t>The difference is dramatic. The TTAS lock performs much better than the TAS lock, but still much worse than we expected from an ideal lock.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7" name="Shape 2297"/>
          <p:cNvSpPr/>
          <p:nvPr>
            <p:ph type="sldImg"/>
          </p:nvPr>
        </p:nvSpPr>
        <p:spPr>
          <a:prstGeom prst="rect">
            <a:avLst/>
          </a:prstGeom>
        </p:spPr>
        <p:txBody>
          <a:bodyPr/>
          <a:lstStyle/>
          <a:p>
            <a:pPr/>
          </a:p>
        </p:txBody>
      </p:sp>
      <p:sp>
        <p:nvSpPr>
          <p:cNvPr id="2298" name="Shape 2298"/>
          <p:cNvSpPr/>
          <p:nvPr>
            <p:ph type="body" sz="quarter" idx="1"/>
          </p:nvPr>
        </p:nvSpPr>
        <p:spPr>
          <a:prstGeom prst="rect">
            <a:avLst/>
          </a:prstGeom>
        </p:spPr>
        <p:txBody>
          <a:bodyPr/>
          <a:lstStyle/>
          <a:p>
            <a:pPr/>
            <a:r>
              <a:t>There are two mysteries here: why is the TTAS lock so good (that is, so much better than TAS), and why is it so bad (so much worse than ideal)?</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5" name="Shape 2305"/>
          <p:cNvSpPr/>
          <p:nvPr>
            <p:ph type="sldImg"/>
          </p:nvPr>
        </p:nvSpPr>
        <p:spPr>
          <a:prstGeom prst="rect">
            <a:avLst/>
          </a:prstGeom>
        </p:spPr>
        <p:txBody>
          <a:bodyPr/>
          <a:lstStyle/>
          <a:p>
            <a:pPr/>
          </a:p>
        </p:txBody>
      </p:sp>
      <p:sp>
        <p:nvSpPr>
          <p:cNvPr id="2306" name="Shape 2306"/>
          <p:cNvSpPr/>
          <p:nvPr>
            <p:ph type="body" sz="quarter" idx="1"/>
          </p:nvPr>
        </p:nvSpPr>
        <p:spPr>
          <a:prstGeom prst="rect">
            <a:avLst/>
          </a:prstGeom>
        </p:spPr>
        <p:txBody>
          <a:bodyPr/>
          <a:lstStyle/>
          <a:p>
            <a:pPr/>
            <a:r>
              <a:t>From everything we told you in the earlier section on mutual exclusion, you would expect the TAS and TTAS locks to be the same --- after all, they are </a:t>
            </a:r>
            <a:r>
              <a:rPr i="1"/>
              <a:t>logically</a:t>
            </a:r>
            <a:r>
              <a:t> equivalent programs. In fact, they are equivalent with respect to </a:t>
            </a:r>
            <a:r>
              <a:rPr i="1"/>
              <a:t>correctness</a:t>
            </a:r>
            <a:r>
              <a:t> (they both work), but very different with respect to </a:t>
            </a:r>
            <a:r>
              <a:rPr i="1"/>
              <a:t>performance.</a:t>
            </a:r>
            <a:r>
              <a:t> The problem here is that the shared memory abstraction is broken with respect to performance. If you don’t understand the underlying architecture, you will never understand why your reasonable-looking programs are so slow. It’s a little like not being able to drive a car unless you know how an automatic transmission works, but there it is.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9" name="Shape 2359"/>
          <p:cNvSpPr/>
          <p:nvPr>
            <p:ph type="sldImg"/>
          </p:nvPr>
        </p:nvSpPr>
        <p:spPr>
          <a:prstGeom prst="rect">
            <a:avLst/>
          </a:prstGeom>
        </p:spPr>
        <p:txBody>
          <a:bodyPr/>
          <a:lstStyle/>
          <a:p>
            <a:pPr/>
          </a:p>
        </p:txBody>
      </p:sp>
      <p:sp>
        <p:nvSpPr>
          <p:cNvPr id="2360" name="Shape 2360"/>
          <p:cNvSpPr/>
          <p:nvPr>
            <p:ph type="body" sz="quarter" idx="1"/>
          </p:nvPr>
        </p:nvSpPr>
        <p:spPr>
          <a:prstGeom prst="rect">
            <a:avLst/>
          </a:prstGeom>
        </p:spPr>
        <p:txBody>
          <a:bodyPr/>
          <a:lstStyle/>
          <a:p>
            <a:pPr/>
            <a:r>
              <a:t>We are going to do yet another review of multiprocessor architecture.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6" name="Shape 2416"/>
          <p:cNvSpPr/>
          <p:nvPr>
            <p:ph type="sldImg"/>
          </p:nvPr>
        </p:nvSpPr>
        <p:spPr>
          <a:prstGeom prst="rect">
            <a:avLst/>
          </a:prstGeom>
        </p:spPr>
        <p:txBody>
          <a:bodyPr/>
          <a:lstStyle/>
          <a:p>
            <a:pPr/>
          </a:p>
        </p:txBody>
      </p:sp>
      <p:sp>
        <p:nvSpPr>
          <p:cNvPr id="2417" name="Shape 2417"/>
          <p:cNvSpPr/>
          <p:nvPr>
            <p:ph type="body" sz="quarter" idx="1"/>
          </p:nvPr>
        </p:nvSpPr>
        <p:spPr>
          <a:prstGeom prst="rect">
            <a:avLst/>
          </a:prstGeom>
        </p:spPr>
        <p:txBody>
          <a:bodyPr/>
          <a:lstStyle/>
          <a:p>
            <a:pPr/>
            <a:r>
              <a:t>The processors share a memory that has a high latency, say 50 to 100 cycles to read or write a value. This means that while you are waiting for the memory to respond, you can execute that many instructions.</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3" name="Shape 2473"/>
          <p:cNvSpPr/>
          <p:nvPr>
            <p:ph type="sldImg"/>
          </p:nvPr>
        </p:nvSpPr>
        <p:spPr>
          <a:prstGeom prst="rect">
            <a:avLst/>
          </a:prstGeom>
        </p:spPr>
        <p:txBody>
          <a:bodyPr/>
          <a:lstStyle/>
          <a:p>
            <a:pPr/>
          </a:p>
        </p:txBody>
      </p:sp>
      <p:sp>
        <p:nvSpPr>
          <p:cNvPr id="2474" name="Shape 2474"/>
          <p:cNvSpPr/>
          <p:nvPr>
            <p:ph type="body" sz="quarter" idx="1"/>
          </p:nvPr>
        </p:nvSpPr>
        <p:spPr>
          <a:prstGeom prst="rect">
            <a:avLst/>
          </a:prstGeom>
        </p:spPr>
        <p:txBody>
          <a:bodyPr/>
          <a:lstStyle/>
          <a:p>
            <a:pPr/>
            <a:r>
              <a:t>Processors communicate with the memory and with one another over a shared bus. The bus is a broadcast medium, meaning that only one processor at a time can send a message, although everyone can passively listen.</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0" name="Shape 2530"/>
          <p:cNvSpPr/>
          <p:nvPr>
            <p:ph type="sldImg"/>
          </p:nvPr>
        </p:nvSpPr>
        <p:spPr>
          <a:prstGeom prst="rect">
            <a:avLst/>
          </a:prstGeom>
        </p:spPr>
        <p:txBody>
          <a:bodyPr/>
          <a:lstStyle/>
          <a:p>
            <a:pPr/>
          </a:p>
        </p:txBody>
      </p:sp>
      <p:sp>
        <p:nvSpPr>
          <p:cNvPr id="2531" name="Shape 2531"/>
          <p:cNvSpPr/>
          <p:nvPr>
            <p:ph type="body" sz="quarter" idx="1"/>
          </p:nvPr>
        </p:nvSpPr>
        <p:spPr>
          <a:prstGeom prst="rect">
            <a:avLst/>
          </a:prstGeom>
        </p:spPr>
        <p:txBody>
          <a:bodyPr/>
          <a:lstStyle/>
          <a:p>
            <a:pPr/>
            <a:r>
              <a:t>Each processor has a </a:t>
            </a:r>
            <a:r>
              <a:rPr i="1"/>
              <a:t>cache</a:t>
            </a:r>
            <a:r>
              <a:t>, a small high-speed memory where the processor keeps data likely to be of interest. A cache access typically requires one or two machine cycles, while a memory access typically requires tens of machine cycles. Technology trends are making this contrast more extreme: although both processor cycle times and memory access times are becoming faster, the cycle times are improving faster than the memory access times, so cache performance is critical to the overall performance of a multiprocessor architecture.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 name="Shape 141"/>
          <p:cNvSpPr/>
          <p:nvPr>
            <p:ph type="sldImg"/>
          </p:nvPr>
        </p:nvSpPr>
        <p:spPr>
          <a:prstGeom prst="rect">
            <a:avLst/>
          </a:prstGeom>
        </p:spPr>
        <p:txBody>
          <a:bodyPr/>
          <a:lstStyle/>
          <a:p>
            <a:pPr/>
          </a:p>
        </p:txBody>
      </p:sp>
      <p:sp>
        <p:nvSpPr>
          <p:cNvPr id="142" name="Shape 142"/>
          <p:cNvSpPr/>
          <p:nvPr>
            <p:ph type="body" sz="quarter" idx="1"/>
          </p:nvPr>
        </p:nvSpPr>
        <p:spPr>
          <a:prstGeom prst="rect">
            <a:avLst/>
          </a:prstGeom>
        </p:spPr>
        <p:txBody>
          <a:bodyPr/>
          <a:lstStyle/>
          <a:p>
            <a:pPr/>
            <a:r>
              <a:t>We now combine the two algorithms, one that does not deadlock when they are concurrent, and the other that does not deadlock when they are sequential, to derive an algorithm that never deadlocks. </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8" name="Shape 2538"/>
          <p:cNvSpPr/>
          <p:nvPr>
            <p:ph type="sldImg"/>
          </p:nvPr>
        </p:nvSpPr>
        <p:spPr>
          <a:prstGeom prst="rect">
            <a:avLst/>
          </a:prstGeom>
        </p:spPr>
        <p:txBody>
          <a:bodyPr/>
          <a:lstStyle/>
          <a:p>
            <a:pPr/>
          </a:p>
        </p:txBody>
      </p:sp>
      <p:sp>
        <p:nvSpPr>
          <p:cNvPr id="2539" name="Shape 2539"/>
          <p:cNvSpPr/>
          <p:nvPr>
            <p:ph type="body" sz="quarter" idx="1"/>
          </p:nvPr>
        </p:nvSpPr>
        <p:spPr>
          <a:prstGeom prst="rect">
            <a:avLst/>
          </a:prstGeom>
        </p:spPr>
        <p:txBody>
          <a:bodyPr/>
          <a:lstStyle/>
          <a:p>
            <a:pPr/>
            <a:r>
              <a:t>Note that optimizing a spin lock is not a simple question, because we have to figure out exactly what we want to optimize: whether it’s the bus bandwidth used by spinning threads, the latency of lock acquisition or release, or whether we mostly care about uncontended locks.</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6" name="Shape 2546"/>
          <p:cNvSpPr/>
          <p:nvPr>
            <p:ph type="sldImg"/>
          </p:nvPr>
        </p:nvSpPr>
        <p:spPr>
          <a:prstGeom prst="rect">
            <a:avLst/>
          </a:prstGeom>
        </p:spPr>
        <p:txBody>
          <a:bodyPr/>
          <a:lstStyle/>
          <a:p>
            <a:pPr/>
          </a:p>
        </p:txBody>
      </p:sp>
      <p:sp>
        <p:nvSpPr>
          <p:cNvPr id="2547" name="Shape 2547"/>
          <p:cNvSpPr/>
          <p:nvPr>
            <p:ph type="body" sz="quarter" idx="1"/>
          </p:nvPr>
        </p:nvSpPr>
        <p:spPr>
          <a:prstGeom prst="rect">
            <a:avLst/>
          </a:prstGeom>
        </p:spPr>
        <p:txBody>
          <a:bodyPr/>
          <a:lstStyle/>
          <a:p>
            <a:pPr/>
            <a:r>
              <a:t>We now consider how the simple test-and-set algorithm performs using a bus-based write-back cache (the most common case in practice). Each test-and-set call goes over the bus, and since all of the waiting threads are continually using the bus, all threads, even those not waiting for the lock, must wait to use the bus for each memory access. Even worse, the test-and-set call invalidates all cached copies of the lock, so every spinning thread encounters a cache miss almost every time, and has to use the bus to fetch the new, but unchanged value. Adding insult to injury, when the thread holding the lock tries to release it, it may be delayed waiting to use the bus that is monopolized by the spinners. We now understand why the TAS lock performs so poorly.</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54" name="Shape 2554"/>
          <p:cNvSpPr/>
          <p:nvPr>
            <p:ph type="sldImg"/>
          </p:nvPr>
        </p:nvSpPr>
        <p:spPr>
          <a:prstGeom prst="rect">
            <a:avLst/>
          </a:prstGeom>
        </p:spPr>
        <p:txBody>
          <a:bodyPr/>
          <a:lstStyle/>
          <a:p>
            <a:pPr/>
          </a:p>
        </p:txBody>
      </p:sp>
      <p:sp>
        <p:nvSpPr>
          <p:cNvPr id="2555" name="Shape 2555"/>
          <p:cNvSpPr/>
          <p:nvPr>
            <p:ph type="body" sz="quarter" idx="1"/>
          </p:nvPr>
        </p:nvSpPr>
        <p:spPr>
          <a:prstGeom prst="rect">
            <a:avLst/>
          </a:prstGeom>
        </p:spPr>
        <p:txBody>
          <a:bodyPr/>
          <a:lstStyle/>
          <a:p>
            <a:pPr/>
            <a:r>
              <a:t>Now consider the behavior of the TAS lock algorithm while the lock is held by a thread A. The first time thread B reads the lock it takes a cache miss, forcing B to block while the value is loaded into B's cache. As long as A holds the lock, B repeatedly rereads the value, but each time B hits in its cache (finding the desired value). B thus produces no bus traffic, and does not slow down other threads' memory accesses. Moreover, a thread that releases a lock is not delayed by threads spinning on that lock.</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2" name="Shape 2612"/>
          <p:cNvSpPr/>
          <p:nvPr>
            <p:ph type="sldImg"/>
          </p:nvPr>
        </p:nvSpPr>
        <p:spPr>
          <a:prstGeom prst="rect">
            <a:avLst/>
          </a:prstGeom>
        </p:spPr>
        <p:txBody>
          <a:bodyPr/>
          <a:lstStyle/>
          <a:p>
            <a:pPr/>
          </a:p>
        </p:txBody>
      </p:sp>
      <p:sp>
        <p:nvSpPr>
          <p:cNvPr id="2613" name="Shape 2613"/>
          <p:cNvSpPr/>
          <p:nvPr>
            <p:ph type="body" sz="quarter" idx="1"/>
          </p:nvPr>
        </p:nvSpPr>
        <p:spPr>
          <a:prstGeom prst="rect">
            <a:avLst/>
          </a:prstGeom>
        </p:spPr>
        <p:txBody>
          <a:bodyPr/>
          <a:lstStyle/>
          <a:p>
            <a:pPr/>
            <a:r>
              <a:t>While the lock is held, all the contenders spin in their caches, rereading cached data without causing any bus traffic.</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0" name="Shape 2670"/>
          <p:cNvSpPr/>
          <p:nvPr>
            <p:ph type="sldImg"/>
          </p:nvPr>
        </p:nvSpPr>
        <p:spPr>
          <a:prstGeom prst="rect">
            <a:avLst/>
          </a:prstGeom>
        </p:spPr>
        <p:txBody>
          <a:bodyPr/>
          <a:lstStyle/>
          <a:p>
            <a:pPr/>
          </a:p>
        </p:txBody>
      </p:sp>
      <p:sp>
        <p:nvSpPr>
          <p:cNvPr id="2671" name="Shape 2671"/>
          <p:cNvSpPr/>
          <p:nvPr>
            <p:ph type="body" sz="quarter" idx="1"/>
          </p:nvPr>
        </p:nvSpPr>
        <p:spPr>
          <a:prstGeom prst="rect">
            <a:avLst/>
          </a:prstGeom>
        </p:spPr>
        <p:txBody>
          <a:bodyPr/>
          <a:lstStyle/>
          <a:p>
            <a:pPr/>
            <a:r>
              <a:t>Things deteriorate, however, when the lock is released. The lock holder releases the lock by writing false to the lock variable…</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3" name="Shape 2733"/>
          <p:cNvSpPr/>
          <p:nvPr>
            <p:ph type="sldImg"/>
          </p:nvPr>
        </p:nvSpPr>
        <p:spPr>
          <a:prstGeom prst="rect">
            <a:avLst/>
          </a:prstGeom>
        </p:spPr>
        <p:txBody>
          <a:bodyPr/>
          <a:lstStyle/>
          <a:p>
            <a:pPr/>
          </a:p>
        </p:txBody>
      </p:sp>
      <p:sp>
        <p:nvSpPr>
          <p:cNvPr id="2734" name="Shape 2734"/>
          <p:cNvSpPr/>
          <p:nvPr>
            <p:ph type="body" sz="quarter" idx="1"/>
          </p:nvPr>
        </p:nvSpPr>
        <p:spPr>
          <a:prstGeom prst="rect">
            <a:avLst/>
          </a:prstGeom>
        </p:spPr>
        <p:txBody>
          <a:bodyPr/>
          <a:lstStyle/>
          <a:p>
            <a:pPr/>
            <a:r>
              <a:t>… which immediately invalidates the spinners' cached copies. Each one takes a cache miss, rereads the new value, </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96" name="Shape 2796"/>
          <p:cNvSpPr/>
          <p:nvPr>
            <p:ph type="sldImg"/>
          </p:nvPr>
        </p:nvSpPr>
        <p:spPr>
          <a:prstGeom prst="rect">
            <a:avLst/>
          </a:prstGeom>
        </p:spPr>
        <p:txBody>
          <a:bodyPr/>
          <a:lstStyle/>
          <a:p>
            <a:pPr/>
          </a:p>
        </p:txBody>
      </p:sp>
      <p:sp>
        <p:nvSpPr>
          <p:cNvPr id="2797" name="Shape 2797"/>
          <p:cNvSpPr/>
          <p:nvPr>
            <p:ph type="body" sz="quarter" idx="1"/>
          </p:nvPr>
        </p:nvSpPr>
        <p:spPr>
          <a:prstGeom prst="rect">
            <a:avLst/>
          </a:prstGeom>
        </p:spPr>
        <p:txBody>
          <a:bodyPr/>
          <a:lstStyle/>
          <a:p>
            <a:pPr/>
            <a:r>
              <a:t>and they all (more-or-less simultaneously) call test-and-set to acquire the lock. The first to succeed invalidates the others, who must then reread the value, causing a storm of bus traffic. </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4" name="Shape 2804"/>
          <p:cNvSpPr/>
          <p:nvPr>
            <p:ph type="sldImg"/>
          </p:nvPr>
        </p:nvSpPr>
        <p:spPr>
          <a:prstGeom prst="rect">
            <a:avLst/>
          </a:prstGeom>
        </p:spPr>
        <p:txBody>
          <a:bodyPr/>
          <a:lstStyle/>
          <a:p>
            <a:pPr/>
          </a:p>
        </p:txBody>
      </p:sp>
      <p:sp>
        <p:nvSpPr>
          <p:cNvPr id="2805" name="Shape 2805"/>
          <p:cNvSpPr/>
          <p:nvPr>
            <p:ph type="body" sz="quarter" idx="1"/>
          </p:nvPr>
        </p:nvSpPr>
        <p:spPr>
          <a:prstGeom prst="rect">
            <a:avLst/>
          </a:prstGeom>
        </p:spPr>
        <p:txBody>
          <a:bodyPr/>
          <a:lstStyle/>
          <a:p>
            <a:pPr/>
            <a:r>
              <a:t>Eventually, the processors settle down once again to local spinning. This could explain why TATAS lock cannot get to the ideal lock. How long does this take?</a:t>
            </a:r>
          </a:p>
          <a:p>
            <a:p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2" name="Shape 2822"/>
          <p:cNvSpPr/>
          <p:nvPr>
            <p:ph type="sldImg"/>
          </p:nvPr>
        </p:nvSpPr>
        <p:spPr>
          <a:prstGeom prst="rect">
            <a:avLst/>
          </a:prstGeom>
        </p:spPr>
        <p:txBody>
          <a:bodyPr/>
          <a:lstStyle/>
          <a:p>
            <a:pPr/>
          </a:p>
        </p:txBody>
      </p:sp>
      <p:sp>
        <p:nvSpPr>
          <p:cNvPr id="2823" name="Shape 2823"/>
          <p:cNvSpPr/>
          <p:nvPr>
            <p:ph type="body" sz="quarter" idx="1"/>
          </p:nvPr>
        </p:nvSpPr>
        <p:spPr>
          <a:prstGeom prst="rect">
            <a:avLst/>
          </a:prstGeom>
        </p:spPr>
        <p:txBody>
          <a:bodyPr/>
          <a:lstStyle/>
          <a:p>
            <a:pPr/>
            <a:r>
              <a:t>So now we understand why the  TTAS lock performs much better than the TAS lock, but still much worse than an ideal lock. </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9" name="Shape 2869"/>
          <p:cNvSpPr/>
          <p:nvPr>
            <p:ph type="sldImg"/>
          </p:nvPr>
        </p:nvSpPr>
        <p:spPr>
          <a:prstGeom prst="rect">
            <a:avLst/>
          </a:prstGeom>
        </p:spPr>
        <p:txBody>
          <a:bodyPr/>
          <a:lstStyle/>
          <a:p>
            <a:pPr/>
          </a:p>
        </p:txBody>
      </p:sp>
      <p:sp>
        <p:nvSpPr>
          <p:cNvPr id="2870" name="Shape 2870"/>
          <p:cNvSpPr/>
          <p:nvPr>
            <p:ph type="body" sz="quarter" idx="1"/>
          </p:nvPr>
        </p:nvSpPr>
        <p:spPr>
          <a:prstGeom prst="rect">
            <a:avLst/>
          </a:prstGeom>
        </p:spPr>
        <p:txBody>
          <a:bodyPr/>
          <a:lstStyle/>
          <a:p>
            <a:pPr/>
            <a:r>
              <a:t>Another approach is to introduce a delay. If the lock looks free but you can’t get it, then instead of trying again right away, it makes sense to back off a little and let things calm down. There are several places we could introduce a delay --- after the lock rl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1" name="Shape 201"/>
          <p:cNvSpPr/>
          <p:nvPr>
            <p:ph type="sldImg"/>
          </p:nvPr>
        </p:nvSpPr>
        <p:spPr>
          <a:prstGeom prst="rect">
            <a:avLst/>
          </a:prstGeom>
        </p:spPr>
        <p:txBody>
          <a:bodyPr/>
          <a:lstStyle/>
          <a:p>
            <a:pPr/>
          </a:p>
        </p:txBody>
      </p:sp>
      <p:sp>
        <p:nvSpPr>
          <p:cNvPr id="202" name="Shape 202"/>
          <p:cNvSpPr/>
          <p:nvPr>
            <p:ph type="body" sz="quarter" idx="1"/>
          </p:nvPr>
        </p:nvSpPr>
        <p:spPr>
          <a:prstGeom prst="rect">
            <a:avLst/>
          </a:prstGeom>
        </p:spPr>
        <p:txBody>
          <a:bodyPr/>
          <a:lstStyle/>
          <a:p>
            <a:pPr lvl="1" indent="457200"/>
            <a:r>
              <a:t>Sequential execution deadlocks because thread arriving alone will not get in. Concurrent one is OK since one always allows the other to have priority  </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9" name="Shape 2919"/>
          <p:cNvSpPr/>
          <p:nvPr>
            <p:ph type="sldImg"/>
          </p:nvPr>
        </p:nvSpPr>
        <p:spPr>
          <a:prstGeom prst="rect">
            <a:avLst/>
          </a:prstGeom>
        </p:spPr>
        <p:txBody>
          <a:bodyPr/>
          <a:lstStyle/>
          <a:p>
            <a:pPr/>
          </a:p>
        </p:txBody>
      </p:sp>
      <p:sp>
        <p:nvSpPr>
          <p:cNvPr id="2920" name="Shape 2920"/>
          <p:cNvSpPr/>
          <p:nvPr>
            <p:ph type="body" sz="quarter" idx="1"/>
          </p:nvPr>
        </p:nvSpPr>
        <p:spPr>
          <a:prstGeom prst="rect">
            <a:avLst/>
          </a:prstGeom>
        </p:spPr>
        <p:txBody>
          <a:bodyPr/>
          <a:lstStyle/>
          <a:p>
            <a:pPr/>
            <a:r>
              <a:t>For how long should the thread back off before retrying? A good rule of thumb is that the larger the number of unsuccessful tries, the higher the likely contention, and the longer the thread should back off. Here is a simple approach. Whenever the thread sees the lock has become free but fails to acquire it, it backs off before retrying. To ensure that concurrent conflicting threads do not fall into ``lock-step'', all trying to acquire the lock at the same time, the thread backs off for a random duration. Each time the thread tries and fails to get the lock, it doubles the expected time it backs off, up to a fixed maximum.</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6" name="Shape 2926"/>
          <p:cNvSpPr/>
          <p:nvPr>
            <p:ph type="sldImg"/>
          </p:nvPr>
        </p:nvSpPr>
        <p:spPr>
          <a:prstGeom prst="rect">
            <a:avLst/>
          </a:prstGeom>
        </p:spPr>
        <p:txBody>
          <a:bodyPr/>
          <a:lstStyle/>
          <a:p>
            <a:pPr/>
          </a:p>
        </p:txBody>
      </p:sp>
      <p:sp>
        <p:nvSpPr>
          <p:cNvPr id="2927" name="Shape 2927"/>
          <p:cNvSpPr/>
          <p:nvPr>
            <p:ph type="body" sz="quarter" idx="1"/>
          </p:nvPr>
        </p:nvSpPr>
        <p:spPr>
          <a:prstGeom prst="rect">
            <a:avLst/>
          </a:prstGeom>
        </p:spPr>
        <p:txBody>
          <a:bodyPr/>
          <a:lstStyle/>
          <a:p>
            <a:pPr/>
            <a:r>
              <a:t>Here is the code for an exponential back-off lock.</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36" name="Shape 2936"/>
          <p:cNvSpPr/>
          <p:nvPr>
            <p:ph type="sldImg"/>
          </p:nvPr>
        </p:nvSpPr>
        <p:spPr>
          <a:prstGeom prst="rect">
            <a:avLst/>
          </a:prstGeom>
        </p:spPr>
        <p:txBody>
          <a:bodyPr/>
          <a:lstStyle/>
          <a:p>
            <a:pPr/>
          </a:p>
        </p:txBody>
      </p:sp>
      <p:sp>
        <p:nvSpPr>
          <p:cNvPr id="2937" name="Shape 2937"/>
          <p:cNvSpPr/>
          <p:nvPr>
            <p:ph type="body" sz="quarter" idx="1"/>
          </p:nvPr>
        </p:nvSpPr>
        <p:spPr>
          <a:prstGeom prst="rect">
            <a:avLst/>
          </a:prstGeom>
        </p:spPr>
        <p:txBody>
          <a:bodyPr/>
          <a:lstStyle/>
          <a:p>
            <a:pPr/>
            <a:r>
              <a:t>The constant MIN_DELAY indicates the initial, shortest limit (it makes no sense for the thread to back off for too short a duration),</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45" name="Shape 2945"/>
          <p:cNvSpPr/>
          <p:nvPr>
            <p:ph type="sldImg"/>
          </p:nvPr>
        </p:nvSpPr>
        <p:spPr>
          <a:prstGeom prst="rect">
            <a:avLst/>
          </a:prstGeom>
        </p:spPr>
        <p:txBody>
          <a:bodyPr/>
          <a:lstStyle/>
          <a:p>
            <a:pPr/>
          </a:p>
        </p:txBody>
      </p:sp>
      <p:sp>
        <p:nvSpPr>
          <p:cNvPr id="2946" name="Shape 2946"/>
          <p:cNvSpPr/>
          <p:nvPr>
            <p:ph type="body" sz="quarter" idx="1"/>
          </p:nvPr>
        </p:nvSpPr>
        <p:spPr>
          <a:prstGeom prst="rect">
            <a:avLst/>
          </a:prstGeom>
        </p:spPr>
        <p:txBody>
          <a:bodyPr/>
          <a:lstStyle/>
          <a:p>
            <a:pPr/>
            <a:r>
              <a:t>As in the TTAS algorithm, the thread spins testing the lock until the lock appears to be free.</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4" name="Shape 2954"/>
          <p:cNvSpPr/>
          <p:nvPr>
            <p:ph type="sldImg"/>
          </p:nvPr>
        </p:nvSpPr>
        <p:spPr>
          <a:prstGeom prst="rect">
            <a:avLst/>
          </a:prstGeom>
        </p:spPr>
        <p:txBody>
          <a:bodyPr/>
          <a:lstStyle/>
          <a:p>
            <a:pPr/>
          </a:p>
        </p:txBody>
      </p:sp>
      <p:sp>
        <p:nvSpPr>
          <p:cNvPr id="2955" name="Shape 2955"/>
          <p:cNvSpPr/>
          <p:nvPr>
            <p:ph type="body" sz="quarter" idx="1"/>
          </p:nvPr>
        </p:nvSpPr>
        <p:spPr>
          <a:prstGeom prst="rect">
            <a:avLst/>
          </a:prstGeom>
        </p:spPr>
        <p:txBody>
          <a:bodyPr/>
          <a:lstStyle/>
          <a:p>
            <a:pPr/>
            <a:r>
              <a:t>Then the thread tries to acquire the lock.</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63" name="Shape 2963"/>
          <p:cNvSpPr/>
          <p:nvPr>
            <p:ph type="sldImg"/>
          </p:nvPr>
        </p:nvSpPr>
        <p:spPr>
          <a:prstGeom prst="rect">
            <a:avLst/>
          </a:prstGeom>
        </p:spPr>
        <p:txBody>
          <a:bodyPr/>
          <a:lstStyle/>
          <a:p>
            <a:pPr/>
          </a:p>
        </p:txBody>
      </p:sp>
      <p:sp>
        <p:nvSpPr>
          <p:cNvPr id="2964" name="Shape 2964"/>
          <p:cNvSpPr/>
          <p:nvPr>
            <p:ph type="body" sz="quarter" idx="1"/>
          </p:nvPr>
        </p:nvSpPr>
        <p:spPr>
          <a:prstGeom prst="rect">
            <a:avLst/>
          </a:prstGeom>
        </p:spPr>
        <p:txBody>
          <a:bodyPr/>
          <a:lstStyle/>
          <a:p>
            <a:pPr/>
            <a:r>
              <a:t>If it fails, then it computes a random delay between zero and the current limit.</a:t>
            </a:r>
          </a:p>
          <a:p>
            <a:pPr/>
            <a:r>
              <a:t>and then sleeps for that delay before retrying.</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72" name="Shape 2972"/>
          <p:cNvSpPr/>
          <p:nvPr>
            <p:ph type="sldImg"/>
          </p:nvPr>
        </p:nvSpPr>
        <p:spPr>
          <a:prstGeom prst="rect">
            <a:avLst/>
          </a:prstGeom>
        </p:spPr>
        <p:txBody>
          <a:bodyPr/>
          <a:lstStyle/>
          <a:p>
            <a:pPr/>
          </a:p>
        </p:txBody>
      </p:sp>
      <p:sp>
        <p:nvSpPr>
          <p:cNvPr id="2973" name="Shape 2973"/>
          <p:cNvSpPr/>
          <p:nvPr>
            <p:ph type="body" sz="quarter" idx="1"/>
          </p:nvPr>
        </p:nvSpPr>
        <p:spPr>
          <a:prstGeom prst="rect">
            <a:avLst/>
          </a:prstGeom>
        </p:spPr>
        <p:txBody>
          <a:bodyPr/>
          <a:lstStyle/>
          <a:p>
            <a:pPr/>
            <a:r>
              <a:t>It doubles the limit for the next back-off, up to MAX_DELAY. It is important to note that the thread backs off only when it fails to acquire a lock that it had immediately before observed to be free. Observing that the lock is held by another thread says nothing about the level of contention.</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88" name="Shape 2988"/>
          <p:cNvSpPr/>
          <p:nvPr>
            <p:ph type="sldImg"/>
          </p:nvPr>
        </p:nvSpPr>
        <p:spPr>
          <a:prstGeom prst="rect">
            <a:avLst/>
          </a:prstGeom>
        </p:spPr>
        <p:txBody>
          <a:bodyPr/>
          <a:lstStyle/>
          <a:p>
            <a:pPr/>
          </a:p>
        </p:txBody>
      </p:sp>
      <p:sp>
        <p:nvSpPr>
          <p:cNvPr id="2989" name="Shape 2989"/>
          <p:cNvSpPr/>
          <p:nvPr>
            <p:ph type="body" sz="quarter" idx="1"/>
          </p:nvPr>
        </p:nvSpPr>
        <p:spPr>
          <a:prstGeom prst="rect">
            <a:avLst/>
          </a:prstGeom>
        </p:spPr>
        <p:txBody>
          <a:bodyPr/>
          <a:lstStyle/>
          <a:p>
            <a:pPr/>
            <a:r>
              <a:t>The graph shows that the backoff lock outperforms the TTAS lock, though it is far from the ideal curve which is flat. The slope of the backoff curve varies greatly from one machine to another, but is invariably better than that of a TTAS lock.</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5" name="Shape 2995"/>
          <p:cNvSpPr/>
          <p:nvPr>
            <p:ph type="sldImg"/>
          </p:nvPr>
        </p:nvSpPr>
        <p:spPr>
          <a:prstGeom prst="rect">
            <a:avLst/>
          </a:prstGeom>
        </p:spPr>
        <p:txBody>
          <a:bodyPr/>
          <a:lstStyle/>
          <a:p>
            <a:pPr/>
          </a:p>
        </p:txBody>
      </p:sp>
      <p:sp>
        <p:nvSpPr>
          <p:cNvPr id="2996" name="Shape 2996"/>
          <p:cNvSpPr/>
          <p:nvPr>
            <p:ph type="body" sz="quarter" idx="1"/>
          </p:nvPr>
        </p:nvSpPr>
        <p:spPr>
          <a:prstGeom prst="rect">
            <a:avLst/>
          </a:prstGeom>
        </p:spPr>
        <p:txBody>
          <a:bodyPr/>
          <a:lstStyle/>
          <a:p>
            <a:pPr/>
            <a:r>
              <a:t>The Backoff lock is easy to implement, and typically performs significantly better than TTAS lock on many</a:t>
            </a:r>
          </a:p>
          <a:p>
            <a:pPr/>
            <a:r>
              <a:t>architectures. Unfortunately, its performance is sensitive to the choice of  minimum and maximum delay constants. To deploy this lock on a particular architecture, it is easy to experiment with different values, and choose the ones that work best. Experience shows, however, that these optimal values are sensitive to the number of processors and their speed, so it is not easy to tune the back-off lock class to be portable across a range of different machines. </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3" name="Shape 3003"/>
          <p:cNvSpPr/>
          <p:nvPr>
            <p:ph type="sldImg"/>
          </p:nvPr>
        </p:nvSpPr>
        <p:spPr>
          <a:prstGeom prst="rect">
            <a:avLst/>
          </a:prstGeom>
        </p:spPr>
        <p:txBody>
          <a:bodyPr/>
          <a:lstStyle/>
          <a:p>
            <a:pPr/>
          </a:p>
        </p:txBody>
      </p:sp>
      <p:sp>
        <p:nvSpPr>
          <p:cNvPr id="3004" name="Shape 3004"/>
          <p:cNvSpPr/>
          <p:nvPr>
            <p:ph type="body" sz="quarter" idx="1"/>
          </p:nvPr>
        </p:nvSpPr>
        <p:spPr>
          <a:prstGeom prst="rect">
            <a:avLst/>
          </a:prstGeom>
        </p:spPr>
        <p:txBody>
          <a:bodyPr/>
          <a:lstStyle/>
          <a:p>
            <a:pPr/>
            <a:r>
              <a:t>We now explore a different approach to implementing spin locks, one that is a little more complicated than backoff locks, but inherently more portable. One can overcome these drawbacks by having threads form a line, or queue. In a queue, each thread can learn if its turn has arrived by checking whether its predecessor has been served. Invalidation traffic is reduced by having each thread spin on a different location. A queue also allows for better utilization of the critical section since there is no need to guess when to attempt to access it: each thread is notified directly by its predecessor in the queue. Finally, a queue provides first-come-first-served fairness, the same high level of fairness achieved by the Bakery algorithm. We now explore different ways to implement queue locks, a family of locking algorithms that exploit these insights.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 name="Shape 217"/>
          <p:cNvSpPr/>
          <p:nvPr>
            <p:ph type="sldImg"/>
          </p:nvPr>
        </p:nvSpPr>
        <p:spPr>
          <a:prstGeom prst="rect">
            <a:avLst/>
          </a:prstGeom>
        </p:spPr>
        <p:txBody>
          <a:bodyPr/>
          <a:lstStyle/>
          <a:p>
            <a:pPr/>
          </a:p>
        </p:txBody>
      </p:sp>
      <p:sp>
        <p:nvSpPr>
          <p:cNvPr id="218" name="Shape 218"/>
          <p:cNvSpPr/>
          <p:nvPr>
            <p:ph type="body" sz="quarter" idx="1"/>
          </p:nvPr>
        </p:nvSpPr>
        <p:spPr>
          <a:prstGeom prst="rect">
            <a:avLst/>
          </a:prstGeom>
        </p:spPr>
        <p:txBody>
          <a:bodyPr/>
          <a:lstStyle/>
          <a:p>
            <a:pPr/>
            <a:r>
              <a:t>Two arrays, one of flags just as in all other algorithms, and one of labels. </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1" name="Shape 3041"/>
          <p:cNvSpPr/>
          <p:nvPr>
            <p:ph type="sldImg"/>
          </p:nvPr>
        </p:nvSpPr>
        <p:spPr>
          <a:prstGeom prst="rect">
            <a:avLst/>
          </a:prstGeom>
        </p:spPr>
        <p:txBody>
          <a:bodyPr/>
          <a:lstStyle/>
          <a:p>
            <a:pPr/>
          </a:p>
        </p:txBody>
      </p:sp>
      <p:sp>
        <p:nvSpPr>
          <p:cNvPr id="3042" name="Shape 3042"/>
          <p:cNvSpPr/>
          <p:nvPr>
            <p:ph type="body" sz="quarter" idx="1"/>
          </p:nvPr>
        </p:nvSpPr>
        <p:spPr>
          <a:prstGeom prst="rect">
            <a:avLst/>
          </a:prstGeom>
        </p:spPr>
        <p:txBody>
          <a:bodyPr/>
          <a:lstStyle/>
          <a:p>
            <a:pPr/>
            <a:r>
              <a:t>Here is the Anderson queue lock, a simple array-based queue lock. The threads share an atomic integer tail field, initially zero. To acquire the lock, each thread atomically increments the tail field. Call the resulting value the thread's slot. The slot is used as an index into a Boolean flag array. If flag[j] is true, then the thread with slotj has permission to acquire the lock. Initially, flag[0] is true.</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1" name="Shape 3081"/>
          <p:cNvSpPr/>
          <p:nvPr>
            <p:ph type="sldImg"/>
          </p:nvPr>
        </p:nvSpPr>
        <p:spPr>
          <a:prstGeom prst="rect">
            <a:avLst/>
          </a:prstGeom>
        </p:spPr>
        <p:txBody>
          <a:bodyPr/>
          <a:lstStyle/>
          <a:p>
            <a:pPr/>
          </a:p>
        </p:txBody>
      </p:sp>
      <p:sp>
        <p:nvSpPr>
          <p:cNvPr id="3082" name="Shape 3082"/>
          <p:cNvSpPr/>
          <p:nvPr>
            <p:ph type="body" sz="quarter" idx="1"/>
          </p:nvPr>
        </p:nvSpPr>
        <p:spPr>
          <a:prstGeom prst="rect">
            <a:avLst/>
          </a:prstGeom>
        </p:spPr>
        <p:txBody>
          <a:bodyPr/>
          <a:lstStyle/>
          <a:p>
            <a:pPr/>
            <a:r>
              <a:t>To acquire the lock, each thread atomically increments the tail field. Call the resulting value the thread's slot.</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5" name="Shape 3165"/>
          <p:cNvSpPr/>
          <p:nvPr>
            <p:ph type="sldImg"/>
          </p:nvPr>
        </p:nvSpPr>
        <p:spPr>
          <a:prstGeom prst="rect">
            <a:avLst/>
          </a:prstGeom>
        </p:spPr>
        <p:txBody>
          <a:bodyPr/>
          <a:lstStyle/>
          <a:p>
            <a:pPr/>
          </a:p>
        </p:txBody>
      </p:sp>
      <p:sp>
        <p:nvSpPr>
          <p:cNvPr id="3166" name="Shape 3166"/>
          <p:cNvSpPr/>
          <p:nvPr>
            <p:ph type="body" sz="quarter" idx="1"/>
          </p:nvPr>
        </p:nvSpPr>
        <p:spPr>
          <a:prstGeom prst="rect">
            <a:avLst/>
          </a:prstGeom>
        </p:spPr>
        <p:txBody>
          <a:bodyPr/>
          <a:lstStyle/>
          <a:p>
            <a:pPr/>
            <a:r>
              <a:t>The slot is used as an index into a Boolean flag array. If flag[j] is true, then the thread with slot j has permission to acquire the lock. Initially, flag[0] is true. To acquire the lock, a thread spins until the flag at its slot becomes true.</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6" name="Shape 3216"/>
          <p:cNvSpPr/>
          <p:nvPr>
            <p:ph type="sldImg"/>
          </p:nvPr>
        </p:nvSpPr>
        <p:spPr>
          <a:prstGeom prst="rect">
            <a:avLst/>
          </a:prstGeom>
        </p:spPr>
        <p:txBody>
          <a:bodyPr/>
          <a:lstStyle/>
          <a:p>
            <a:pPr/>
          </a:p>
        </p:txBody>
      </p:sp>
      <p:sp>
        <p:nvSpPr>
          <p:cNvPr id="3217" name="Shape 3217"/>
          <p:cNvSpPr/>
          <p:nvPr>
            <p:ph type="body" sz="quarter" idx="1"/>
          </p:nvPr>
        </p:nvSpPr>
        <p:spPr>
          <a:prstGeom prst="rect">
            <a:avLst/>
          </a:prstGeom>
        </p:spPr>
        <p:txBody>
          <a:bodyPr/>
          <a:lstStyle/>
          <a:p>
            <a:pPr/>
            <a:r>
              <a:t>Here another thread wants to acquire the lock.</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69" name="Shape 3269"/>
          <p:cNvSpPr/>
          <p:nvPr>
            <p:ph type="sldImg"/>
          </p:nvPr>
        </p:nvSpPr>
        <p:spPr>
          <a:prstGeom prst="rect">
            <a:avLst/>
          </a:prstGeom>
        </p:spPr>
        <p:txBody>
          <a:bodyPr/>
          <a:lstStyle/>
          <a:p>
            <a:pPr/>
          </a:p>
        </p:txBody>
      </p:sp>
      <p:sp>
        <p:nvSpPr>
          <p:cNvPr id="3270" name="Shape 3270"/>
          <p:cNvSpPr/>
          <p:nvPr>
            <p:ph type="body" sz="quarter" idx="1"/>
          </p:nvPr>
        </p:nvSpPr>
        <p:spPr>
          <a:prstGeom prst="rect">
            <a:avLst/>
          </a:prstGeom>
        </p:spPr>
        <p:txBody>
          <a:bodyPr/>
          <a:lstStyle/>
          <a:p>
            <a:pPr/>
            <a:r>
              <a:t>It applies get-and-increment to the next pointer.</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2" name="Shape 3322"/>
          <p:cNvSpPr/>
          <p:nvPr>
            <p:ph type="sldImg"/>
          </p:nvPr>
        </p:nvSpPr>
        <p:spPr>
          <a:prstGeom prst="rect">
            <a:avLst/>
          </a:prstGeom>
        </p:spPr>
        <p:txBody>
          <a:bodyPr/>
          <a:lstStyle/>
          <a:p>
            <a:pPr/>
          </a:p>
        </p:txBody>
      </p:sp>
      <p:sp>
        <p:nvSpPr>
          <p:cNvPr id="3323" name="Shape 3323"/>
          <p:cNvSpPr/>
          <p:nvPr>
            <p:ph type="body" sz="quarter" idx="1"/>
          </p:nvPr>
        </p:nvSpPr>
        <p:spPr>
          <a:prstGeom prst="rect">
            <a:avLst/>
          </a:prstGeom>
        </p:spPr>
        <p:txBody>
          <a:bodyPr/>
          <a:lstStyle/>
          <a:p>
            <a:pPr/>
            <a:r>
              <a:t>Advances the next pointer to acquire its own slot.</a:t>
            </a: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4" name="Shape 3394"/>
          <p:cNvSpPr/>
          <p:nvPr>
            <p:ph type="sldImg"/>
          </p:nvPr>
        </p:nvSpPr>
        <p:spPr>
          <a:prstGeom prst="rect">
            <a:avLst/>
          </a:prstGeom>
        </p:spPr>
        <p:txBody>
          <a:bodyPr/>
          <a:lstStyle/>
          <a:p>
            <a:pPr/>
          </a:p>
        </p:txBody>
      </p:sp>
      <p:sp>
        <p:nvSpPr>
          <p:cNvPr id="3395" name="Shape 3395"/>
          <p:cNvSpPr/>
          <p:nvPr>
            <p:ph type="body" sz="quarter" idx="1"/>
          </p:nvPr>
        </p:nvSpPr>
        <p:spPr>
          <a:prstGeom prst="rect">
            <a:avLst/>
          </a:prstGeom>
        </p:spPr>
        <p:txBody>
          <a:bodyPr/>
          <a:lstStyle/>
          <a:p>
            <a:pPr/>
            <a:r>
              <a:t>Then it spins until the flag variable at that slot becomes true.</a:t>
            </a: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47" name="Shape 3447"/>
          <p:cNvSpPr/>
          <p:nvPr>
            <p:ph type="sldImg"/>
          </p:nvPr>
        </p:nvSpPr>
        <p:spPr>
          <a:prstGeom prst="rect">
            <a:avLst/>
          </a:prstGeom>
        </p:spPr>
        <p:txBody>
          <a:bodyPr/>
          <a:lstStyle/>
          <a:p>
            <a:pPr/>
          </a:p>
        </p:txBody>
      </p:sp>
      <p:sp>
        <p:nvSpPr>
          <p:cNvPr id="3448" name="Shape 3448"/>
          <p:cNvSpPr/>
          <p:nvPr>
            <p:ph type="body" sz="quarter" idx="1"/>
          </p:nvPr>
        </p:nvSpPr>
        <p:spPr>
          <a:prstGeom prst="rect">
            <a:avLst/>
          </a:prstGeom>
        </p:spPr>
        <p:txBody>
          <a:bodyPr/>
          <a:lstStyle/>
          <a:p>
            <a:pPr/>
            <a:r>
              <a:t>The first thread releases the lock by setting the next slot to true.</a:t>
            </a: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06" name="Shape 3506"/>
          <p:cNvSpPr/>
          <p:nvPr>
            <p:ph type="sldImg"/>
          </p:nvPr>
        </p:nvSpPr>
        <p:spPr>
          <a:prstGeom prst="rect">
            <a:avLst/>
          </a:prstGeom>
        </p:spPr>
        <p:txBody>
          <a:bodyPr/>
          <a:lstStyle/>
          <a:p>
            <a:pPr/>
          </a:p>
        </p:txBody>
      </p:sp>
      <p:sp>
        <p:nvSpPr>
          <p:cNvPr id="3507" name="Shape 3507"/>
          <p:cNvSpPr/>
          <p:nvPr>
            <p:ph type="body" sz="quarter" idx="1"/>
          </p:nvPr>
        </p:nvSpPr>
        <p:spPr>
          <a:prstGeom prst="rect">
            <a:avLst/>
          </a:prstGeom>
        </p:spPr>
        <p:txBody>
          <a:bodyPr/>
          <a:lstStyle/>
          <a:p>
            <a:pPr/>
            <a:r>
              <a:t>The second thread notices the change, and enters its critical section.</a:t>
            </a: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3" name="Shape 3513"/>
          <p:cNvSpPr/>
          <p:nvPr>
            <p:ph type="sldImg"/>
          </p:nvPr>
        </p:nvSpPr>
        <p:spPr>
          <a:prstGeom prst="rect">
            <a:avLst/>
          </a:prstGeom>
        </p:spPr>
        <p:txBody>
          <a:bodyPr/>
          <a:lstStyle/>
          <a:p>
            <a:pPr/>
          </a:p>
        </p:txBody>
      </p:sp>
      <p:sp>
        <p:nvSpPr>
          <p:cNvPr id="3514" name="Shape 3514"/>
          <p:cNvSpPr/>
          <p:nvPr>
            <p:ph type="body" sz="quarter" idx="1"/>
          </p:nvPr>
        </p:nvSpPr>
        <p:spPr>
          <a:prstGeom prst="rect">
            <a:avLst/>
          </a:prstGeom>
        </p:spPr>
        <p:txBody>
          <a:bodyPr/>
          <a:lstStyle/>
          <a:p>
            <a:pPr/>
            <a:r>
              <a:t>Here is what the code looks like.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Shape 292"/>
          <p:cNvSpPr/>
          <p:nvPr>
            <p:ph type="sldImg"/>
          </p:nvPr>
        </p:nvSpPr>
        <p:spPr>
          <a:prstGeom prst="rect">
            <a:avLst/>
          </a:prstGeom>
        </p:spPr>
        <p:txBody>
          <a:bodyPr/>
          <a:lstStyle/>
          <a:p>
            <a:pPr/>
          </a:p>
        </p:txBody>
      </p:sp>
      <p:sp>
        <p:nvSpPr>
          <p:cNvPr id="293" name="Shape 293"/>
          <p:cNvSpPr/>
          <p:nvPr>
            <p:ph type="body" sz="quarter" idx="1"/>
          </p:nvPr>
        </p:nvSpPr>
        <p:spPr>
          <a:prstGeom prst="rect">
            <a:avLst/>
          </a:prstGeom>
        </p:spPr>
        <p:txBody>
          <a:bodyPr/>
          <a:lstStyle/>
          <a:p>
            <a:pPr/>
            <a:r>
              <a:t>Two arrays, one of flags just as in all other algorithms, and one of labels. </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22" name="Shape 3522"/>
          <p:cNvSpPr/>
          <p:nvPr>
            <p:ph type="sldImg"/>
          </p:nvPr>
        </p:nvSpPr>
        <p:spPr>
          <a:prstGeom prst="rect">
            <a:avLst/>
          </a:prstGeom>
        </p:spPr>
        <p:txBody>
          <a:bodyPr/>
          <a:lstStyle/>
          <a:p>
            <a:pPr/>
          </a:p>
        </p:txBody>
      </p:sp>
      <p:sp>
        <p:nvSpPr>
          <p:cNvPr id="3523" name="Shape 3523"/>
          <p:cNvSpPr/>
          <p:nvPr>
            <p:ph type="body" sz="quarter" idx="1"/>
          </p:nvPr>
        </p:nvSpPr>
        <p:spPr>
          <a:prstGeom prst="rect">
            <a:avLst/>
          </a:prstGeom>
        </p:spPr>
        <p:txBody>
          <a:bodyPr/>
          <a:lstStyle/>
          <a:p>
            <a:pPr/>
            <a:r>
              <a:t>We have one flag per thread (this means we have to know how many threads there are).</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1" name="Shape 3531"/>
          <p:cNvSpPr/>
          <p:nvPr>
            <p:ph type="sldImg"/>
          </p:nvPr>
        </p:nvSpPr>
        <p:spPr>
          <a:prstGeom prst="rect">
            <a:avLst/>
          </a:prstGeom>
        </p:spPr>
        <p:txBody>
          <a:bodyPr/>
          <a:lstStyle/>
          <a:p>
            <a:pPr/>
          </a:p>
        </p:txBody>
      </p:sp>
      <p:sp>
        <p:nvSpPr>
          <p:cNvPr id="3532" name="Shape 3532"/>
          <p:cNvSpPr/>
          <p:nvPr>
            <p:ph type="body" sz="quarter" idx="1"/>
          </p:nvPr>
        </p:nvSpPr>
        <p:spPr>
          <a:prstGeom prst="rect">
            <a:avLst/>
          </a:prstGeom>
        </p:spPr>
        <p:txBody>
          <a:bodyPr/>
          <a:lstStyle/>
          <a:p>
            <a:pPr/>
            <a:r>
              <a:t>The next field tells us which flag to use.</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40" name="Shape 3540"/>
          <p:cNvSpPr/>
          <p:nvPr>
            <p:ph type="sldImg"/>
          </p:nvPr>
        </p:nvSpPr>
        <p:spPr>
          <a:prstGeom prst="rect">
            <a:avLst/>
          </a:prstGeom>
        </p:spPr>
        <p:txBody>
          <a:bodyPr/>
          <a:lstStyle/>
          <a:p>
            <a:pPr/>
          </a:p>
        </p:txBody>
      </p:sp>
      <p:sp>
        <p:nvSpPr>
          <p:cNvPr id="3541" name="Shape 3541"/>
          <p:cNvSpPr/>
          <p:nvPr>
            <p:ph type="body" sz="quarter" idx="1"/>
          </p:nvPr>
        </p:nvSpPr>
        <p:spPr>
          <a:prstGeom prst="rect">
            <a:avLst/>
          </a:prstGeom>
        </p:spPr>
        <p:txBody>
          <a:bodyPr/>
          <a:lstStyle/>
          <a:p>
            <a:pPr/>
            <a:r>
              <a:t>Each thread has a </a:t>
            </a:r>
            <a:r>
              <a:rPr i="1"/>
              <a:t>thread-local</a:t>
            </a:r>
            <a:r>
              <a:t> variable that keeps track of its slot.</a:t>
            </a: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47" name="Shape 3547"/>
          <p:cNvSpPr/>
          <p:nvPr>
            <p:ph type="sldImg"/>
          </p:nvPr>
        </p:nvSpPr>
        <p:spPr>
          <a:prstGeom prst="rect">
            <a:avLst/>
          </a:prstGeom>
        </p:spPr>
        <p:txBody>
          <a:bodyPr/>
          <a:lstStyle/>
          <a:p>
            <a:pPr/>
          </a:p>
        </p:txBody>
      </p:sp>
      <p:sp>
        <p:nvSpPr>
          <p:cNvPr id="3548" name="Shape 3548"/>
          <p:cNvSpPr/>
          <p:nvPr>
            <p:ph type="body" sz="quarter" idx="1"/>
          </p:nvPr>
        </p:nvSpPr>
        <p:spPr>
          <a:prstGeom prst="rect">
            <a:avLst/>
          </a:prstGeom>
        </p:spPr>
        <p:txBody>
          <a:bodyPr/>
          <a:lstStyle/>
          <a:p>
            <a:pPr/>
            <a:r>
              <a:t>Here is the code for the lock and unlock methods.</a:t>
            </a: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56" name="Shape 3556"/>
          <p:cNvSpPr/>
          <p:nvPr>
            <p:ph type="sldImg"/>
          </p:nvPr>
        </p:nvSpPr>
        <p:spPr>
          <a:prstGeom prst="rect">
            <a:avLst/>
          </a:prstGeom>
        </p:spPr>
        <p:txBody>
          <a:bodyPr/>
          <a:lstStyle/>
          <a:p>
            <a:pPr/>
          </a:p>
        </p:txBody>
      </p:sp>
      <p:sp>
        <p:nvSpPr>
          <p:cNvPr id="3557" name="Shape 3557"/>
          <p:cNvSpPr/>
          <p:nvPr>
            <p:ph type="body" sz="quarter" idx="1"/>
          </p:nvPr>
        </p:nvSpPr>
        <p:spPr>
          <a:prstGeom prst="rect">
            <a:avLst/>
          </a:prstGeom>
        </p:spPr>
        <p:txBody>
          <a:bodyPr/>
          <a:lstStyle/>
          <a:p>
            <a:pPr/>
            <a:r>
              <a:t>First, claim a slot by atomically incrementing the next field.</a:t>
            </a: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5" name="Shape 3565"/>
          <p:cNvSpPr/>
          <p:nvPr>
            <p:ph type="sldImg"/>
          </p:nvPr>
        </p:nvSpPr>
        <p:spPr>
          <a:prstGeom prst="rect">
            <a:avLst/>
          </a:prstGeom>
        </p:spPr>
        <p:txBody>
          <a:bodyPr/>
          <a:lstStyle/>
          <a:p>
            <a:pPr/>
          </a:p>
        </p:txBody>
      </p:sp>
      <p:sp>
        <p:nvSpPr>
          <p:cNvPr id="3566" name="Shape 3566"/>
          <p:cNvSpPr/>
          <p:nvPr>
            <p:ph type="body" sz="quarter" idx="1"/>
          </p:nvPr>
        </p:nvSpPr>
        <p:spPr>
          <a:prstGeom prst="rect">
            <a:avLst/>
          </a:prstGeom>
        </p:spPr>
        <p:txBody>
          <a:bodyPr/>
          <a:lstStyle/>
          <a:p>
            <a:pPr/>
            <a:r>
              <a:t>Next wait until my predecessor has released the lock.</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74" name="Shape 3574"/>
          <p:cNvSpPr/>
          <p:nvPr>
            <p:ph type="sldImg"/>
          </p:nvPr>
        </p:nvSpPr>
        <p:spPr>
          <a:prstGeom prst="rect">
            <a:avLst/>
          </a:prstGeom>
        </p:spPr>
        <p:txBody>
          <a:bodyPr/>
          <a:lstStyle/>
          <a:p>
            <a:pPr/>
          </a:p>
        </p:txBody>
      </p:sp>
      <p:sp>
        <p:nvSpPr>
          <p:cNvPr id="3575" name="Shape 3575"/>
          <p:cNvSpPr/>
          <p:nvPr>
            <p:ph type="body" sz="quarter" idx="1"/>
          </p:nvPr>
        </p:nvSpPr>
        <p:spPr>
          <a:prstGeom prst="rect">
            <a:avLst/>
          </a:prstGeom>
        </p:spPr>
        <p:txBody>
          <a:bodyPr/>
          <a:lstStyle/>
          <a:p>
            <a:pPr/>
            <a:r>
              <a:t>Reset my slot to false so that it can be used the next time around.</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3" name="Shape 3583"/>
          <p:cNvSpPr/>
          <p:nvPr>
            <p:ph type="sldImg"/>
          </p:nvPr>
        </p:nvSpPr>
        <p:spPr>
          <a:prstGeom prst="rect">
            <a:avLst/>
          </a:prstGeom>
        </p:spPr>
        <p:txBody>
          <a:bodyPr/>
          <a:lstStyle/>
          <a:p>
            <a:pPr/>
          </a:p>
        </p:txBody>
      </p:sp>
      <p:sp>
        <p:nvSpPr>
          <p:cNvPr id="3584" name="Shape 3584"/>
          <p:cNvSpPr/>
          <p:nvPr>
            <p:ph type="body" sz="quarter" idx="1"/>
          </p:nvPr>
        </p:nvSpPr>
        <p:spPr>
          <a:prstGeom prst="rect">
            <a:avLst/>
          </a:prstGeom>
        </p:spPr>
        <p:txBody>
          <a:bodyPr/>
          <a:lstStyle/>
          <a:p>
            <a:pPr/>
            <a:r>
              <a:t>To release the lock, set the slot after mine to true, being careful to wrap around.</a:t>
            </a: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45" name="Shape 3645"/>
          <p:cNvSpPr/>
          <p:nvPr>
            <p:ph type="sldImg"/>
          </p:nvPr>
        </p:nvSpPr>
        <p:spPr>
          <a:prstGeom prst="rect">
            <a:avLst/>
          </a:prstGeom>
        </p:spPr>
        <p:txBody>
          <a:bodyPr/>
          <a:lstStyle/>
          <a:p>
            <a:pPr/>
          </a:p>
        </p:txBody>
      </p:sp>
      <p:sp>
        <p:nvSpPr>
          <p:cNvPr id="3646" name="Shape 3646"/>
          <p:cNvSpPr/>
          <p:nvPr>
            <p:ph type="body" sz="quarter" idx="1"/>
          </p:nvPr>
        </p:nvSpPr>
        <p:spPr>
          <a:prstGeom prst="rect">
            <a:avLst/>
          </a:prstGeom>
        </p:spPr>
        <p:txBody>
          <a:bodyPr/>
          <a:lstStyle/>
          <a:p>
            <a:pPr/>
            <a:r>
              <a:t>Is spinning really local if multiple threads’ bits sit in the same cache line?</a:t>
            </a: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14" name="Shape 3714"/>
          <p:cNvSpPr/>
          <p:nvPr>
            <p:ph type="sldImg"/>
          </p:nvPr>
        </p:nvSpPr>
        <p:spPr>
          <a:prstGeom prst="rect">
            <a:avLst/>
          </a:prstGeom>
        </p:spPr>
        <p:txBody>
          <a:bodyPr/>
          <a:lstStyle/>
          <a:p>
            <a:pPr/>
          </a:p>
        </p:txBody>
      </p:sp>
      <p:sp>
        <p:nvSpPr>
          <p:cNvPr id="3715" name="Shape 3715"/>
          <p:cNvSpPr/>
          <p:nvPr>
            <p:ph type="body" sz="quarter" idx="1"/>
          </p:nvPr>
        </p:nvSpPr>
        <p:spPr>
          <a:prstGeom prst="rect">
            <a:avLst/>
          </a:prstGeom>
        </p:spPr>
        <p:txBody>
          <a:bodyPr/>
          <a:lstStyle/>
          <a:p>
            <a:pPr/>
            <a:r>
              <a:t>False sharing occurs when a thread spinning on one bit incurs an invalidation of the line it is spinning on even though the actual bit it is interested in hs not changed.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6" name="Shape 386"/>
          <p:cNvSpPr/>
          <p:nvPr>
            <p:ph type="sldImg"/>
          </p:nvPr>
        </p:nvSpPr>
        <p:spPr>
          <a:prstGeom prst="rect">
            <a:avLst/>
          </a:prstGeom>
        </p:spPr>
        <p:txBody>
          <a:bodyPr/>
          <a:lstStyle/>
          <a:p>
            <a:pPr/>
          </a:p>
        </p:txBody>
      </p:sp>
      <p:sp>
        <p:nvSpPr>
          <p:cNvPr id="387" name="Shape 387"/>
          <p:cNvSpPr/>
          <p:nvPr>
            <p:ph type="body" sz="quarter" idx="1"/>
          </p:nvPr>
        </p:nvSpPr>
        <p:spPr>
          <a:prstGeom prst="rect">
            <a:avLst/>
          </a:prstGeom>
        </p:spPr>
        <p:txBody>
          <a:bodyPr/>
          <a:lstStyle/>
          <a:p>
            <a:pPr/>
            <a:r>
              <a:t>Mutual exclusion and waiting imply that code is essentially executed sequentially, while one is executing it others spin doing nothing useful. The larger these sequential parts, the worst our utilization of the multiple processors on our machine. Moreover, this relation is not linear: if 25% of the code is sequential, it does not mean that on a ten processor machine we will see a 25% loss of speedup…to understand the real realation, we need to understand </a:t>
            </a:r>
          </a:p>
          <a:p>
            <a:pPr/>
            <a:r>
              <a:t>Amdahl’s law. Gene Amdahl was a computer science pioneer.  </a:t>
            </a: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77" name="Shape 3777"/>
          <p:cNvSpPr/>
          <p:nvPr>
            <p:ph type="sldImg"/>
          </p:nvPr>
        </p:nvSpPr>
        <p:spPr>
          <a:prstGeom prst="rect">
            <a:avLst/>
          </a:prstGeom>
        </p:spPr>
        <p:txBody>
          <a:bodyPr/>
          <a:lstStyle/>
          <a:p>
            <a:pPr/>
          </a:p>
        </p:txBody>
      </p:sp>
      <p:sp>
        <p:nvSpPr>
          <p:cNvPr id="3778" name="Shape 3778"/>
          <p:cNvSpPr/>
          <p:nvPr>
            <p:ph type="body" sz="quarter" idx="1"/>
          </p:nvPr>
        </p:nvSpPr>
        <p:spPr>
          <a:prstGeom prst="rect">
            <a:avLst/>
          </a:prstGeom>
        </p:spPr>
        <p:txBody>
          <a:bodyPr/>
          <a:lstStyle/>
          <a:p>
            <a:pPr/>
            <a:r>
              <a:t>To avoid false sharing each bit sits in a separate cache line. </a:t>
            </a: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91" name="Shape 3791"/>
          <p:cNvSpPr/>
          <p:nvPr>
            <p:ph type="sldImg"/>
          </p:nvPr>
        </p:nvSpPr>
        <p:spPr>
          <a:prstGeom prst="rect">
            <a:avLst/>
          </a:prstGeom>
        </p:spPr>
        <p:txBody>
          <a:bodyPr/>
          <a:lstStyle/>
          <a:p>
            <a:pPr/>
          </a:p>
        </p:txBody>
      </p:sp>
      <p:sp>
        <p:nvSpPr>
          <p:cNvPr id="3792" name="Shape 3792"/>
          <p:cNvSpPr/>
          <p:nvPr>
            <p:ph type="body" sz="quarter" idx="1"/>
          </p:nvPr>
        </p:nvSpPr>
        <p:spPr>
          <a:prstGeom prst="rect">
            <a:avLst/>
          </a:prstGeom>
        </p:spPr>
        <p:txBody>
          <a:bodyPr/>
          <a:lstStyle/>
          <a:p>
            <a:pPr/>
            <a:r>
              <a:t>The Anderson queue lock improves on Back-off locks because it reduces invalidations to a minimum and schedules access to the critical section tightly, minimizing the interval between when a lock is freed by one thread and when is acquired by another. There is also a theoretical benefit: unlike the TTAS and backoff lock, this algorithm guarantees that there is no lockout, and in fact, provides first-come-first-served fairness, which we actually loose in TTAS and TTAS with backoff. </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03" name="Shape 3803"/>
          <p:cNvSpPr/>
          <p:nvPr>
            <p:ph type="sldImg"/>
          </p:nvPr>
        </p:nvSpPr>
        <p:spPr>
          <a:prstGeom prst="rect">
            <a:avLst/>
          </a:prstGeom>
        </p:spPr>
        <p:txBody>
          <a:bodyPr/>
          <a:lstStyle/>
          <a:p>
            <a:pPr/>
          </a:p>
        </p:txBody>
      </p:sp>
      <p:sp>
        <p:nvSpPr>
          <p:cNvPr id="3804" name="Shape 3804"/>
          <p:cNvSpPr/>
          <p:nvPr>
            <p:ph type="body" sz="quarter" idx="1"/>
          </p:nvPr>
        </p:nvSpPr>
        <p:spPr>
          <a:prstGeom prst="rect">
            <a:avLst/>
          </a:prstGeom>
        </p:spPr>
        <p:txBody>
          <a:bodyPr/>
          <a:lstStyle/>
          <a:p>
            <a:pPr/>
            <a:r>
              <a:t>The Anderson lock has several disadvantages. First, it is not space-efficient. It requires knowing a bound N on the maximum number of concurrent threads, and it allocates an array of that size per lock. Thus, L locks will require O(LN) space even if a thread accesses only one lock at a given time. Second, the lock is poorly suited for uncached architectures, since any thread may end up spinning on any array location, and in the absence of caches, spinning on a remote location may be very expensive. Finally, even with caching one must use some form of padding to avoid false sharing which increases the space complexity further. </a:t>
            </a: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11" name="Shape 3811"/>
          <p:cNvSpPr/>
          <p:nvPr>
            <p:ph type="sldImg"/>
          </p:nvPr>
        </p:nvSpPr>
        <p:spPr>
          <a:prstGeom prst="rect">
            <a:avLst/>
          </a:prstGeom>
        </p:spPr>
        <p:txBody>
          <a:bodyPr/>
          <a:lstStyle/>
          <a:p>
            <a:pPr/>
          </a:p>
        </p:txBody>
      </p:sp>
      <p:sp>
        <p:nvSpPr>
          <p:cNvPr id="3812" name="Shape 3812"/>
          <p:cNvSpPr/>
          <p:nvPr>
            <p:ph type="body" sz="quarter" idx="1"/>
          </p:nvPr>
        </p:nvSpPr>
        <p:spPr>
          <a:prstGeom prst="rect">
            <a:avLst/>
          </a:prstGeom>
        </p:spPr>
        <p:txBody>
          <a:bodyPr/>
          <a:lstStyle/>
          <a:p>
            <a:pPr/>
            <a:r>
              <a:t>The CLH queue lock (by Travis Craig, Erik Hagersten, and Anders Landin) is much more space-efficient, </a:t>
            </a:r>
          </a:p>
          <a:p>
            <a:pPr/>
            <a:r>
              <a:t>since it incurs a small constant-size overhead per thread.</a:t>
            </a: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36" name="Shape 3836"/>
          <p:cNvSpPr/>
          <p:nvPr>
            <p:ph type="sldImg"/>
          </p:nvPr>
        </p:nvSpPr>
        <p:spPr>
          <a:prstGeom prst="rect">
            <a:avLst/>
          </a:prstGeom>
        </p:spPr>
        <p:txBody>
          <a:bodyPr/>
          <a:lstStyle/>
          <a:p>
            <a:pPr/>
          </a:p>
        </p:txBody>
      </p:sp>
      <p:sp>
        <p:nvSpPr>
          <p:cNvPr id="3837" name="Shape 3837"/>
          <p:cNvSpPr/>
          <p:nvPr>
            <p:ph type="body" sz="quarter" idx="1"/>
          </p:nvPr>
        </p:nvSpPr>
        <p:spPr>
          <a:prstGeom prst="rect">
            <a:avLst/>
          </a:prstGeom>
        </p:spPr>
        <p:txBody>
          <a:bodyPr/>
          <a:lstStyle/>
          <a:p>
            <a:pPr/>
            <a:r>
              <a:t>This algorithm records each thread's status in a QNode object, which has a Boolean locked field. If that field is true, then the corresponding thread either has acquired the lock or is waiting for the lock. If that field is false, then the thread has released the lock.  The lock itself is represented as a virtual linked list of QNodes objects. We use the term ``virtual'' because the list is implicit: each thread points to its predecessor through a thread-local predvariable. The public tail variable points to the last node in the queue.</a:t>
            </a: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65" name="Shape 3965"/>
          <p:cNvSpPr/>
          <p:nvPr>
            <p:ph type="sldImg"/>
          </p:nvPr>
        </p:nvSpPr>
        <p:spPr>
          <a:prstGeom prst="rect">
            <a:avLst/>
          </a:prstGeom>
        </p:spPr>
        <p:txBody>
          <a:bodyPr/>
          <a:lstStyle/>
          <a:p>
            <a:pPr/>
          </a:p>
        </p:txBody>
      </p:sp>
      <p:sp>
        <p:nvSpPr>
          <p:cNvPr id="3966" name="Shape 3966"/>
          <p:cNvSpPr/>
          <p:nvPr>
            <p:ph type="body" sz="quarter" idx="1"/>
          </p:nvPr>
        </p:nvSpPr>
        <p:spPr>
          <a:prstGeom prst="rect">
            <a:avLst/>
          </a:prstGeom>
        </p:spPr>
        <p:txBody>
          <a:bodyPr/>
          <a:lstStyle/>
          <a:p>
            <a:pPr/>
            <a:r>
              <a:t>To acquire the lock, a thread sets the locked field of its QNode to true, meaning that the thread is not ready to release the lock.</a:t>
            </a: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96" name="Shape 3996"/>
          <p:cNvSpPr/>
          <p:nvPr>
            <p:ph type="sldImg"/>
          </p:nvPr>
        </p:nvSpPr>
        <p:spPr>
          <a:prstGeom prst="rect">
            <a:avLst/>
          </a:prstGeom>
        </p:spPr>
        <p:txBody>
          <a:bodyPr/>
          <a:lstStyle/>
          <a:p>
            <a:pPr/>
          </a:p>
        </p:txBody>
      </p:sp>
      <p:sp>
        <p:nvSpPr>
          <p:cNvPr id="3997" name="Shape 3997"/>
          <p:cNvSpPr/>
          <p:nvPr>
            <p:ph type="body" sz="quarter" idx="1"/>
          </p:nvPr>
        </p:nvSpPr>
        <p:spPr>
          <a:prstGeom prst="rect">
            <a:avLst/>
          </a:prstGeom>
        </p:spPr>
        <p:txBody>
          <a:bodyPr/>
          <a:lstStyle/>
          <a:p>
            <a:pPr/>
          </a:p>
          <a:p>
            <a:pPr/>
            <a:r>
              <a:t>The thread applies swap to the tail to make its own node the tail of the queue, simultaneously acquiring a reference to its predecessor's QNode.</a:t>
            </a: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25" name="Shape 4025"/>
          <p:cNvSpPr/>
          <p:nvPr>
            <p:ph type="sldImg"/>
          </p:nvPr>
        </p:nvSpPr>
        <p:spPr>
          <a:prstGeom prst="rect">
            <a:avLst/>
          </a:prstGeom>
        </p:spPr>
        <p:txBody>
          <a:bodyPr/>
          <a:lstStyle/>
          <a:p>
            <a:pPr/>
          </a:p>
        </p:txBody>
      </p:sp>
      <p:sp>
        <p:nvSpPr>
          <p:cNvPr id="4026" name="Shape 4026"/>
          <p:cNvSpPr/>
          <p:nvPr>
            <p:ph type="body" sz="quarter" idx="1"/>
          </p:nvPr>
        </p:nvSpPr>
        <p:spPr>
          <a:prstGeom prst="rect">
            <a:avLst/>
          </a:prstGeom>
        </p:spPr>
        <p:txBody>
          <a:bodyPr/>
          <a:lstStyle/>
          <a:p>
            <a:pPr/>
            <a:r>
              <a:t>Because it sees that its predecessor’s QNode is false, this thread now has the lock.</a:t>
            </a: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71" name="Shape 4071"/>
          <p:cNvSpPr/>
          <p:nvPr>
            <p:ph type="sldImg"/>
          </p:nvPr>
        </p:nvSpPr>
        <p:spPr>
          <a:prstGeom prst="rect">
            <a:avLst/>
          </a:prstGeom>
        </p:spPr>
        <p:txBody>
          <a:bodyPr/>
          <a:lstStyle/>
          <a:p>
            <a:pPr/>
          </a:p>
        </p:txBody>
      </p:sp>
      <p:sp>
        <p:nvSpPr>
          <p:cNvPr id="4072" name="Shape 4072"/>
          <p:cNvSpPr/>
          <p:nvPr>
            <p:ph type="body" sz="quarter" idx="1"/>
          </p:nvPr>
        </p:nvSpPr>
        <p:spPr>
          <a:prstGeom prst="rect">
            <a:avLst/>
          </a:prstGeom>
        </p:spPr>
        <p:txBody>
          <a:bodyPr/>
          <a:lstStyle/>
          <a:p>
            <a:pPr/>
            <a:r>
              <a:t>Another thread that wants the lock does the same sequence of steps …</a:t>
            </a: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63" name="Shape 4163"/>
          <p:cNvSpPr/>
          <p:nvPr>
            <p:ph type="sldImg"/>
          </p:nvPr>
        </p:nvSpPr>
        <p:spPr>
          <a:prstGeom prst="rect">
            <a:avLst/>
          </a:prstGeom>
        </p:spPr>
        <p:txBody>
          <a:bodyPr/>
          <a:lstStyle/>
          <a:p>
            <a:pPr/>
          </a:p>
        </p:txBody>
      </p:sp>
      <p:sp>
        <p:nvSpPr>
          <p:cNvPr id="4164" name="Shape 4164"/>
          <p:cNvSpPr/>
          <p:nvPr>
            <p:ph type="body" sz="quarter" idx="1"/>
          </p:nvPr>
        </p:nvSpPr>
        <p:spPr>
          <a:prstGeom prst="rect">
            <a:avLst/>
          </a:prstGeom>
        </p:spPr>
        <p:txBody>
          <a:bodyPr/>
          <a:lstStyle/>
          <a:p>
            <a:pPr/>
            <a:r>
              <a:t>Notice that the list is ordered implictely, there are no real pointers between the nodes…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1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image.png" descr="image.png"/>
          <p:cNvPicPr>
            <a:picLocks noChangeAspect="1"/>
          </p:cNvPicPr>
          <p:nvPr/>
        </p:nvPicPr>
        <p:blipFill>
          <a:blip r:embed="rId2">
            <a:extLst/>
          </a:blip>
          <a:stretch>
            <a:fillRect/>
          </a:stretch>
        </p:blipFill>
        <p:spPr>
          <a:xfrm>
            <a:off x="655637" y="6157912"/>
            <a:ext cx="587376" cy="587376"/>
          </a:xfrm>
          <a:prstGeom prst="rect">
            <a:avLst/>
          </a:prstGeom>
          <a:ln w="12700">
            <a:miter lim="400000"/>
          </a:ln>
        </p:spPr>
      </p:pic>
      <p:sp>
        <p:nvSpPr>
          <p:cNvPr id="3" name="Title Text"/>
          <p:cNvSpPr txBox="1"/>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Title Text</a:t>
            </a:r>
          </a:p>
        </p:txBody>
      </p:sp>
      <p:sp>
        <p:nvSpPr>
          <p:cNvPr id="4" name="Body Level One…"/>
          <p:cNvSpPr txBox="1"/>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8384892" y="6245225"/>
            <a:ext cx="301909" cy="288824"/>
          </a:xfrm>
          <a:prstGeom prst="rect">
            <a:avLst/>
          </a:prstGeom>
          <a:ln w="12700">
            <a:miter lim="400000"/>
          </a:ln>
        </p:spPr>
        <p:txBody>
          <a:bodyPr wrap="none" lIns="45719" rIns="45719">
            <a:spAutoFit/>
          </a:bodyPr>
          <a:lstStyle>
            <a:lvl1pPr algn="r">
              <a:defRPr sz="14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1pPr>
      <a:lvl2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2pPr>
      <a:lvl3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3pPr>
      <a:lvl4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4pPr>
      <a:lvl5pPr marL="0" marR="0" indent="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5pPr>
      <a:lvl6pPr marL="0" marR="0" indent="45720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6pPr>
      <a:lvl7pPr marL="0" marR="0" indent="91440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7pPr>
      <a:lvl8pPr marL="0" marR="0" indent="137160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8pPr>
      <a:lvl9pPr marL="0" marR="0" indent="1828800" algn="ctr" defTabSz="914400" rtl="0" latinLnBrk="0">
        <a:lnSpc>
          <a:spcPct val="100000"/>
        </a:lnSpc>
        <a:spcBef>
          <a:spcPts val="0"/>
        </a:spcBef>
        <a:spcAft>
          <a:spcPts val="0"/>
        </a:spcAft>
        <a:buClrTx/>
        <a:buSzTx/>
        <a:buFontTx/>
        <a:buNone/>
        <a:tabLst/>
        <a:defRPr b="0" baseline="0" cap="none" i="0" spc="0" strike="noStrike" sz="4400" u="none">
          <a:solidFill>
            <a:srgbClr val="000000"/>
          </a:solidFill>
          <a:uFillTx/>
          <a:latin typeface="+mn-lt"/>
          <a:ea typeface="+mn-ea"/>
          <a:cs typeface="+mn-cs"/>
          <a:sym typeface="Arial"/>
        </a:defRPr>
      </a:lvl9pPr>
    </p:titleStyle>
    <p:bodyStyle>
      <a:lvl1pPr marL="342900" marR="0" indent="-3429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1pPr>
      <a:lvl2pPr marL="783771" marR="0" indent="-326571"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2pPr>
      <a:lvl3pPr marL="1219200" marR="0" indent="-3048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3pPr>
      <a:lvl4pPr marL="1737360" marR="0" indent="-36576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4pPr>
      <a:lvl5pPr marL="2235200" marR="0" indent="-4064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5pPr>
      <a:lvl6pPr marL="2692400" marR="0" indent="-4064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6pPr>
      <a:lvl7pPr marL="3149600" marR="0" indent="-4064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7pPr>
      <a:lvl8pPr marL="3606800" marR="0" indent="-4064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8pPr>
      <a:lvl9pPr marL="4064000" marR="0" indent="-406400" algn="l" defTabSz="914400" rtl="0" latinLnBrk="0">
        <a:lnSpc>
          <a:spcPct val="100000"/>
        </a:lnSpc>
        <a:spcBef>
          <a:spcPts val="700"/>
        </a:spcBef>
        <a:spcAft>
          <a:spcPts val="0"/>
        </a:spcAft>
        <a:buClrTx/>
        <a:buSzPct val="100000"/>
        <a:buFontTx/>
        <a:buChar char=""/>
        <a:tabLst/>
        <a:defRPr b="0" baseline="0" cap="none" i="0" spc="0" strike="noStrike" sz="3200" u="none">
          <a:solidFill>
            <a:srgbClr val="0000FF"/>
          </a:solidFill>
          <a:uFillTx/>
          <a:latin typeface="+mn-lt"/>
          <a:ea typeface="+mn-ea"/>
          <a:cs typeface="+mn-cs"/>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4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jpe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10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10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s>

</file>

<file path=ppt/slides/_rels/slide10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s>

</file>

<file path=ppt/slides/_rels/slide10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s>

</file>

<file path=ppt/slides/_rels/slide10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s>

</file>

<file path=ppt/slides/_rels/slide10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2.png"/></Relationships>

</file>

<file path=ppt/slides/_rels/slide10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s>

</file>

<file path=ppt/slides/_rels/slide10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 Id="rId3" Type="http://schemas.openxmlformats.org/officeDocument/2006/relationships/image" Target="../media/image2.png"/></Relationships>

</file>

<file path=ppt/slides/_rels/slide10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10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1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s>

</file>

<file path=ppt/slides/_rels/slide1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s>

</file>

<file path=ppt/slides/_rels/slide1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4.xml"/></Relationships>

</file>

<file path=ppt/slides/_rels/slide1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5.xml"/></Relationships>

</file>

<file path=ppt/slides/_rels/slide1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1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7.xml"/></Relationships>

</file>

<file path=ppt/slides/_rels/slide1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s>

</file>

<file path=ppt/slides/_rels/slide1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9.xml"/></Relationships>

</file>

<file path=ppt/slides/_rels/slide1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0.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1.xml"/></Relationships>

</file>

<file path=ppt/slides/_rels/slide1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2.xml"/></Relationships>

</file>

<file path=ppt/slides/_rels/slide1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3.xml"/></Relationships>

</file>

<file path=ppt/slides/_rels/slide1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4.xml"/></Relationships>

</file>

<file path=ppt/slides/_rels/slide1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5.xml"/></Relationships>

</file>

<file path=ppt/slides/_rels/slide1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6.xml"/></Relationships>

</file>

<file path=ppt/slides/_rels/slide1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7.xml"/></Relationships>

</file>

<file path=ppt/slides/_rels/slide1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8.xml"/></Relationships>

</file>

<file path=ppt/slides/_rels/slide1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9.xml"/></Relationships>

</file>

<file path=ppt/slides/_rels/slide1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0.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xml"/><Relationship Id="rId3" Type="http://schemas.openxmlformats.org/officeDocument/2006/relationships/image" Target="../media/image2.png"/></Relationships>

</file>

<file path=ppt/slides/_rels/slide13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2.xml"/></Relationships>

</file>

<file path=ppt/slides/_rels/slide1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3.xml"/><Relationship Id="rId3" Type="http://schemas.openxmlformats.org/officeDocument/2006/relationships/image" Target="../media/image2.png"/></Relationships>

</file>

<file path=ppt/slides/_rels/slide1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4.xml"/><Relationship Id="rId3" Type="http://schemas.openxmlformats.org/officeDocument/2006/relationships/image" Target="../media/image2.png"/></Relationships>

</file>

<file path=ppt/slides/_rels/slide1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5.xml"/><Relationship Id="rId3" Type="http://schemas.openxmlformats.org/officeDocument/2006/relationships/image" Target="../media/image2.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6.xml"/><Relationship Id="rId3" Type="http://schemas.openxmlformats.org/officeDocument/2006/relationships/image" Target="../media/image2.png"/></Relationships>

</file>

<file path=ppt/slides/_rels/slide1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xml"/><Relationship Id="rId3" Type="http://schemas.openxmlformats.org/officeDocument/2006/relationships/image" Target="../media/image2.png"/></Relationships>

</file>

<file path=ppt/slides/_rels/slide14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xml"/><Relationship Id="rId3" Type="http://schemas.openxmlformats.org/officeDocument/2006/relationships/image" Target="../media/image2.png"/></Relationships>

</file>

<file path=ppt/slides/_rels/slide1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4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9.xml"/><Relationship Id="rId3" Type="http://schemas.openxmlformats.org/officeDocument/2006/relationships/image" Target="../media/image2.png"/></Relationships>

</file>

<file path=ppt/slides/_rels/slide14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0.xml"/><Relationship Id="rId3" Type="http://schemas.openxmlformats.org/officeDocument/2006/relationships/image" Target="../media/image2.png"/></Relationships>

</file>

<file path=ppt/slides/_rels/slide14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1.xml"/><Relationship Id="rId3" Type="http://schemas.openxmlformats.org/officeDocument/2006/relationships/image" Target="../media/image2.png"/></Relationships>

</file>

<file path=ppt/slides/_rels/slide1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2.xml"/><Relationship Id="rId3" Type="http://schemas.openxmlformats.org/officeDocument/2006/relationships/image" Target="../media/image2.png"/></Relationships>

</file>

<file path=ppt/slides/_rels/slide14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3.xml"/><Relationship Id="rId3" Type="http://schemas.openxmlformats.org/officeDocument/2006/relationships/image" Target="../media/image2.png"/></Relationships>

</file>

<file path=ppt/slides/_rels/slide14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4.xml"/><Relationship Id="rId3" Type="http://schemas.openxmlformats.org/officeDocument/2006/relationships/image" Target="../media/image2.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15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5.xml"/><Relationship Id="rId3" Type="http://schemas.openxmlformats.org/officeDocument/2006/relationships/image" Target="../media/image2.png"/></Relationships>

</file>

<file path=ppt/slides/_rels/slide15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6.xml"/></Relationships>

</file>

<file path=ppt/slides/_rels/slide15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7.xml"/></Relationships>

</file>

<file path=ppt/slides/_rels/slide15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8.xml"/></Relationships>

</file>

<file path=ppt/slides/_rels/slide15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9.xml"/></Relationships>

</file>

<file path=ppt/slides/_rels/slide15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0.xml"/></Relationships>

</file>

<file path=ppt/slides/_rels/slide15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1.xml"/></Relationships>

</file>

<file path=ppt/slides/_rels/slide15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2.xml"/></Relationships>

</file>

<file path=ppt/slides/_rels/slide15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3.xml"/></Relationships>

</file>

<file path=ppt/slides/_rels/slide159.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16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4.xml"/></Relationships>

</file>

<file path=ppt/slides/_rels/slide16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5.xml"/><Relationship Id="rId3" Type="http://schemas.openxmlformats.org/officeDocument/2006/relationships/image" Target="../media/image2.png"/></Relationships>

</file>

<file path=ppt/slides/_rels/slide16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6.xml"/><Relationship Id="rId3" Type="http://schemas.openxmlformats.org/officeDocument/2006/relationships/image" Target="../media/image2.png"/></Relationships>

</file>

<file path=ppt/slides/_rels/slide16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7.xml"/></Relationships>

</file>

<file path=ppt/slides/_rels/slide16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8.xml"/></Relationships>

</file>

<file path=ppt/slides/_rels/slide16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9.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7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0.xml"/></Relationships>

</file>

<file path=ppt/slides/_rels/slide17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8.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9.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8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8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8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1.xml"/></Relationships>

</file>

<file path=ppt/slides/_rels/slide19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2.xml"/></Relationships>

</file>

<file path=ppt/slides/_rels/slide19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9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9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0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0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3.xml"/><Relationship Id="rId3" Type="http://schemas.openxmlformats.org/officeDocument/2006/relationships/image" Target="../media/image2.png"/></Relationships>

</file>

<file path=ppt/slides/_rels/slide20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2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4.xml"/><Relationship Id="rId3" Type="http://schemas.openxmlformats.org/officeDocument/2006/relationships/image" Target="../media/image2.png"/></Relationships>

</file>

<file path=ppt/slides/_rels/slide2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5.xml"/><Relationship Id="rId3" Type="http://schemas.openxmlformats.org/officeDocument/2006/relationships/image" Target="../media/image2.png"/></Relationships>

</file>

<file path=ppt/slides/_rels/slide2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6.xml"/><Relationship Id="rId3" Type="http://schemas.openxmlformats.org/officeDocument/2006/relationships/image" Target="../media/image2.png"/></Relationships>

</file>

<file path=ppt/slides/_rels/slide2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7.xml"/><Relationship Id="rId3" Type="http://schemas.openxmlformats.org/officeDocument/2006/relationships/image" Target="../media/image2.png"/></Relationships>

</file>

<file path=ppt/slides/_rels/slide2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2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2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8.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23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8.xml"/></Relationships>

</file>

<file path=ppt/slides/_rels/slide2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9.xml"/></Relationships>

</file>

<file path=ppt/slides/_rels/slide23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0.xml"/></Relationships>

</file>

<file path=ppt/slides/_rels/slide2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1.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2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2.xml"/></Relationships>

</file>

<file path=ppt/slides/_rels/slide2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3.xml"/><Relationship Id="rId3" Type="http://schemas.openxmlformats.org/officeDocument/2006/relationships/chart" Target="../charts/chart1.xml"/><Relationship Id="rId4" Type="http://schemas.openxmlformats.org/officeDocument/2006/relationships/image" Target="../media/image9.png"/></Relationships>

</file>

<file path=ppt/slides/_rels/slide24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reativecommons.org/licenses/by-sa/2.5/" TargetMode="External"/><Relationship Id="rId3" Type="http://schemas.openxmlformats.org/officeDocument/2006/relationships/image" Target="../media/image10.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3.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png"/></Relationships>

</file>

<file path=ppt/slides/_rels/slide3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2.pn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4.png"/></Relationships>

</file>

<file path=ppt/slides/_rels/slide4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5.png"/></Relationships>

</file>

<file path=ppt/slides/_rels/slide4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4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6.png"/></Relationships>

</file>

<file path=ppt/slides/_rels/slide4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5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5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5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5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5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6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6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6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6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6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6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6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6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6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7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7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7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7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2.png"/></Relationships>

</file>

<file path=ppt/slides/_rels/slide7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2.png"/></Relationships>

</file>

<file path=ppt/slides/_rels/slide7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7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2.png"/></Relationships>

</file>

<file path=ppt/slides/_rels/slide7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7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8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2.png"/></Relationships>

</file>

<file path=ppt/slides/_rels/slide8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2.png"/></Relationships>

</file>

<file path=ppt/slides/_rels/slide8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2.png"/></Relationships>

</file>

<file path=ppt/slides/_rels/slide8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2.png"/></Relationships>

</file>

<file path=ppt/slides/_rels/slide8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png"/></Relationships>

</file>

<file path=ppt/slides/_rels/slide8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2.png"/></Relationships>

</file>

<file path=ppt/slides/_rels/slide8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png"/></Relationships>

</file>

<file path=ppt/slides/_rels/slide8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8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9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9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2.png"/></Relationships>

</file>

<file path=ppt/slides/_rels/slide9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9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9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2.png"/></Relationships>

</file>

<file path=ppt/slides/_rels/slide9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2.png"/></Relationships>

</file>

<file path=ppt/slides/_rels/slide9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2.png"/></Relationships>

</file>

<file path=ppt/slides/_rels/slide9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2.png"/></Relationships>

</file>

<file path=ppt/slides/_rels/slide9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pic>
        <p:nvPicPr>
          <p:cNvPr id="29"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0" name="Lecture 3 Companion Slides"/>
          <p:cNvSpPr txBox="1"/>
          <p:nvPr>
            <p:ph type="title" idx="4294967295"/>
          </p:nvPr>
        </p:nvSpPr>
        <p:spPr>
          <a:xfrm>
            <a:off x="685800" y="292099"/>
            <a:ext cx="7772400" cy="1143002"/>
          </a:xfrm>
          <a:prstGeom prst="rect">
            <a:avLst/>
          </a:prstGeom>
        </p:spPr>
        <p:txBody>
          <a:bodyPr>
            <a:normAutofit fontScale="100000" lnSpcReduction="0"/>
          </a:bodyPr>
          <a:lstStyle/>
          <a:p>
            <a:pPr/>
            <a:r>
              <a:t>Lecture 3 Companion Slides</a:t>
            </a:r>
          </a:p>
        </p:txBody>
      </p:sp>
      <p:sp>
        <p:nvSpPr>
          <p:cNvPr id="31" name="Companion slides for…"/>
          <p:cNvSpPr txBox="1"/>
          <p:nvPr>
            <p:ph type="body" sz="half" idx="4294967295"/>
          </p:nvPr>
        </p:nvSpPr>
        <p:spPr>
          <a:xfrm>
            <a:off x="1103312" y="4198937"/>
            <a:ext cx="6777038" cy="1927226"/>
          </a:xfrm>
          <a:prstGeom prst="rect">
            <a:avLst/>
          </a:prstGeom>
        </p:spPr>
        <p:txBody>
          <a:bodyPr>
            <a:normAutofit fontScale="100000" lnSpcReduction="0"/>
          </a:bodyPr>
          <a:lstStyle/>
          <a:p>
            <a:pPr marL="0" indent="0" algn="ctr" defTabSz="804672">
              <a:lnSpc>
                <a:spcPct val="80000"/>
              </a:lnSpc>
              <a:spcBef>
                <a:spcPts val="500"/>
              </a:spcBef>
              <a:buSzTx/>
              <a:buNone/>
              <a:defRPr sz="2464">
                <a:solidFill>
                  <a:srgbClr val="009999"/>
                </a:solidFill>
              </a:defRPr>
            </a:pPr>
            <a:r>
              <a:t>Companion slides for</a:t>
            </a:r>
          </a:p>
          <a:p>
            <a:pPr marL="0" indent="0" algn="ctr" defTabSz="804672">
              <a:lnSpc>
                <a:spcPct val="80000"/>
              </a:lnSpc>
              <a:spcBef>
                <a:spcPts val="500"/>
              </a:spcBef>
              <a:buSzTx/>
              <a:buNone/>
              <a:defRPr sz="2464">
                <a:solidFill>
                  <a:srgbClr val="000000"/>
                </a:solidFill>
              </a:defRPr>
            </a:pPr>
            <a:r>
              <a:t>The Art of Multiprocessor Programming</a:t>
            </a:r>
          </a:p>
          <a:p>
            <a:pPr marL="0" indent="0" algn="ctr" defTabSz="804672">
              <a:lnSpc>
                <a:spcPct val="80000"/>
              </a:lnSpc>
              <a:spcBef>
                <a:spcPts val="500"/>
              </a:spcBef>
              <a:buSzTx/>
              <a:buNone/>
              <a:defRPr sz="2464">
                <a:solidFill>
                  <a:srgbClr val="009999"/>
                </a:solidFill>
              </a:defRPr>
            </a:pPr>
            <a:r>
              <a:t>by Maurice Herlihy &amp; Nir Shavit</a:t>
            </a:r>
          </a:p>
          <a:p>
            <a:pPr marL="0" indent="0" algn="ctr" defTabSz="804672">
              <a:lnSpc>
                <a:spcPct val="80000"/>
              </a:lnSpc>
              <a:spcBef>
                <a:spcPts val="500"/>
              </a:spcBef>
              <a:buSzTx/>
              <a:buNone/>
              <a:defRPr sz="2464">
                <a:solidFill>
                  <a:srgbClr val="009999"/>
                </a:solidFill>
              </a:defRPr>
            </a:pPr>
            <a:r>
              <a:t>With modifications by </a:t>
            </a:r>
          </a:p>
          <a:p>
            <a:pPr marL="0" indent="0" algn="ctr" defTabSz="804672">
              <a:lnSpc>
                <a:spcPct val="80000"/>
              </a:lnSpc>
              <a:spcBef>
                <a:spcPts val="500"/>
              </a:spcBef>
              <a:buSzTx/>
              <a:buNone/>
              <a:defRPr sz="2464">
                <a:solidFill>
                  <a:srgbClr val="009999"/>
                </a:solidFill>
              </a:defRPr>
            </a:pPr>
            <a:r>
              <a:t>Lamont Samuels</a:t>
            </a:r>
          </a:p>
        </p:txBody>
      </p:sp>
      <p:sp>
        <p:nvSpPr>
          <p:cNvPr id="32" name="Rectangle"/>
          <p:cNvSpPr/>
          <p:nvPr/>
        </p:nvSpPr>
        <p:spPr>
          <a:xfrm>
            <a:off x="392112" y="5986462"/>
            <a:ext cx="1509714" cy="930276"/>
          </a:xfrm>
          <a:prstGeom prst="rect">
            <a:avLst/>
          </a:prstGeom>
          <a:solidFill>
            <a:srgbClr val="FFFFFF"/>
          </a:solidFill>
          <a:ln w="12700">
            <a:miter lim="400000"/>
          </a:ln>
        </p:spPr>
        <p:txBody>
          <a:bodyPr lIns="45719" rIns="45719" anchor="ctr"/>
          <a:lstStyle/>
          <a:p>
            <a:pPr algn="r">
              <a:defRPr b="1" sz="4400">
                <a:solidFill>
                  <a:srgbClr val="0000FF"/>
                </a:solidFill>
                <a:latin typeface="Comic Sans MS"/>
                <a:ea typeface="Comic Sans MS"/>
                <a:cs typeface="Comic Sans MS"/>
                <a:sym typeface="Comic Sans MS"/>
              </a:defRPr>
            </a:pPr>
          </a:p>
        </p:txBody>
      </p:sp>
      <p:pic>
        <p:nvPicPr>
          <p:cNvPr id="33" name="image.jpeg" descr="image.jpeg"/>
          <p:cNvPicPr>
            <a:picLocks noChangeAspect="1"/>
          </p:cNvPicPr>
          <p:nvPr/>
        </p:nvPicPr>
        <p:blipFill>
          <a:blip r:embed="rId3">
            <a:extLst/>
          </a:blip>
          <a:stretch>
            <a:fillRect/>
          </a:stretch>
        </p:blipFill>
        <p:spPr>
          <a:xfrm>
            <a:off x="3279775" y="1577975"/>
            <a:ext cx="2297113" cy="2297113"/>
          </a:xfrm>
          <a:prstGeom prst="rect">
            <a:avLst/>
          </a:prstGeom>
          <a:ln w="12700">
            <a:miter lim="400000"/>
          </a:ln>
        </p:spPr>
      </p:pic>
      <p:sp>
        <p:nvSpPr>
          <p:cNvPr id="34" name="TexPoint fonts used in EMF.…"/>
          <p:cNvSpPr txBox="1"/>
          <p:nvPr/>
        </p:nvSpPr>
        <p:spPr>
          <a:xfrm>
            <a:off x="-1" y="7112000"/>
            <a:ext cx="9144002" cy="6375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TexPoint fonts used in EMF. </a:t>
            </a:r>
          </a:p>
          <a:p>
            <a:pPr/>
            <a:r>
              <a:t>Read the TexPoint manual before you delete this box.: </a:t>
            </a:r>
            <a:r>
              <a:rPr>
                <a:latin typeface="CMR10"/>
                <a:ea typeface="CMR10"/>
                <a:cs typeface="CMR10"/>
                <a:sym typeface="CMR10"/>
              </a:rPr>
              <a:t>A</a:t>
            </a:r>
            <a:r>
              <a:rPr>
                <a:latin typeface="CMSY10ORIG"/>
                <a:ea typeface="CMSY10ORIG"/>
                <a:cs typeface="CMSY10ORIG"/>
                <a:sym typeface="CMSY10ORIG"/>
              </a:rPr>
              <a:t>A</a:t>
            </a:r>
            <a:r>
              <a:rPr>
                <a:latin typeface="CMMI10"/>
                <a:ea typeface="CMMI10"/>
                <a:cs typeface="CMMI10"/>
                <a:sym typeface="CMMI10"/>
              </a:rPr>
              <a:t>A</a:t>
            </a:r>
            <a:r>
              <a:rPr>
                <a:latin typeface="CMMI7"/>
                <a:ea typeface="CMMI7"/>
                <a:cs typeface="CMMI7"/>
                <a:sym typeface="CMMI7"/>
              </a:rPr>
              <a:t>A</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87"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8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89" name="Deadlock Freedom"/>
          <p:cNvSpPr txBox="1"/>
          <p:nvPr>
            <p:ph type="title" idx="4294967295"/>
          </p:nvPr>
        </p:nvSpPr>
        <p:spPr>
          <a:xfrm>
            <a:off x="685800" y="609599"/>
            <a:ext cx="7772400" cy="1143002"/>
          </a:xfrm>
          <a:prstGeom prst="rect">
            <a:avLst/>
          </a:prstGeom>
        </p:spPr>
        <p:txBody>
          <a:bodyPr>
            <a:normAutofit fontScale="100000" lnSpcReduction="0"/>
          </a:bodyPr>
          <a:lstStyle/>
          <a:p>
            <a:pPr/>
            <a:r>
              <a:t>Deadlock Freedom</a:t>
            </a:r>
          </a:p>
        </p:txBody>
      </p:sp>
      <p:sp>
        <p:nvSpPr>
          <p:cNvPr id="90" name="LockOne Fails deadlock-freedom…"/>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LockOne Fails deadlock-freedom</a:t>
            </a:r>
          </a:p>
          <a:p>
            <a:pPr lvl="1" marL="742950" indent="-285750">
              <a:spcBef>
                <a:spcPts val="0"/>
              </a:spcBef>
              <a:defRPr sz="2800"/>
            </a:pPr>
            <a:r>
              <a:t>Concurrent execution can deadlock</a:t>
            </a:r>
          </a:p>
          <a:p>
            <a:pPr lvl="1" marL="742950" indent="-285750">
              <a:spcBef>
                <a:spcPts val="0"/>
              </a:spcBef>
              <a:defRPr sz="2800"/>
            </a:pPr>
          </a:p>
          <a:p>
            <a:pPr lvl="1" marL="742950" indent="-285750">
              <a:spcBef>
                <a:spcPts val="0"/>
              </a:spcBef>
              <a:defRPr sz="2800"/>
            </a:pPr>
          </a:p>
          <a:p>
            <a:pPr lvl="1" marL="742950" indent="-285750">
              <a:spcBef>
                <a:spcPts val="0"/>
              </a:spcBef>
              <a:defRPr sz="2800"/>
            </a:pPr>
            <a:r>
              <a:t>Sequential executions OK</a:t>
            </a:r>
          </a:p>
        </p:txBody>
      </p:sp>
      <p:sp>
        <p:nvSpPr>
          <p:cNvPr id="91" name="flag[i] = true;    flag[j] = true;…"/>
          <p:cNvSpPr txBox="1"/>
          <p:nvPr/>
        </p:nvSpPr>
        <p:spPr>
          <a:xfrm>
            <a:off x="965200" y="2986087"/>
            <a:ext cx="6256338" cy="688976"/>
          </a:xfrm>
          <a:prstGeom prst="rect">
            <a:avLst/>
          </a:prstGeom>
          <a:solidFill>
            <a:srgbClr val="FFFFCC"/>
          </a:solidFill>
          <a:ln>
            <a:solidFill>
              <a:srgbClr val="FFFF99"/>
            </a:solidFill>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700"/>
              </a:spcBef>
              <a:defRPr sz="2000">
                <a:solidFill>
                  <a:srgbClr val="3333CC"/>
                </a:solidFill>
                <a:latin typeface="Courier New"/>
                <a:ea typeface="Courier New"/>
                <a:cs typeface="Courier New"/>
                <a:sym typeface="Courier New"/>
              </a:defRPr>
            </a:pPr>
            <a:r>
              <a:t>  flag[i] = </a:t>
            </a:r>
            <a:r>
              <a:rPr>
                <a:solidFill>
                  <a:srgbClr val="000000"/>
                </a:solidFill>
              </a:rPr>
              <a:t>true</a:t>
            </a:r>
            <a:r>
              <a:t>;    flag[j] = </a:t>
            </a:r>
            <a:r>
              <a:rPr>
                <a:solidFill>
                  <a:srgbClr val="000000"/>
                </a:solidFill>
              </a:rPr>
              <a:t>true</a:t>
            </a:r>
            <a:r>
              <a:t>;</a:t>
            </a: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while</a:t>
            </a:r>
            <a:r>
              <a:t> (flag[j]){}  </a:t>
            </a:r>
            <a:r>
              <a:rPr>
                <a:solidFill>
                  <a:srgbClr val="000000"/>
                </a:solidFill>
              </a:rPr>
              <a:t>while</a:t>
            </a:r>
            <a:r>
              <a:t> (flag[i]){}</a:t>
            </a:r>
          </a:p>
        </p:txBody>
      </p:sp>
    </p:spTree>
  </p:cSld>
  <p:clrMapOvr>
    <a:masterClrMapping/>
  </p:clrMapOvr>
  <p:transition xmlns:p14="http://schemas.microsoft.com/office/powerpoint/2010/main" spd="med" advClick="1"/>
</p:sld>
</file>

<file path=ppt/slides/slide10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3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31" name="Exponential Backoff Lock"/>
          <p:cNvSpPr txBox="1"/>
          <p:nvPr>
            <p:ph type="title" idx="4294967295"/>
          </p:nvPr>
        </p:nvSpPr>
        <p:spPr>
          <a:xfrm>
            <a:off x="685800" y="609599"/>
            <a:ext cx="7772400" cy="1143002"/>
          </a:xfrm>
          <a:prstGeom prst="rect">
            <a:avLst/>
          </a:prstGeom>
        </p:spPr>
        <p:txBody>
          <a:bodyPr>
            <a:normAutofit fontScale="100000" lnSpcReduction="0"/>
          </a:bodyPr>
          <a:lstStyle/>
          <a:p>
            <a:pPr/>
            <a:r>
              <a:t>Exponential Backoff Lock</a:t>
            </a:r>
          </a:p>
        </p:txBody>
      </p:sp>
      <p:sp>
        <p:nvSpPr>
          <p:cNvPr id="2932" name="public class Backoff implements lock {…"/>
          <p:cNvSpPr txBox="1"/>
          <p:nvPr/>
        </p:nvSpPr>
        <p:spPr>
          <a:xfrm>
            <a:off x="773112" y="1909762"/>
            <a:ext cx="7445376" cy="3939400"/>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2B2B2"/>
                </a:solidFill>
                <a:latin typeface="Courier New"/>
                <a:ea typeface="Courier New"/>
                <a:cs typeface="Courier New"/>
                <a:sym typeface="Courier New"/>
              </a:defRPr>
            </a:pPr>
            <a:r>
              <a:t>public class Backoff</a:t>
            </a:r>
            <a:r>
              <a:rPr sz="1800">
                <a:latin typeface="+mn-lt"/>
                <a:ea typeface="+mn-ea"/>
                <a:cs typeface="+mn-cs"/>
                <a:sym typeface="Arial"/>
              </a:rPr>
              <a:t> </a:t>
            </a:r>
            <a:r>
              <a:t>implements lock {</a:t>
            </a:r>
            <a:r>
              <a:rPr sz="1800">
                <a:latin typeface="+mn-lt"/>
                <a:ea typeface="+mn-ea"/>
                <a:cs typeface="+mn-cs"/>
                <a:sym typeface="Arial"/>
              </a:rPr>
              <a:t> </a:t>
            </a:r>
          </a:p>
          <a:p>
            <a:pPr>
              <a:lnSpc>
                <a:spcPct val="70000"/>
              </a:lnSpc>
              <a:spcBef>
                <a:spcPts val="800"/>
              </a:spcBef>
              <a:defRPr sz="2400">
                <a:solidFill>
                  <a:srgbClr val="B2B2B2"/>
                </a:solidFill>
                <a:latin typeface="Courier New"/>
                <a:ea typeface="Courier New"/>
                <a:cs typeface="Courier New"/>
                <a:sym typeface="Courier New"/>
              </a:defRPr>
            </a:pPr>
            <a:r>
              <a:t> public void lock() {</a:t>
            </a:r>
          </a:p>
          <a:p>
            <a:pPr>
              <a:lnSpc>
                <a:spcPct val="70000"/>
              </a:lnSpc>
              <a:spcBef>
                <a:spcPts val="800"/>
              </a:spcBef>
              <a:defRPr sz="2400">
                <a:latin typeface="Courier New"/>
                <a:ea typeface="Courier New"/>
                <a:cs typeface="Courier New"/>
                <a:sym typeface="Courier New"/>
              </a:defRPr>
            </a:pPr>
            <a:r>
              <a:t>  int delay = MIN_DELAY;</a:t>
            </a:r>
          </a:p>
          <a:p>
            <a:pPr>
              <a:lnSpc>
                <a:spcPct val="70000"/>
              </a:lnSpc>
              <a:spcBef>
                <a:spcPts val="800"/>
              </a:spcBef>
              <a:defRPr sz="2400">
                <a:latin typeface="Courier New"/>
                <a:ea typeface="Courier New"/>
                <a:cs typeface="Courier New"/>
                <a:sym typeface="Courier New"/>
              </a:defRPr>
            </a:pPr>
            <a:r>
              <a:t>  </a:t>
            </a:r>
            <a:r>
              <a:rPr>
                <a:solidFill>
                  <a:srgbClr val="B2B2B2"/>
                </a:solidFill>
              </a:rPr>
              <a:t>while (true) {</a:t>
            </a:r>
            <a:endParaRPr>
              <a:solidFill>
                <a:srgbClr val="B2B2B2"/>
              </a:solidFill>
            </a:endParaRPr>
          </a:p>
          <a:p>
            <a:pPr>
              <a:lnSpc>
                <a:spcPct val="70000"/>
              </a:lnSpc>
              <a:spcBef>
                <a:spcPts val="800"/>
              </a:spcBef>
              <a:defRPr sz="2400">
                <a:solidFill>
                  <a:srgbClr val="B2B2B2"/>
                </a:solidFill>
                <a:latin typeface="Courier New"/>
                <a:ea typeface="Courier New"/>
                <a:cs typeface="Courier New"/>
                <a:sym typeface="Courier New"/>
              </a:defRPr>
            </a:pPr>
            <a:r>
              <a:t>   while (state.get()) {}</a:t>
            </a:r>
          </a:p>
          <a:p>
            <a:pPr>
              <a:lnSpc>
                <a:spcPct val="70000"/>
              </a:lnSpc>
              <a:spcBef>
                <a:spcPts val="800"/>
              </a:spcBef>
              <a:defRPr sz="2400">
                <a:solidFill>
                  <a:srgbClr val="B2B2B2"/>
                </a:solidFill>
                <a:latin typeface="Courier New"/>
                <a:ea typeface="Courier New"/>
                <a:cs typeface="Courier New"/>
                <a:sym typeface="Courier New"/>
              </a:defRPr>
            </a:pPr>
            <a:r>
              <a:t>   if (!lock.getAndSet(true))</a:t>
            </a:r>
          </a:p>
          <a:p>
            <a:pPr>
              <a:lnSpc>
                <a:spcPct val="70000"/>
              </a:lnSpc>
              <a:spcBef>
                <a:spcPts val="800"/>
              </a:spcBef>
              <a:defRPr sz="2400">
                <a:solidFill>
                  <a:srgbClr val="B2B2B2"/>
                </a:solidFill>
                <a:latin typeface="Courier New"/>
                <a:ea typeface="Courier New"/>
                <a:cs typeface="Courier New"/>
                <a:sym typeface="Courier New"/>
              </a:defRPr>
            </a:pPr>
            <a:r>
              <a:t>    return;</a:t>
            </a:r>
          </a:p>
          <a:p>
            <a:pPr>
              <a:lnSpc>
                <a:spcPct val="70000"/>
              </a:lnSpc>
              <a:spcBef>
                <a:spcPts val="800"/>
              </a:spcBef>
              <a:defRPr sz="2400">
                <a:solidFill>
                  <a:srgbClr val="B2B2B2"/>
                </a:solidFill>
                <a:latin typeface="Courier New"/>
                <a:ea typeface="Courier New"/>
                <a:cs typeface="Courier New"/>
                <a:sym typeface="Courier New"/>
              </a:defRPr>
            </a:pPr>
            <a:r>
              <a:t>   sleep(random() % delay);</a:t>
            </a:r>
          </a:p>
          <a:p>
            <a:pPr>
              <a:lnSpc>
                <a:spcPct val="70000"/>
              </a:lnSpc>
              <a:spcBef>
                <a:spcPts val="800"/>
              </a:spcBef>
              <a:defRPr sz="2400">
                <a:solidFill>
                  <a:srgbClr val="B2B2B2"/>
                </a:solidFill>
                <a:latin typeface="Courier New"/>
                <a:ea typeface="Courier New"/>
                <a:cs typeface="Courier New"/>
                <a:sym typeface="Courier New"/>
              </a:defRPr>
            </a:pPr>
            <a:r>
              <a:t>   if (delay &lt; MAX_DELAY)</a:t>
            </a:r>
          </a:p>
          <a:p>
            <a:pPr>
              <a:lnSpc>
                <a:spcPct val="70000"/>
              </a:lnSpc>
              <a:spcBef>
                <a:spcPts val="800"/>
              </a:spcBef>
              <a:defRPr sz="2400">
                <a:solidFill>
                  <a:srgbClr val="B2B2B2"/>
                </a:solidFill>
                <a:latin typeface="Courier New"/>
                <a:ea typeface="Courier New"/>
                <a:cs typeface="Courier New"/>
                <a:sym typeface="Courier New"/>
              </a:defRPr>
            </a:pPr>
            <a:r>
              <a:t>    delay = 2 * delay;</a:t>
            </a:r>
          </a:p>
          <a:p>
            <a:pPr>
              <a:lnSpc>
                <a:spcPct val="70000"/>
              </a:lnSpc>
              <a:spcBef>
                <a:spcPts val="800"/>
              </a:spcBef>
              <a:defRPr sz="2400">
                <a:solidFill>
                  <a:srgbClr val="B2B2B2"/>
                </a:solidFill>
                <a:latin typeface="Courier New"/>
                <a:ea typeface="Courier New"/>
                <a:cs typeface="Courier New"/>
                <a:sym typeface="Courier New"/>
              </a:defRPr>
            </a:pPr>
            <a:r>
              <a:t> }}}  </a:t>
            </a:r>
          </a:p>
        </p:txBody>
      </p:sp>
      <p:sp>
        <p:nvSpPr>
          <p:cNvPr id="2933" name="Shape"/>
          <p:cNvSpPr/>
          <p:nvPr/>
        </p:nvSpPr>
        <p:spPr>
          <a:xfrm>
            <a:off x="1108075" y="2638425"/>
            <a:ext cx="5037138" cy="24971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258"/>
                  <a:pt x="0" y="577"/>
                </a:cubicBezTo>
                <a:lnTo>
                  <a:pt x="0" y="2884"/>
                </a:lnTo>
                <a:cubicBezTo>
                  <a:pt x="0" y="3202"/>
                  <a:pt x="1612" y="3460"/>
                  <a:pt x="3600" y="3460"/>
                </a:cubicBezTo>
                <a:lnTo>
                  <a:pt x="12600" y="3460"/>
                </a:lnTo>
                <a:lnTo>
                  <a:pt x="21430" y="21600"/>
                </a:lnTo>
                <a:lnTo>
                  <a:pt x="18000" y="3460"/>
                </a:lnTo>
                <a:cubicBezTo>
                  <a:pt x="19988" y="3460"/>
                  <a:pt x="21600" y="3202"/>
                  <a:pt x="21600" y="2884"/>
                </a:cubicBezTo>
                <a:lnTo>
                  <a:pt x="21600" y="577"/>
                </a:lnTo>
                <a:cubicBezTo>
                  <a:pt x="21600" y="258"/>
                  <a:pt x="19988" y="0"/>
                  <a:pt x="18000" y="0"/>
                </a:cubicBezTo>
                <a:lnTo>
                  <a:pt x="12600" y="0"/>
                </a:lnTo>
                <a:close/>
              </a:path>
            </a:pathLst>
          </a:custGeom>
          <a:ln w="38100">
            <a:solidFill>
              <a:srgbClr val="FF3300"/>
            </a:solidFill>
          </a:ln>
        </p:spPr>
        <p:txBody>
          <a:bodyPr lIns="45719" rIns="45719" anchor="ctr"/>
          <a:lstStyle/>
          <a:p>
            <a:pPr algn="ctr"/>
          </a:p>
        </p:txBody>
      </p:sp>
      <p:sp>
        <p:nvSpPr>
          <p:cNvPr id="2934" name="Fix minimum delay"/>
          <p:cNvSpPr txBox="1"/>
          <p:nvPr/>
        </p:nvSpPr>
        <p:spPr>
          <a:xfrm>
            <a:off x="4432300" y="5462587"/>
            <a:ext cx="3491469"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Fix minimum delay</a:t>
            </a:r>
          </a:p>
        </p:txBody>
      </p:sp>
      <p:pic>
        <p:nvPicPr>
          <p:cNvPr id="2935" name="image.png" descr="image.png"/>
          <p:cNvPicPr>
            <a:picLocks noChangeAspect="1"/>
          </p:cNvPicPr>
          <p:nvPr/>
        </p:nvPicPr>
        <p:blipFill>
          <a:blip r:embed="rId3">
            <a:extLst/>
          </a:blip>
          <a:stretch>
            <a:fillRect/>
          </a:stretch>
        </p:blipFill>
        <p:spPr>
          <a:xfrm>
            <a:off x="655637" y="6157912"/>
            <a:ext cx="587376" cy="587376"/>
          </a:xfrm>
          <a:prstGeom prst="rect">
            <a:avLst/>
          </a:prstGeom>
          <a:ln w="12700">
            <a:miter lim="400000"/>
          </a:ln>
        </p:spPr>
      </p:pic>
    </p:spTree>
  </p:cSld>
  <p:clrMapOvr>
    <a:masterClrMapping/>
  </p:clrMapOvr>
  <p:transition xmlns:p14="http://schemas.microsoft.com/office/powerpoint/2010/main" spd="med" advClick="1"/>
</p:sld>
</file>

<file path=ppt/slides/slide10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3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4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41" name="Exponential Backoff Lock"/>
          <p:cNvSpPr txBox="1"/>
          <p:nvPr>
            <p:ph type="title" idx="4294967295"/>
          </p:nvPr>
        </p:nvSpPr>
        <p:spPr>
          <a:xfrm>
            <a:off x="685800" y="609599"/>
            <a:ext cx="7772400" cy="1143002"/>
          </a:xfrm>
          <a:prstGeom prst="rect">
            <a:avLst/>
          </a:prstGeom>
        </p:spPr>
        <p:txBody>
          <a:bodyPr>
            <a:normAutofit fontScale="100000" lnSpcReduction="0"/>
          </a:bodyPr>
          <a:lstStyle/>
          <a:p>
            <a:pPr/>
            <a:r>
              <a:t>Exponential Backoff Lock</a:t>
            </a:r>
          </a:p>
        </p:txBody>
      </p:sp>
      <p:sp>
        <p:nvSpPr>
          <p:cNvPr id="2942" name="public class Backoff implements lock {…"/>
          <p:cNvSpPr txBox="1"/>
          <p:nvPr/>
        </p:nvSpPr>
        <p:spPr>
          <a:xfrm>
            <a:off x="773112" y="1909762"/>
            <a:ext cx="7445376" cy="3939400"/>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2B2B2"/>
                </a:solidFill>
                <a:latin typeface="Courier New"/>
                <a:ea typeface="Courier New"/>
                <a:cs typeface="Courier New"/>
                <a:sym typeface="Courier New"/>
              </a:defRPr>
            </a:pPr>
            <a:r>
              <a:t>public class Backoff</a:t>
            </a:r>
            <a:r>
              <a:rPr sz="1800">
                <a:latin typeface="+mn-lt"/>
                <a:ea typeface="+mn-ea"/>
                <a:cs typeface="+mn-cs"/>
                <a:sym typeface="Arial"/>
              </a:rPr>
              <a:t> </a:t>
            </a:r>
            <a:r>
              <a:t>implements lock {</a:t>
            </a:r>
            <a:r>
              <a:rPr sz="1800">
                <a:latin typeface="+mn-lt"/>
                <a:ea typeface="+mn-ea"/>
                <a:cs typeface="+mn-cs"/>
                <a:sym typeface="Arial"/>
              </a:rPr>
              <a:t> </a:t>
            </a:r>
          </a:p>
          <a:p>
            <a:pPr>
              <a:lnSpc>
                <a:spcPct val="70000"/>
              </a:lnSpc>
              <a:spcBef>
                <a:spcPts val="800"/>
              </a:spcBef>
              <a:defRPr sz="2400">
                <a:solidFill>
                  <a:srgbClr val="B2B2B2"/>
                </a:solidFill>
                <a:latin typeface="Courier New"/>
                <a:ea typeface="Courier New"/>
                <a:cs typeface="Courier New"/>
                <a:sym typeface="Courier New"/>
              </a:defRPr>
            </a:pPr>
            <a:r>
              <a:t> public void lock() {</a:t>
            </a:r>
          </a:p>
          <a:p>
            <a:pPr>
              <a:lnSpc>
                <a:spcPct val="70000"/>
              </a:lnSpc>
              <a:spcBef>
                <a:spcPts val="800"/>
              </a:spcBef>
              <a:defRPr sz="2400">
                <a:solidFill>
                  <a:srgbClr val="B2B2B2"/>
                </a:solidFill>
                <a:latin typeface="Courier New"/>
                <a:ea typeface="Courier New"/>
                <a:cs typeface="Courier New"/>
                <a:sym typeface="Courier New"/>
              </a:defRPr>
            </a:pPr>
            <a:r>
              <a:t>  int delay = MIN_DELAY;</a:t>
            </a:r>
          </a:p>
          <a:p>
            <a:pPr>
              <a:lnSpc>
                <a:spcPct val="70000"/>
              </a:lnSpc>
              <a:spcBef>
                <a:spcPts val="800"/>
              </a:spcBef>
              <a:defRPr sz="2400">
                <a:solidFill>
                  <a:srgbClr val="B2B2B2"/>
                </a:solidFill>
                <a:latin typeface="Courier New"/>
                <a:ea typeface="Courier New"/>
                <a:cs typeface="Courier New"/>
                <a:sym typeface="Courier New"/>
              </a:defRPr>
            </a:pPr>
            <a:r>
              <a:t>  while (true) {</a:t>
            </a:r>
          </a:p>
          <a:p>
            <a:pPr>
              <a:lnSpc>
                <a:spcPct val="70000"/>
              </a:lnSpc>
              <a:spcBef>
                <a:spcPts val="800"/>
              </a:spcBef>
              <a:defRPr sz="2400">
                <a:latin typeface="Courier New"/>
                <a:ea typeface="Courier New"/>
                <a:cs typeface="Courier New"/>
                <a:sym typeface="Courier New"/>
              </a:defRPr>
            </a:pPr>
            <a:r>
              <a:t>   while (state.get()) {}</a:t>
            </a:r>
          </a:p>
          <a:p>
            <a:pPr>
              <a:lnSpc>
                <a:spcPct val="70000"/>
              </a:lnSpc>
              <a:spcBef>
                <a:spcPts val="800"/>
              </a:spcBef>
              <a:defRPr sz="2400">
                <a:latin typeface="Courier New"/>
                <a:ea typeface="Courier New"/>
                <a:cs typeface="Courier New"/>
                <a:sym typeface="Courier New"/>
              </a:defRPr>
            </a:pPr>
            <a:r>
              <a:t>   </a:t>
            </a:r>
            <a:r>
              <a:rPr>
                <a:solidFill>
                  <a:srgbClr val="B2B2B2"/>
                </a:solidFill>
              </a:rPr>
              <a:t>if (!lock.getAndSet(true))</a:t>
            </a:r>
            <a:endParaRPr>
              <a:solidFill>
                <a:srgbClr val="B2B2B2"/>
              </a:solidFill>
            </a:endParaRPr>
          </a:p>
          <a:p>
            <a:pPr>
              <a:lnSpc>
                <a:spcPct val="70000"/>
              </a:lnSpc>
              <a:spcBef>
                <a:spcPts val="800"/>
              </a:spcBef>
              <a:defRPr sz="2400">
                <a:solidFill>
                  <a:srgbClr val="B2B2B2"/>
                </a:solidFill>
                <a:latin typeface="Courier New"/>
                <a:ea typeface="Courier New"/>
                <a:cs typeface="Courier New"/>
                <a:sym typeface="Courier New"/>
              </a:defRPr>
            </a:pPr>
            <a:r>
              <a:t>    return;</a:t>
            </a:r>
          </a:p>
          <a:p>
            <a:pPr>
              <a:lnSpc>
                <a:spcPct val="70000"/>
              </a:lnSpc>
              <a:spcBef>
                <a:spcPts val="800"/>
              </a:spcBef>
              <a:defRPr sz="2400">
                <a:solidFill>
                  <a:srgbClr val="B2B2B2"/>
                </a:solidFill>
                <a:latin typeface="Courier New"/>
                <a:ea typeface="Courier New"/>
                <a:cs typeface="Courier New"/>
                <a:sym typeface="Courier New"/>
              </a:defRPr>
            </a:pPr>
            <a:r>
              <a:t>   sleep(random() % delay);</a:t>
            </a:r>
          </a:p>
          <a:p>
            <a:pPr>
              <a:lnSpc>
                <a:spcPct val="70000"/>
              </a:lnSpc>
              <a:spcBef>
                <a:spcPts val="800"/>
              </a:spcBef>
              <a:defRPr sz="2400">
                <a:solidFill>
                  <a:srgbClr val="B2B2B2"/>
                </a:solidFill>
                <a:latin typeface="Courier New"/>
                <a:ea typeface="Courier New"/>
                <a:cs typeface="Courier New"/>
                <a:sym typeface="Courier New"/>
              </a:defRPr>
            </a:pPr>
            <a:r>
              <a:t>   if (delay &lt; MAX_DELAY)</a:t>
            </a:r>
          </a:p>
          <a:p>
            <a:pPr>
              <a:lnSpc>
                <a:spcPct val="70000"/>
              </a:lnSpc>
              <a:spcBef>
                <a:spcPts val="800"/>
              </a:spcBef>
              <a:defRPr sz="2400">
                <a:solidFill>
                  <a:srgbClr val="B2B2B2"/>
                </a:solidFill>
                <a:latin typeface="Courier New"/>
                <a:ea typeface="Courier New"/>
                <a:cs typeface="Courier New"/>
                <a:sym typeface="Courier New"/>
              </a:defRPr>
            </a:pPr>
            <a:r>
              <a:t>    delay = 2 * delay;</a:t>
            </a:r>
          </a:p>
          <a:p>
            <a:pPr>
              <a:lnSpc>
                <a:spcPct val="70000"/>
              </a:lnSpc>
              <a:spcBef>
                <a:spcPts val="800"/>
              </a:spcBef>
              <a:defRPr sz="2400">
                <a:solidFill>
                  <a:srgbClr val="B2B2B2"/>
                </a:solidFill>
                <a:latin typeface="Courier New"/>
                <a:ea typeface="Courier New"/>
                <a:cs typeface="Courier New"/>
                <a:sym typeface="Courier New"/>
              </a:defRPr>
            </a:pPr>
            <a:r>
              <a:t> }}}  </a:t>
            </a:r>
          </a:p>
        </p:txBody>
      </p:sp>
      <p:sp>
        <p:nvSpPr>
          <p:cNvPr id="2943" name="Shape"/>
          <p:cNvSpPr/>
          <p:nvPr/>
        </p:nvSpPr>
        <p:spPr>
          <a:xfrm>
            <a:off x="1108075" y="3336925"/>
            <a:ext cx="4997355" cy="18113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364" y="0"/>
                </a:moveTo>
                <a:cubicBezTo>
                  <a:pt x="1506" y="0"/>
                  <a:pt x="0" y="370"/>
                  <a:pt x="0" y="827"/>
                </a:cubicBezTo>
                <a:lnTo>
                  <a:pt x="0" y="4133"/>
                </a:lnTo>
                <a:cubicBezTo>
                  <a:pt x="0" y="4590"/>
                  <a:pt x="1506" y="4960"/>
                  <a:pt x="3364" y="4960"/>
                </a:cubicBezTo>
                <a:lnTo>
                  <a:pt x="11776" y="4960"/>
                </a:lnTo>
                <a:lnTo>
                  <a:pt x="21600" y="21600"/>
                </a:lnTo>
                <a:lnTo>
                  <a:pt x="16822" y="4960"/>
                </a:lnTo>
                <a:cubicBezTo>
                  <a:pt x="18681" y="4960"/>
                  <a:pt x="20187" y="4590"/>
                  <a:pt x="20187" y="4133"/>
                </a:cubicBezTo>
                <a:lnTo>
                  <a:pt x="20187" y="827"/>
                </a:lnTo>
                <a:cubicBezTo>
                  <a:pt x="20187" y="370"/>
                  <a:pt x="18681" y="0"/>
                  <a:pt x="16822" y="0"/>
                </a:cubicBezTo>
                <a:lnTo>
                  <a:pt x="11776" y="0"/>
                </a:lnTo>
                <a:close/>
              </a:path>
            </a:pathLst>
          </a:custGeom>
          <a:ln w="38100">
            <a:solidFill>
              <a:srgbClr val="FF3300"/>
            </a:solidFill>
          </a:ln>
        </p:spPr>
        <p:txBody>
          <a:bodyPr lIns="45719" rIns="45719" anchor="ctr"/>
          <a:lstStyle/>
          <a:p>
            <a:pPr algn="ctr"/>
          </a:p>
        </p:txBody>
      </p:sp>
      <p:sp>
        <p:nvSpPr>
          <p:cNvPr id="2944" name="Wait until lock looks free"/>
          <p:cNvSpPr txBox="1"/>
          <p:nvPr/>
        </p:nvSpPr>
        <p:spPr>
          <a:xfrm>
            <a:off x="3313112" y="5462587"/>
            <a:ext cx="4470758" cy="54804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Wait until lock looks free</a:t>
            </a:r>
          </a:p>
        </p:txBody>
      </p:sp>
    </p:spTree>
  </p:cSld>
  <p:clrMapOvr>
    <a:masterClrMapping/>
  </p:clrMapOvr>
  <p:transition xmlns:p14="http://schemas.microsoft.com/office/powerpoint/2010/main" spd="med" advClick="1"/>
</p:sld>
</file>

<file path=ppt/slides/slide10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4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4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50" name="Exponential Backoff Lock"/>
          <p:cNvSpPr txBox="1"/>
          <p:nvPr>
            <p:ph type="title" idx="4294967295"/>
          </p:nvPr>
        </p:nvSpPr>
        <p:spPr>
          <a:xfrm>
            <a:off x="685800" y="609599"/>
            <a:ext cx="7772400" cy="1143002"/>
          </a:xfrm>
          <a:prstGeom prst="rect">
            <a:avLst/>
          </a:prstGeom>
        </p:spPr>
        <p:txBody>
          <a:bodyPr>
            <a:normAutofit fontScale="100000" lnSpcReduction="0"/>
          </a:bodyPr>
          <a:lstStyle/>
          <a:p>
            <a:pPr/>
            <a:r>
              <a:t>Exponential Backoff Lock</a:t>
            </a:r>
          </a:p>
        </p:txBody>
      </p:sp>
      <p:sp>
        <p:nvSpPr>
          <p:cNvPr id="2951" name="public class Backoff implements lock {…"/>
          <p:cNvSpPr txBox="1"/>
          <p:nvPr/>
        </p:nvSpPr>
        <p:spPr>
          <a:xfrm>
            <a:off x="773112" y="1909762"/>
            <a:ext cx="7445376" cy="3939400"/>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2B2B2"/>
                </a:solidFill>
                <a:latin typeface="Courier New"/>
                <a:ea typeface="Courier New"/>
                <a:cs typeface="Courier New"/>
                <a:sym typeface="Courier New"/>
              </a:defRPr>
            </a:pPr>
            <a:r>
              <a:t>public class Backoff</a:t>
            </a:r>
            <a:r>
              <a:rPr sz="1800">
                <a:latin typeface="+mn-lt"/>
                <a:ea typeface="+mn-ea"/>
                <a:cs typeface="+mn-cs"/>
                <a:sym typeface="Arial"/>
              </a:rPr>
              <a:t> </a:t>
            </a:r>
            <a:r>
              <a:t>implements lock {</a:t>
            </a:r>
            <a:r>
              <a:rPr sz="1800">
                <a:latin typeface="+mn-lt"/>
                <a:ea typeface="+mn-ea"/>
                <a:cs typeface="+mn-cs"/>
                <a:sym typeface="Arial"/>
              </a:rPr>
              <a:t> </a:t>
            </a:r>
          </a:p>
          <a:p>
            <a:pPr>
              <a:lnSpc>
                <a:spcPct val="70000"/>
              </a:lnSpc>
              <a:spcBef>
                <a:spcPts val="800"/>
              </a:spcBef>
              <a:defRPr sz="2400">
                <a:solidFill>
                  <a:srgbClr val="B2B2B2"/>
                </a:solidFill>
                <a:latin typeface="Courier New"/>
                <a:ea typeface="Courier New"/>
                <a:cs typeface="Courier New"/>
                <a:sym typeface="Courier New"/>
              </a:defRPr>
            </a:pPr>
            <a:r>
              <a:t> public void lock() {</a:t>
            </a:r>
          </a:p>
          <a:p>
            <a:pPr>
              <a:lnSpc>
                <a:spcPct val="70000"/>
              </a:lnSpc>
              <a:spcBef>
                <a:spcPts val="800"/>
              </a:spcBef>
              <a:defRPr sz="2400">
                <a:solidFill>
                  <a:srgbClr val="B2B2B2"/>
                </a:solidFill>
                <a:latin typeface="Courier New"/>
                <a:ea typeface="Courier New"/>
                <a:cs typeface="Courier New"/>
                <a:sym typeface="Courier New"/>
              </a:defRPr>
            </a:pPr>
            <a:r>
              <a:t>  int delay = MIN_DELAY;</a:t>
            </a:r>
          </a:p>
          <a:p>
            <a:pPr>
              <a:lnSpc>
                <a:spcPct val="70000"/>
              </a:lnSpc>
              <a:spcBef>
                <a:spcPts val="800"/>
              </a:spcBef>
              <a:defRPr sz="2400">
                <a:solidFill>
                  <a:srgbClr val="B2B2B2"/>
                </a:solidFill>
                <a:latin typeface="Courier New"/>
                <a:ea typeface="Courier New"/>
                <a:cs typeface="Courier New"/>
                <a:sym typeface="Courier New"/>
              </a:defRPr>
            </a:pPr>
            <a:r>
              <a:t>  while (true) {</a:t>
            </a:r>
          </a:p>
          <a:p>
            <a:pPr>
              <a:lnSpc>
                <a:spcPct val="70000"/>
              </a:lnSpc>
              <a:spcBef>
                <a:spcPts val="800"/>
              </a:spcBef>
              <a:defRPr sz="2400">
                <a:solidFill>
                  <a:srgbClr val="B2B2B2"/>
                </a:solidFill>
                <a:latin typeface="Courier New"/>
                <a:ea typeface="Courier New"/>
                <a:cs typeface="Courier New"/>
                <a:sym typeface="Courier New"/>
              </a:defRPr>
            </a:pPr>
            <a:r>
              <a:t>   while (state.get()) {}</a:t>
            </a:r>
          </a:p>
          <a:p>
            <a:pPr>
              <a:lnSpc>
                <a:spcPct val="70000"/>
              </a:lnSpc>
              <a:spcBef>
                <a:spcPts val="800"/>
              </a:spcBef>
              <a:defRPr sz="2400">
                <a:latin typeface="Courier New"/>
                <a:ea typeface="Courier New"/>
                <a:cs typeface="Courier New"/>
                <a:sym typeface="Courier New"/>
              </a:defRPr>
            </a:pPr>
            <a:r>
              <a:t>   if (!lock.getAndSet(true))</a:t>
            </a:r>
          </a:p>
          <a:p>
            <a:pPr>
              <a:lnSpc>
                <a:spcPct val="70000"/>
              </a:lnSpc>
              <a:spcBef>
                <a:spcPts val="800"/>
              </a:spcBef>
              <a:defRPr sz="2400">
                <a:latin typeface="Courier New"/>
                <a:ea typeface="Courier New"/>
                <a:cs typeface="Courier New"/>
                <a:sym typeface="Courier New"/>
              </a:defRPr>
            </a:pPr>
            <a:r>
              <a:t>    return;</a:t>
            </a:r>
          </a:p>
          <a:p>
            <a:pPr>
              <a:lnSpc>
                <a:spcPct val="70000"/>
              </a:lnSpc>
              <a:spcBef>
                <a:spcPts val="800"/>
              </a:spcBef>
              <a:defRPr sz="2400">
                <a:latin typeface="Courier New"/>
                <a:ea typeface="Courier New"/>
                <a:cs typeface="Courier New"/>
                <a:sym typeface="Courier New"/>
              </a:defRPr>
            </a:pPr>
            <a:r>
              <a:t>   </a:t>
            </a:r>
            <a:r>
              <a:rPr>
                <a:solidFill>
                  <a:srgbClr val="B2B2B2"/>
                </a:solidFill>
              </a:rPr>
              <a:t>sleep(random() % delay);</a:t>
            </a:r>
            <a:endParaRPr>
              <a:solidFill>
                <a:srgbClr val="B2B2B2"/>
              </a:solidFill>
            </a:endParaRPr>
          </a:p>
          <a:p>
            <a:pPr>
              <a:lnSpc>
                <a:spcPct val="70000"/>
              </a:lnSpc>
              <a:spcBef>
                <a:spcPts val="800"/>
              </a:spcBef>
              <a:defRPr sz="2400">
                <a:solidFill>
                  <a:srgbClr val="B2B2B2"/>
                </a:solidFill>
                <a:latin typeface="Courier New"/>
                <a:ea typeface="Courier New"/>
                <a:cs typeface="Courier New"/>
                <a:sym typeface="Courier New"/>
              </a:defRPr>
            </a:pPr>
            <a:r>
              <a:t>   if (delay &lt; MAX_DELAY)</a:t>
            </a:r>
          </a:p>
          <a:p>
            <a:pPr>
              <a:lnSpc>
                <a:spcPct val="70000"/>
              </a:lnSpc>
              <a:spcBef>
                <a:spcPts val="800"/>
              </a:spcBef>
              <a:defRPr sz="2400">
                <a:solidFill>
                  <a:srgbClr val="B2B2B2"/>
                </a:solidFill>
                <a:latin typeface="Courier New"/>
                <a:ea typeface="Courier New"/>
                <a:cs typeface="Courier New"/>
                <a:sym typeface="Courier New"/>
              </a:defRPr>
            </a:pPr>
            <a:r>
              <a:t>    delay = 2 * delay;</a:t>
            </a:r>
          </a:p>
          <a:p>
            <a:pPr>
              <a:lnSpc>
                <a:spcPct val="70000"/>
              </a:lnSpc>
              <a:spcBef>
                <a:spcPts val="800"/>
              </a:spcBef>
              <a:defRPr sz="2400">
                <a:solidFill>
                  <a:srgbClr val="B2B2B2"/>
                </a:solidFill>
                <a:latin typeface="Courier New"/>
                <a:ea typeface="Courier New"/>
                <a:cs typeface="Courier New"/>
                <a:sym typeface="Courier New"/>
              </a:defRPr>
            </a:pPr>
            <a:r>
              <a:t> }}}  </a:t>
            </a:r>
          </a:p>
        </p:txBody>
      </p:sp>
      <p:sp>
        <p:nvSpPr>
          <p:cNvPr id="2952" name="Shape"/>
          <p:cNvSpPr/>
          <p:nvPr/>
        </p:nvSpPr>
        <p:spPr>
          <a:xfrm>
            <a:off x="1198562" y="3659187"/>
            <a:ext cx="5051426" cy="14001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830"/>
                  <a:pt x="0" y="1853"/>
                </a:cubicBezTo>
                <a:lnTo>
                  <a:pt x="0" y="9265"/>
                </a:lnTo>
                <a:cubicBezTo>
                  <a:pt x="0" y="10289"/>
                  <a:pt x="1612" y="11118"/>
                  <a:pt x="3600" y="11118"/>
                </a:cubicBezTo>
                <a:lnTo>
                  <a:pt x="12600" y="11118"/>
                </a:lnTo>
                <a:lnTo>
                  <a:pt x="20982" y="21600"/>
                </a:lnTo>
                <a:lnTo>
                  <a:pt x="18000" y="11118"/>
                </a:lnTo>
                <a:cubicBezTo>
                  <a:pt x="19988" y="11118"/>
                  <a:pt x="21600" y="10289"/>
                  <a:pt x="21600" y="9265"/>
                </a:cubicBezTo>
                <a:lnTo>
                  <a:pt x="21600" y="1853"/>
                </a:lnTo>
                <a:cubicBezTo>
                  <a:pt x="21600" y="830"/>
                  <a:pt x="19988" y="0"/>
                  <a:pt x="18000" y="0"/>
                </a:cubicBezTo>
                <a:lnTo>
                  <a:pt x="12600" y="0"/>
                </a:lnTo>
                <a:close/>
              </a:path>
            </a:pathLst>
          </a:custGeom>
          <a:ln w="38100">
            <a:solidFill>
              <a:srgbClr val="FF3300"/>
            </a:solidFill>
          </a:ln>
        </p:spPr>
        <p:txBody>
          <a:bodyPr lIns="45719" rIns="45719" anchor="ctr"/>
          <a:lstStyle/>
          <a:p>
            <a:pPr algn="ctr"/>
          </a:p>
        </p:txBody>
      </p:sp>
      <p:sp>
        <p:nvSpPr>
          <p:cNvPr id="2953" name="If we win, return"/>
          <p:cNvSpPr txBox="1"/>
          <p:nvPr/>
        </p:nvSpPr>
        <p:spPr>
          <a:xfrm>
            <a:off x="5003800" y="5297487"/>
            <a:ext cx="2972555" cy="54804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If we win, return</a:t>
            </a:r>
          </a:p>
        </p:txBody>
      </p:sp>
    </p:spTree>
  </p:cSld>
  <p:clrMapOvr>
    <a:masterClrMapping/>
  </p:clrMapOvr>
  <p:transition xmlns:p14="http://schemas.microsoft.com/office/powerpoint/2010/main" spd="med" advClick="1"/>
</p:sld>
</file>

<file path=ppt/slides/slide10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5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59" name="Exponential Backoff Lock"/>
          <p:cNvSpPr txBox="1"/>
          <p:nvPr>
            <p:ph type="title" idx="4294967295"/>
          </p:nvPr>
        </p:nvSpPr>
        <p:spPr>
          <a:xfrm>
            <a:off x="685800" y="609599"/>
            <a:ext cx="7772400" cy="1143002"/>
          </a:xfrm>
          <a:prstGeom prst="rect">
            <a:avLst/>
          </a:prstGeom>
        </p:spPr>
        <p:txBody>
          <a:bodyPr>
            <a:normAutofit fontScale="100000" lnSpcReduction="0"/>
          </a:bodyPr>
          <a:lstStyle/>
          <a:p>
            <a:pPr/>
            <a:r>
              <a:t>Exponential Backoff Lock</a:t>
            </a:r>
          </a:p>
        </p:txBody>
      </p:sp>
      <p:sp>
        <p:nvSpPr>
          <p:cNvPr id="2960" name="public class Backoff implements lock {…"/>
          <p:cNvSpPr txBox="1"/>
          <p:nvPr/>
        </p:nvSpPr>
        <p:spPr>
          <a:xfrm>
            <a:off x="773112" y="1909762"/>
            <a:ext cx="7445376" cy="3939400"/>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2B2B2"/>
                </a:solidFill>
                <a:latin typeface="Courier New"/>
                <a:ea typeface="Courier New"/>
                <a:cs typeface="Courier New"/>
                <a:sym typeface="Courier New"/>
              </a:defRPr>
            </a:pPr>
            <a:r>
              <a:t>public class Backoff</a:t>
            </a:r>
            <a:r>
              <a:rPr sz="1800">
                <a:latin typeface="+mn-lt"/>
                <a:ea typeface="+mn-ea"/>
                <a:cs typeface="+mn-cs"/>
                <a:sym typeface="Arial"/>
              </a:rPr>
              <a:t> </a:t>
            </a:r>
            <a:r>
              <a:t>implements lock {</a:t>
            </a:r>
            <a:r>
              <a:rPr sz="1800">
                <a:latin typeface="+mn-lt"/>
                <a:ea typeface="+mn-ea"/>
                <a:cs typeface="+mn-cs"/>
                <a:sym typeface="Arial"/>
              </a:rPr>
              <a:t> </a:t>
            </a:r>
          </a:p>
          <a:p>
            <a:pPr>
              <a:lnSpc>
                <a:spcPct val="70000"/>
              </a:lnSpc>
              <a:spcBef>
                <a:spcPts val="800"/>
              </a:spcBef>
              <a:defRPr sz="2400">
                <a:solidFill>
                  <a:srgbClr val="B2B2B2"/>
                </a:solidFill>
                <a:latin typeface="Courier New"/>
                <a:ea typeface="Courier New"/>
                <a:cs typeface="Courier New"/>
                <a:sym typeface="Courier New"/>
              </a:defRPr>
            </a:pPr>
            <a:r>
              <a:t> public void lock() {</a:t>
            </a:r>
          </a:p>
          <a:p>
            <a:pPr>
              <a:lnSpc>
                <a:spcPct val="70000"/>
              </a:lnSpc>
              <a:spcBef>
                <a:spcPts val="800"/>
              </a:spcBef>
              <a:defRPr sz="2400">
                <a:solidFill>
                  <a:srgbClr val="B2B2B2"/>
                </a:solidFill>
                <a:latin typeface="Courier New"/>
                <a:ea typeface="Courier New"/>
                <a:cs typeface="Courier New"/>
                <a:sym typeface="Courier New"/>
              </a:defRPr>
            </a:pPr>
            <a:r>
              <a:t>  int delay = MIN_DELAY;</a:t>
            </a:r>
          </a:p>
          <a:p>
            <a:pPr>
              <a:lnSpc>
                <a:spcPct val="70000"/>
              </a:lnSpc>
              <a:spcBef>
                <a:spcPts val="800"/>
              </a:spcBef>
              <a:defRPr sz="2400">
                <a:solidFill>
                  <a:srgbClr val="B2B2B2"/>
                </a:solidFill>
                <a:latin typeface="Courier New"/>
                <a:ea typeface="Courier New"/>
                <a:cs typeface="Courier New"/>
                <a:sym typeface="Courier New"/>
              </a:defRPr>
            </a:pPr>
            <a:r>
              <a:t>  while (true) {</a:t>
            </a:r>
          </a:p>
          <a:p>
            <a:pPr>
              <a:lnSpc>
                <a:spcPct val="70000"/>
              </a:lnSpc>
              <a:spcBef>
                <a:spcPts val="800"/>
              </a:spcBef>
              <a:defRPr sz="2400">
                <a:solidFill>
                  <a:srgbClr val="B2B2B2"/>
                </a:solidFill>
                <a:latin typeface="Courier New"/>
                <a:ea typeface="Courier New"/>
                <a:cs typeface="Courier New"/>
                <a:sym typeface="Courier New"/>
              </a:defRPr>
            </a:pPr>
            <a:r>
              <a:t>   while (state.get()) {}</a:t>
            </a:r>
          </a:p>
          <a:p>
            <a:pPr>
              <a:lnSpc>
                <a:spcPct val="70000"/>
              </a:lnSpc>
              <a:spcBef>
                <a:spcPts val="800"/>
              </a:spcBef>
              <a:defRPr sz="2400">
                <a:solidFill>
                  <a:srgbClr val="B2B2B2"/>
                </a:solidFill>
                <a:latin typeface="Courier New"/>
                <a:ea typeface="Courier New"/>
                <a:cs typeface="Courier New"/>
                <a:sym typeface="Courier New"/>
              </a:defRPr>
            </a:pPr>
            <a:r>
              <a:t>   if (!lock.getAndSet(true))</a:t>
            </a:r>
          </a:p>
          <a:p>
            <a:pPr>
              <a:lnSpc>
                <a:spcPct val="70000"/>
              </a:lnSpc>
              <a:spcBef>
                <a:spcPts val="800"/>
              </a:spcBef>
              <a:defRPr sz="2400">
                <a:solidFill>
                  <a:srgbClr val="B2B2B2"/>
                </a:solidFill>
                <a:latin typeface="Courier New"/>
                <a:ea typeface="Courier New"/>
                <a:cs typeface="Courier New"/>
                <a:sym typeface="Courier New"/>
              </a:defRPr>
            </a:pPr>
            <a:r>
              <a:t>    return;</a:t>
            </a:r>
          </a:p>
          <a:p>
            <a:pPr>
              <a:lnSpc>
                <a:spcPct val="70000"/>
              </a:lnSpc>
              <a:spcBef>
                <a:spcPts val="800"/>
              </a:spcBef>
              <a:defRPr sz="2400">
                <a:latin typeface="Courier New"/>
                <a:ea typeface="Courier New"/>
                <a:cs typeface="Courier New"/>
                <a:sym typeface="Courier New"/>
              </a:defRPr>
            </a:pPr>
            <a:r>
              <a:t>   sleep(random() % delay);</a:t>
            </a:r>
          </a:p>
          <a:p>
            <a:pPr>
              <a:lnSpc>
                <a:spcPct val="70000"/>
              </a:lnSpc>
              <a:spcBef>
                <a:spcPts val="800"/>
              </a:spcBef>
              <a:defRPr sz="2400">
                <a:latin typeface="Courier New"/>
                <a:ea typeface="Courier New"/>
                <a:cs typeface="Courier New"/>
                <a:sym typeface="Courier New"/>
              </a:defRPr>
            </a:pPr>
            <a:r>
              <a:t>   </a:t>
            </a:r>
            <a:r>
              <a:rPr>
                <a:solidFill>
                  <a:srgbClr val="B2B2B2"/>
                </a:solidFill>
              </a:rPr>
              <a:t>if (delay &lt; MAX_DELAY)</a:t>
            </a:r>
            <a:endParaRPr>
              <a:solidFill>
                <a:srgbClr val="B2B2B2"/>
              </a:solidFill>
            </a:endParaRPr>
          </a:p>
          <a:p>
            <a:pPr>
              <a:lnSpc>
                <a:spcPct val="70000"/>
              </a:lnSpc>
              <a:spcBef>
                <a:spcPts val="800"/>
              </a:spcBef>
              <a:defRPr sz="2400">
                <a:solidFill>
                  <a:srgbClr val="B2B2B2"/>
                </a:solidFill>
                <a:latin typeface="Courier New"/>
                <a:ea typeface="Courier New"/>
                <a:cs typeface="Courier New"/>
                <a:sym typeface="Courier New"/>
              </a:defRPr>
            </a:pPr>
            <a:r>
              <a:t>    delay = 2 * delay;</a:t>
            </a:r>
          </a:p>
          <a:p>
            <a:pPr>
              <a:lnSpc>
                <a:spcPct val="70000"/>
              </a:lnSpc>
              <a:spcBef>
                <a:spcPts val="800"/>
              </a:spcBef>
              <a:defRPr sz="2400">
                <a:solidFill>
                  <a:srgbClr val="B2B2B2"/>
                </a:solidFill>
                <a:latin typeface="Courier New"/>
                <a:ea typeface="Courier New"/>
                <a:cs typeface="Courier New"/>
                <a:sym typeface="Courier New"/>
              </a:defRPr>
            </a:pPr>
            <a:r>
              <a:t> }}}  </a:t>
            </a:r>
          </a:p>
        </p:txBody>
      </p:sp>
      <p:sp>
        <p:nvSpPr>
          <p:cNvPr id="2961" name="Shape"/>
          <p:cNvSpPr/>
          <p:nvPr/>
        </p:nvSpPr>
        <p:spPr>
          <a:xfrm>
            <a:off x="1319212" y="2711460"/>
            <a:ext cx="4503738" cy="2292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4809"/>
                </a:moveTo>
                <a:cubicBezTo>
                  <a:pt x="1612" y="14809"/>
                  <a:pt x="0" y="15316"/>
                  <a:pt x="0" y="15941"/>
                </a:cubicBezTo>
                <a:lnTo>
                  <a:pt x="0" y="20468"/>
                </a:lnTo>
                <a:cubicBezTo>
                  <a:pt x="0" y="21093"/>
                  <a:pt x="1612" y="21600"/>
                  <a:pt x="3600" y="21600"/>
                </a:cubicBezTo>
                <a:lnTo>
                  <a:pt x="18000" y="21600"/>
                </a:lnTo>
                <a:cubicBezTo>
                  <a:pt x="19988" y="21600"/>
                  <a:pt x="21600" y="21093"/>
                  <a:pt x="21600" y="20468"/>
                </a:cubicBezTo>
                <a:lnTo>
                  <a:pt x="21600" y="15941"/>
                </a:lnTo>
                <a:cubicBezTo>
                  <a:pt x="21600" y="15316"/>
                  <a:pt x="19988" y="14809"/>
                  <a:pt x="18000" y="14809"/>
                </a:cubicBezTo>
                <a:lnTo>
                  <a:pt x="20831" y="0"/>
                </a:lnTo>
                <a:lnTo>
                  <a:pt x="12600" y="14809"/>
                </a:lnTo>
                <a:close/>
              </a:path>
            </a:pathLst>
          </a:custGeom>
          <a:ln w="38100">
            <a:solidFill>
              <a:srgbClr val="FF3300"/>
            </a:solidFill>
          </a:ln>
        </p:spPr>
        <p:txBody>
          <a:bodyPr lIns="45719" rIns="45719" anchor="ctr"/>
          <a:lstStyle/>
          <a:p>
            <a:pPr algn="ctr"/>
          </a:p>
        </p:txBody>
      </p:sp>
      <p:sp>
        <p:nvSpPr>
          <p:cNvPr id="2962" name="Back off for random duration"/>
          <p:cNvSpPr txBox="1"/>
          <p:nvPr/>
        </p:nvSpPr>
        <p:spPr>
          <a:xfrm>
            <a:off x="2016125" y="2185987"/>
            <a:ext cx="5224622" cy="54804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Back off for random duration</a:t>
            </a:r>
          </a:p>
        </p:txBody>
      </p:sp>
    </p:spTree>
  </p:cSld>
  <p:clrMapOvr>
    <a:masterClrMapping/>
  </p:clrMapOvr>
  <p:transition xmlns:p14="http://schemas.microsoft.com/office/powerpoint/2010/main" spd="med" advClick="1"/>
</p:sld>
</file>

<file path=ppt/slides/slide10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6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6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68" name="Exponential Backoff Lock"/>
          <p:cNvSpPr txBox="1"/>
          <p:nvPr>
            <p:ph type="title" idx="4294967295"/>
          </p:nvPr>
        </p:nvSpPr>
        <p:spPr>
          <a:xfrm>
            <a:off x="685800" y="609599"/>
            <a:ext cx="7772400" cy="1143002"/>
          </a:xfrm>
          <a:prstGeom prst="rect">
            <a:avLst/>
          </a:prstGeom>
        </p:spPr>
        <p:txBody>
          <a:bodyPr>
            <a:normAutofit fontScale="100000" lnSpcReduction="0"/>
          </a:bodyPr>
          <a:lstStyle/>
          <a:p>
            <a:pPr/>
            <a:r>
              <a:t>Exponential Backoff Lock</a:t>
            </a:r>
          </a:p>
        </p:txBody>
      </p:sp>
      <p:sp>
        <p:nvSpPr>
          <p:cNvPr id="2969" name="public class Backoff implements lock {…"/>
          <p:cNvSpPr txBox="1"/>
          <p:nvPr/>
        </p:nvSpPr>
        <p:spPr>
          <a:xfrm>
            <a:off x="773112" y="1909762"/>
            <a:ext cx="7445376" cy="3939400"/>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2B2B2"/>
                </a:solidFill>
                <a:latin typeface="Courier New"/>
                <a:ea typeface="Courier New"/>
                <a:cs typeface="Courier New"/>
                <a:sym typeface="Courier New"/>
              </a:defRPr>
            </a:pPr>
            <a:r>
              <a:t>public class Backoff</a:t>
            </a:r>
            <a:r>
              <a:rPr sz="1800">
                <a:latin typeface="+mn-lt"/>
                <a:ea typeface="+mn-ea"/>
                <a:cs typeface="+mn-cs"/>
                <a:sym typeface="Arial"/>
              </a:rPr>
              <a:t> </a:t>
            </a:r>
            <a:r>
              <a:t>implements lock {</a:t>
            </a:r>
            <a:r>
              <a:rPr sz="1800">
                <a:latin typeface="+mn-lt"/>
                <a:ea typeface="+mn-ea"/>
                <a:cs typeface="+mn-cs"/>
                <a:sym typeface="Arial"/>
              </a:rPr>
              <a:t> </a:t>
            </a:r>
          </a:p>
          <a:p>
            <a:pPr>
              <a:lnSpc>
                <a:spcPct val="70000"/>
              </a:lnSpc>
              <a:spcBef>
                <a:spcPts val="800"/>
              </a:spcBef>
              <a:defRPr sz="2400">
                <a:solidFill>
                  <a:srgbClr val="B2B2B2"/>
                </a:solidFill>
                <a:latin typeface="Courier New"/>
                <a:ea typeface="Courier New"/>
                <a:cs typeface="Courier New"/>
                <a:sym typeface="Courier New"/>
              </a:defRPr>
            </a:pPr>
            <a:r>
              <a:t> public void lock() {</a:t>
            </a:r>
          </a:p>
          <a:p>
            <a:pPr>
              <a:lnSpc>
                <a:spcPct val="70000"/>
              </a:lnSpc>
              <a:spcBef>
                <a:spcPts val="800"/>
              </a:spcBef>
              <a:defRPr sz="2400">
                <a:solidFill>
                  <a:srgbClr val="B2B2B2"/>
                </a:solidFill>
                <a:latin typeface="Courier New"/>
                <a:ea typeface="Courier New"/>
                <a:cs typeface="Courier New"/>
                <a:sym typeface="Courier New"/>
              </a:defRPr>
            </a:pPr>
            <a:r>
              <a:t>  int delay = MIN_DELAY;</a:t>
            </a:r>
          </a:p>
          <a:p>
            <a:pPr>
              <a:lnSpc>
                <a:spcPct val="70000"/>
              </a:lnSpc>
              <a:spcBef>
                <a:spcPts val="800"/>
              </a:spcBef>
              <a:defRPr sz="2400">
                <a:solidFill>
                  <a:srgbClr val="B2B2B2"/>
                </a:solidFill>
                <a:latin typeface="Courier New"/>
                <a:ea typeface="Courier New"/>
                <a:cs typeface="Courier New"/>
                <a:sym typeface="Courier New"/>
              </a:defRPr>
            </a:pPr>
            <a:r>
              <a:t>  while (true) {</a:t>
            </a:r>
          </a:p>
          <a:p>
            <a:pPr>
              <a:lnSpc>
                <a:spcPct val="70000"/>
              </a:lnSpc>
              <a:spcBef>
                <a:spcPts val="800"/>
              </a:spcBef>
              <a:defRPr sz="2400">
                <a:solidFill>
                  <a:srgbClr val="B2B2B2"/>
                </a:solidFill>
                <a:latin typeface="Courier New"/>
                <a:ea typeface="Courier New"/>
                <a:cs typeface="Courier New"/>
                <a:sym typeface="Courier New"/>
              </a:defRPr>
            </a:pPr>
            <a:r>
              <a:t>   while (state.get()) {}</a:t>
            </a:r>
          </a:p>
          <a:p>
            <a:pPr>
              <a:lnSpc>
                <a:spcPct val="70000"/>
              </a:lnSpc>
              <a:spcBef>
                <a:spcPts val="800"/>
              </a:spcBef>
              <a:defRPr sz="2400">
                <a:solidFill>
                  <a:srgbClr val="B2B2B2"/>
                </a:solidFill>
                <a:latin typeface="Courier New"/>
                <a:ea typeface="Courier New"/>
                <a:cs typeface="Courier New"/>
                <a:sym typeface="Courier New"/>
              </a:defRPr>
            </a:pPr>
            <a:r>
              <a:t>   if (!lock.getAndSet(true))</a:t>
            </a:r>
          </a:p>
          <a:p>
            <a:pPr>
              <a:lnSpc>
                <a:spcPct val="70000"/>
              </a:lnSpc>
              <a:spcBef>
                <a:spcPts val="800"/>
              </a:spcBef>
              <a:defRPr sz="2400">
                <a:solidFill>
                  <a:srgbClr val="B2B2B2"/>
                </a:solidFill>
                <a:latin typeface="Courier New"/>
                <a:ea typeface="Courier New"/>
                <a:cs typeface="Courier New"/>
                <a:sym typeface="Courier New"/>
              </a:defRPr>
            </a:pPr>
            <a:r>
              <a:t>    return;</a:t>
            </a:r>
          </a:p>
          <a:p>
            <a:pPr>
              <a:lnSpc>
                <a:spcPct val="70000"/>
              </a:lnSpc>
              <a:spcBef>
                <a:spcPts val="800"/>
              </a:spcBef>
              <a:defRPr sz="2400">
                <a:solidFill>
                  <a:srgbClr val="B2B2B2"/>
                </a:solidFill>
                <a:latin typeface="Courier New"/>
                <a:ea typeface="Courier New"/>
                <a:cs typeface="Courier New"/>
                <a:sym typeface="Courier New"/>
              </a:defRPr>
            </a:pPr>
            <a:r>
              <a:t>   sleep(random() % delay);</a:t>
            </a:r>
          </a:p>
          <a:p>
            <a:pPr>
              <a:lnSpc>
                <a:spcPct val="70000"/>
              </a:lnSpc>
              <a:spcBef>
                <a:spcPts val="800"/>
              </a:spcBef>
              <a:defRPr sz="2400">
                <a:latin typeface="Courier New"/>
                <a:ea typeface="Courier New"/>
                <a:cs typeface="Courier New"/>
                <a:sym typeface="Courier New"/>
              </a:defRPr>
            </a:pPr>
            <a:r>
              <a:t>   if (delay &lt; MAX_DELAY)</a:t>
            </a:r>
          </a:p>
          <a:p>
            <a:pPr>
              <a:lnSpc>
                <a:spcPct val="70000"/>
              </a:lnSpc>
              <a:spcBef>
                <a:spcPts val="800"/>
              </a:spcBef>
              <a:defRPr sz="2400">
                <a:latin typeface="Courier New"/>
                <a:ea typeface="Courier New"/>
                <a:cs typeface="Courier New"/>
                <a:sym typeface="Courier New"/>
              </a:defRPr>
            </a:pPr>
            <a:r>
              <a:t>    delay = 2 * delay;</a:t>
            </a:r>
          </a:p>
          <a:p>
            <a:pPr>
              <a:lnSpc>
                <a:spcPct val="70000"/>
              </a:lnSpc>
              <a:spcBef>
                <a:spcPts val="800"/>
              </a:spcBef>
              <a:defRPr sz="2400">
                <a:latin typeface="Courier New"/>
                <a:ea typeface="Courier New"/>
                <a:cs typeface="Courier New"/>
                <a:sym typeface="Courier New"/>
              </a:defRPr>
            </a:pPr>
            <a:r>
              <a:t> </a:t>
            </a:r>
            <a:r>
              <a:rPr>
                <a:solidFill>
                  <a:srgbClr val="B2B2B2"/>
                </a:solidFill>
              </a:rPr>
              <a:t>}}} </a:t>
            </a:r>
            <a:r>
              <a:t> </a:t>
            </a:r>
          </a:p>
        </p:txBody>
      </p:sp>
      <p:sp>
        <p:nvSpPr>
          <p:cNvPr id="2970" name="Shape"/>
          <p:cNvSpPr/>
          <p:nvPr/>
        </p:nvSpPr>
        <p:spPr>
          <a:xfrm>
            <a:off x="1333500" y="2765412"/>
            <a:ext cx="4335463" cy="2978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6373"/>
                </a:moveTo>
                <a:cubicBezTo>
                  <a:pt x="1612" y="16373"/>
                  <a:pt x="0" y="16763"/>
                  <a:pt x="0" y="17244"/>
                </a:cubicBezTo>
                <a:lnTo>
                  <a:pt x="0" y="20729"/>
                </a:lnTo>
                <a:cubicBezTo>
                  <a:pt x="0" y="21210"/>
                  <a:pt x="1612" y="21600"/>
                  <a:pt x="3600" y="21600"/>
                </a:cubicBezTo>
                <a:lnTo>
                  <a:pt x="18000" y="21600"/>
                </a:lnTo>
                <a:cubicBezTo>
                  <a:pt x="19988" y="21600"/>
                  <a:pt x="21600" y="21210"/>
                  <a:pt x="21600" y="20729"/>
                </a:cubicBezTo>
                <a:lnTo>
                  <a:pt x="21600" y="17244"/>
                </a:lnTo>
                <a:cubicBezTo>
                  <a:pt x="21600" y="16763"/>
                  <a:pt x="19988" y="16373"/>
                  <a:pt x="18000" y="16373"/>
                </a:cubicBezTo>
                <a:lnTo>
                  <a:pt x="17084" y="0"/>
                </a:lnTo>
                <a:lnTo>
                  <a:pt x="12600" y="16373"/>
                </a:lnTo>
                <a:close/>
              </a:path>
            </a:pathLst>
          </a:custGeom>
          <a:ln w="38100">
            <a:solidFill>
              <a:srgbClr val="FF3300"/>
            </a:solidFill>
          </a:ln>
        </p:spPr>
        <p:txBody>
          <a:bodyPr lIns="45719" rIns="45719" anchor="ctr"/>
          <a:lstStyle/>
          <a:p>
            <a:pPr algn="ctr"/>
          </a:p>
        </p:txBody>
      </p:sp>
      <p:sp>
        <p:nvSpPr>
          <p:cNvPr id="2971" name="Double max delay, within reason"/>
          <p:cNvSpPr txBox="1"/>
          <p:nvPr/>
        </p:nvSpPr>
        <p:spPr>
          <a:xfrm>
            <a:off x="1471612" y="2185987"/>
            <a:ext cx="5947332" cy="54804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Double max delay, within reason</a:t>
            </a:r>
          </a:p>
        </p:txBody>
      </p:sp>
    </p:spTree>
  </p:cSld>
  <p:clrMapOvr>
    <a:masterClrMapping/>
  </p:clrMapOvr>
  <p:transition xmlns:p14="http://schemas.microsoft.com/office/powerpoint/2010/main" spd="med" advClick="1"/>
</p:sld>
</file>

<file path=ppt/slides/slide10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7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7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977" name="magic" descr="magic"/>
          <p:cNvPicPr>
            <a:picLocks noChangeAspect="1"/>
          </p:cNvPicPr>
          <p:nvPr/>
        </p:nvPicPr>
        <p:blipFill>
          <a:blip r:embed="rId3">
            <a:extLst/>
          </a:blip>
          <a:stretch>
            <a:fillRect/>
          </a:stretch>
        </p:blipFill>
        <p:spPr>
          <a:xfrm>
            <a:off x="1428750" y="3079750"/>
            <a:ext cx="127000" cy="127000"/>
          </a:xfrm>
          <a:prstGeom prst="rect">
            <a:avLst/>
          </a:prstGeom>
          <a:ln w="12700">
            <a:miter lim="400000"/>
          </a:ln>
        </p:spPr>
      </p:pic>
      <p:sp>
        <p:nvSpPr>
          <p:cNvPr id="2978" name="Spin-Waiting Overhead"/>
          <p:cNvSpPr txBox="1"/>
          <p:nvPr>
            <p:ph type="title" idx="4294967295"/>
          </p:nvPr>
        </p:nvSpPr>
        <p:spPr>
          <a:xfrm>
            <a:off x="685800" y="609599"/>
            <a:ext cx="7772400" cy="1143002"/>
          </a:xfrm>
          <a:prstGeom prst="rect">
            <a:avLst/>
          </a:prstGeom>
        </p:spPr>
        <p:txBody>
          <a:bodyPr>
            <a:normAutofit fontScale="100000" lnSpcReduction="0"/>
          </a:bodyPr>
          <a:lstStyle/>
          <a:p>
            <a:pPr/>
            <a:r>
              <a:t>Spin-Waiting Overhead</a:t>
            </a:r>
          </a:p>
        </p:txBody>
      </p:sp>
      <p:sp>
        <p:nvSpPr>
          <p:cNvPr id="2979" name="Rectangle"/>
          <p:cNvSpPr/>
          <p:nvPr/>
        </p:nvSpPr>
        <p:spPr>
          <a:xfrm>
            <a:off x="4908550" y="2978150"/>
            <a:ext cx="492125" cy="690563"/>
          </a:xfrm>
          <a:prstGeom prst="rect">
            <a:avLst/>
          </a:prstGeom>
          <a:solidFill>
            <a:srgbClr val="FFFFFF"/>
          </a:solidFill>
          <a:ln w="12700">
            <a:miter lim="400000"/>
          </a:ln>
        </p:spPr>
        <p:txBody>
          <a:bodyPr lIns="45719" rIns="45719" anchor="ctr"/>
          <a:lstStyle/>
          <a:p>
            <a:pPr/>
          </a:p>
        </p:txBody>
      </p:sp>
      <p:sp>
        <p:nvSpPr>
          <p:cNvPr id="2980" name="Line"/>
          <p:cNvSpPr/>
          <p:nvPr/>
        </p:nvSpPr>
        <p:spPr>
          <a:xfrm flipV="1">
            <a:off x="1789112" y="2400300"/>
            <a:ext cx="1" cy="2551113"/>
          </a:xfrm>
          <a:prstGeom prst="line">
            <a:avLst/>
          </a:prstGeom>
          <a:ln w="76200">
            <a:solidFill>
              <a:srgbClr val="0066CC"/>
            </a:solidFill>
            <a:tailEnd type="triangle"/>
          </a:ln>
        </p:spPr>
        <p:txBody>
          <a:bodyPr lIns="45719" rIns="45719"/>
          <a:lstStyle/>
          <a:p>
            <a:pPr algn="r">
              <a:defRPr b="1" sz="4400"/>
            </a:pPr>
          </a:p>
        </p:txBody>
      </p:sp>
      <p:sp>
        <p:nvSpPr>
          <p:cNvPr id="2981" name="Line"/>
          <p:cNvSpPr/>
          <p:nvPr/>
        </p:nvSpPr>
        <p:spPr>
          <a:xfrm>
            <a:off x="1789112" y="4919662"/>
            <a:ext cx="3336926" cy="1"/>
          </a:xfrm>
          <a:prstGeom prst="line">
            <a:avLst/>
          </a:prstGeom>
          <a:ln w="76200">
            <a:solidFill>
              <a:srgbClr val="0066CC"/>
            </a:solidFill>
            <a:tailEnd type="triangle"/>
          </a:ln>
        </p:spPr>
        <p:txBody>
          <a:bodyPr lIns="45719" rIns="45719"/>
          <a:lstStyle/>
          <a:p>
            <a:pPr algn="r">
              <a:defRPr b="1" sz="4400"/>
            </a:pPr>
          </a:p>
        </p:txBody>
      </p:sp>
      <p:sp>
        <p:nvSpPr>
          <p:cNvPr id="2982" name="TTAS Lock"/>
          <p:cNvSpPr txBox="1"/>
          <p:nvPr/>
        </p:nvSpPr>
        <p:spPr>
          <a:xfrm>
            <a:off x="5354637" y="2593975"/>
            <a:ext cx="2083952"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0000"/>
                </a:solidFill>
              </a:defRPr>
            </a:lvl1pPr>
          </a:lstStyle>
          <a:p>
            <a:pPr/>
            <a:r>
              <a:t>TTAS Lock</a:t>
            </a:r>
          </a:p>
        </p:txBody>
      </p:sp>
      <p:sp>
        <p:nvSpPr>
          <p:cNvPr id="2983" name="Backoff lock"/>
          <p:cNvSpPr txBox="1"/>
          <p:nvPr/>
        </p:nvSpPr>
        <p:spPr>
          <a:xfrm>
            <a:off x="5476875" y="4056062"/>
            <a:ext cx="2287747"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00CC99"/>
                </a:solidFill>
              </a:defRPr>
            </a:lvl1pPr>
          </a:lstStyle>
          <a:p>
            <a:pPr/>
            <a:r>
              <a:t>Backoff lock</a:t>
            </a:r>
          </a:p>
        </p:txBody>
      </p:sp>
      <p:sp>
        <p:nvSpPr>
          <p:cNvPr id="2984" name="Line"/>
          <p:cNvSpPr/>
          <p:nvPr/>
        </p:nvSpPr>
        <p:spPr>
          <a:xfrm>
            <a:off x="1936750" y="2978150"/>
            <a:ext cx="3063876" cy="18129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4156" y="19904"/>
                  <a:pt x="8313" y="18242"/>
                  <a:pt x="11906" y="14642"/>
                </a:cubicBezTo>
                <a:cubicBezTo>
                  <a:pt x="15500" y="11042"/>
                  <a:pt x="18544" y="5504"/>
                  <a:pt x="21600" y="0"/>
                </a:cubicBezTo>
              </a:path>
            </a:pathLst>
          </a:custGeom>
          <a:ln w="57150">
            <a:solidFill>
              <a:srgbClr val="FF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985" name="Line"/>
          <p:cNvSpPr/>
          <p:nvPr/>
        </p:nvSpPr>
        <p:spPr>
          <a:xfrm>
            <a:off x="1982787" y="4365625"/>
            <a:ext cx="3108326" cy="457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317" y="19200"/>
                  <a:pt x="4633" y="16875"/>
                  <a:pt x="6145" y="15825"/>
                </a:cubicBezTo>
                <a:cubicBezTo>
                  <a:pt x="7656" y="14775"/>
                  <a:pt x="8064" y="16500"/>
                  <a:pt x="9101" y="15075"/>
                </a:cubicBezTo>
                <a:cubicBezTo>
                  <a:pt x="10138" y="13650"/>
                  <a:pt x="11307" y="8775"/>
                  <a:pt x="12389" y="7200"/>
                </a:cubicBezTo>
                <a:cubicBezTo>
                  <a:pt x="13470" y="5625"/>
                  <a:pt x="14529" y="6750"/>
                  <a:pt x="15566" y="5700"/>
                </a:cubicBezTo>
                <a:cubicBezTo>
                  <a:pt x="16603" y="4650"/>
                  <a:pt x="17783" y="1350"/>
                  <a:pt x="18632" y="675"/>
                </a:cubicBezTo>
                <a:cubicBezTo>
                  <a:pt x="19482" y="0"/>
                  <a:pt x="20155" y="1500"/>
                  <a:pt x="20651" y="1425"/>
                </a:cubicBezTo>
                <a:cubicBezTo>
                  <a:pt x="21148" y="1350"/>
                  <a:pt x="21368" y="675"/>
                  <a:pt x="21600" y="0"/>
                </a:cubicBezTo>
              </a:path>
            </a:pathLst>
          </a:custGeom>
          <a:ln w="57150">
            <a:solidFill>
              <a:srgbClr val="00CC99"/>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986" name="time"/>
          <p:cNvSpPr txBox="1"/>
          <p:nvPr/>
        </p:nvSpPr>
        <p:spPr>
          <a:xfrm rot="10800000">
            <a:off x="796925" y="3362835"/>
            <a:ext cx="609883" cy="967865"/>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time</a:t>
            </a:r>
          </a:p>
        </p:txBody>
      </p:sp>
      <p:sp>
        <p:nvSpPr>
          <p:cNvPr id="2987" name="threads"/>
          <p:cNvSpPr txBox="1"/>
          <p:nvPr/>
        </p:nvSpPr>
        <p:spPr>
          <a:xfrm rot="16200000">
            <a:off x="3536974" y="4789462"/>
            <a:ext cx="609884" cy="1629109"/>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threads</a:t>
            </a:r>
          </a:p>
        </p:txBody>
      </p:sp>
    </p:spTree>
  </p:cSld>
  <p:clrMapOvr>
    <a:masterClrMapping/>
  </p:clrMapOvr>
  <p:transition xmlns:p14="http://schemas.microsoft.com/office/powerpoint/2010/main" spd="med" advClick="1"/>
</p:sld>
</file>

<file path=ppt/slides/slide10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9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93" name="Backoff: Other Issues"/>
          <p:cNvSpPr txBox="1"/>
          <p:nvPr>
            <p:ph type="title" idx="4294967295"/>
          </p:nvPr>
        </p:nvSpPr>
        <p:spPr>
          <a:xfrm>
            <a:off x="685800" y="609599"/>
            <a:ext cx="7772400" cy="1143002"/>
          </a:xfrm>
          <a:prstGeom prst="rect">
            <a:avLst/>
          </a:prstGeom>
        </p:spPr>
        <p:txBody>
          <a:bodyPr>
            <a:normAutofit fontScale="100000" lnSpcReduction="0"/>
          </a:bodyPr>
          <a:lstStyle/>
          <a:p>
            <a:pPr/>
            <a:r>
              <a:t>Backoff: Other Issues</a:t>
            </a:r>
          </a:p>
        </p:txBody>
      </p:sp>
      <p:sp>
        <p:nvSpPr>
          <p:cNvPr id="2994" name="Good…"/>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Good</a:t>
            </a:r>
          </a:p>
          <a:p>
            <a:pPr lvl="1" marL="742950" indent="-285750">
              <a:spcBef>
                <a:spcPts val="0"/>
              </a:spcBef>
              <a:defRPr sz="2800"/>
            </a:pPr>
            <a:r>
              <a:t>Easy to implement</a:t>
            </a:r>
          </a:p>
          <a:p>
            <a:pPr lvl="1" marL="742950" indent="-285750">
              <a:spcBef>
                <a:spcPts val="0"/>
              </a:spcBef>
              <a:defRPr sz="2800"/>
            </a:pPr>
            <a:r>
              <a:t>Beats TTAS lock</a:t>
            </a:r>
          </a:p>
          <a:p>
            <a:pPr>
              <a:buChar char="•"/>
            </a:pPr>
            <a:r>
              <a:t>Bad</a:t>
            </a:r>
          </a:p>
          <a:p>
            <a:pPr lvl="1" marL="742950" indent="-285750">
              <a:spcBef>
                <a:spcPts val="0"/>
              </a:spcBef>
              <a:defRPr sz="2800"/>
            </a:pPr>
            <a:r>
              <a:t>Must choose parameters carefully</a:t>
            </a:r>
          </a:p>
          <a:p>
            <a:pPr lvl="1" marL="742950" indent="-285750">
              <a:spcBef>
                <a:spcPts val="0"/>
              </a:spcBef>
              <a:defRPr sz="2800"/>
            </a:pPr>
            <a:r>
              <a:t>Not portable across platforms</a:t>
            </a:r>
          </a:p>
        </p:txBody>
      </p:sp>
    </p:spTree>
  </p:cSld>
  <p:clrMapOvr>
    <a:masterClrMapping/>
  </p:clrMapOvr>
  <p:transition xmlns:p14="http://schemas.microsoft.com/office/powerpoint/2010/main" spd="med" advClick="1"/>
</p:sld>
</file>

<file path=ppt/slides/slide10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9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9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00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3001" name="Idea"/>
          <p:cNvSpPr txBox="1"/>
          <p:nvPr>
            <p:ph type="title" idx="4294967295"/>
          </p:nvPr>
        </p:nvSpPr>
        <p:spPr>
          <a:xfrm>
            <a:off x="685800" y="609599"/>
            <a:ext cx="7772400" cy="1143002"/>
          </a:xfrm>
          <a:prstGeom prst="rect">
            <a:avLst/>
          </a:prstGeom>
        </p:spPr>
        <p:txBody>
          <a:bodyPr>
            <a:normAutofit fontScale="100000" lnSpcReduction="0"/>
          </a:bodyPr>
          <a:lstStyle/>
          <a:p>
            <a:pPr/>
            <a:r>
              <a:t>Idea</a:t>
            </a:r>
          </a:p>
        </p:txBody>
      </p:sp>
      <p:sp>
        <p:nvSpPr>
          <p:cNvPr id="3002" name="Avoid useless invalidations…"/>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Avoid useless invalidations</a:t>
            </a:r>
          </a:p>
          <a:p>
            <a:pPr lvl="1" marL="742950" indent="-285750">
              <a:spcBef>
                <a:spcPts val="0"/>
              </a:spcBef>
              <a:defRPr sz="2800"/>
            </a:pPr>
            <a:r>
              <a:t>By keeping a </a:t>
            </a:r>
            <a:r>
              <a:rPr>
                <a:solidFill>
                  <a:srgbClr val="000000"/>
                </a:solidFill>
              </a:rPr>
              <a:t>queue</a:t>
            </a:r>
            <a:r>
              <a:t> of threads</a:t>
            </a:r>
          </a:p>
          <a:p>
            <a:pPr>
              <a:buChar char="•"/>
            </a:pPr>
            <a:r>
              <a:t>Each thread</a:t>
            </a:r>
          </a:p>
          <a:p>
            <a:pPr lvl="1" marL="742950" indent="-285750">
              <a:spcBef>
                <a:spcPts val="0"/>
              </a:spcBef>
              <a:defRPr sz="2800"/>
            </a:pPr>
            <a:r>
              <a:t>Notifies next in line</a:t>
            </a:r>
          </a:p>
          <a:p>
            <a:pPr lvl="1" marL="742950" indent="-285750">
              <a:spcBef>
                <a:spcPts val="0"/>
              </a:spcBef>
              <a:defRPr sz="2800"/>
            </a:pPr>
            <a:r>
              <a:t>Without bothering the others</a:t>
            </a:r>
          </a:p>
        </p:txBody>
      </p:sp>
    </p:spTree>
  </p:cSld>
  <p:clrMapOvr>
    <a:masterClrMapping/>
  </p:clrMapOvr>
  <p:transition xmlns:p14="http://schemas.microsoft.com/office/powerpoint/2010/main" spd="med" advClick="1"/>
</p:sld>
</file>

<file path=ppt/slides/slide10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0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00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008"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009"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010"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011"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012"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013"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014"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015"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016"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017"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018"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019" name="Line"/>
          <p:cNvSpPr/>
          <p:nvPr/>
        </p:nvSpPr>
        <p:spPr>
          <a:xfrm>
            <a:off x="461233" y="2651865"/>
            <a:ext cx="1994829" cy="2308333"/>
          </a:xfrm>
          <a:custGeom>
            <a:avLst/>
            <a:gdLst/>
            <a:ahLst/>
            <a:cxnLst>
              <a:cxn ang="0">
                <a:pos x="wd2" y="hd2"/>
              </a:cxn>
              <a:cxn ang="5400000">
                <a:pos x="wd2" y="hd2"/>
              </a:cxn>
              <a:cxn ang="10800000">
                <a:pos x="wd2" y="hd2"/>
              </a:cxn>
              <a:cxn ang="16200000">
                <a:pos x="wd2" y="hd2"/>
              </a:cxn>
            </a:cxnLst>
            <a:rect l="0" t="0" r="r" b="b"/>
            <a:pathLst>
              <a:path w="20688" h="20911" fill="norm" stroke="1" extrusionOk="0">
                <a:moveTo>
                  <a:pt x="11071" y="396"/>
                </a:moveTo>
                <a:cubicBezTo>
                  <a:pt x="14759" y="8"/>
                  <a:pt x="18463" y="-366"/>
                  <a:pt x="19747" y="684"/>
                </a:cubicBezTo>
                <a:cubicBezTo>
                  <a:pt x="21032" y="1734"/>
                  <a:pt x="21262" y="5228"/>
                  <a:pt x="18760" y="6681"/>
                </a:cubicBezTo>
                <a:cubicBezTo>
                  <a:pt x="16257" y="8133"/>
                  <a:pt x="7811" y="7917"/>
                  <a:pt x="4700" y="9399"/>
                </a:cubicBezTo>
                <a:cubicBezTo>
                  <a:pt x="1588" y="10880"/>
                  <a:pt x="584" y="13713"/>
                  <a:pt x="123" y="15539"/>
                </a:cubicBezTo>
                <a:cubicBezTo>
                  <a:pt x="-338" y="17366"/>
                  <a:pt x="551" y="19566"/>
                  <a:pt x="1917" y="20400"/>
                </a:cubicBezTo>
                <a:cubicBezTo>
                  <a:pt x="3284" y="21234"/>
                  <a:pt x="5786" y="20874"/>
                  <a:pt x="8289" y="20529"/>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020"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021"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022"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23"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24"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25"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26"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27"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28"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040" name="Group"/>
          <p:cNvGrpSpPr/>
          <p:nvPr/>
        </p:nvGrpSpPr>
        <p:grpSpPr>
          <a:xfrm>
            <a:off x="3062287" y="1644649"/>
            <a:ext cx="1358901" cy="1879601"/>
            <a:chOff x="0" y="0"/>
            <a:chExt cx="1358900" cy="1879600"/>
          </a:xfrm>
        </p:grpSpPr>
        <p:grpSp>
          <p:nvGrpSpPr>
            <p:cNvPr id="3038" name="Group"/>
            <p:cNvGrpSpPr/>
            <p:nvPr/>
          </p:nvGrpSpPr>
          <p:grpSpPr>
            <a:xfrm>
              <a:off x="0" y="596900"/>
              <a:ext cx="1358900" cy="1282700"/>
              <a:chOff x="0" y="0"/>
              <a:chExt cx="1358900" cy="1282700"/>
            </a:xfrm>
          </p:grpSpPr>
          <p:sp>
            <p:nvSpPr>
              <p:cNvPr id="302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03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3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039" name="idle"/>
            <p:cNvSpPr txBox="1"/>
            <p:nvPr/>
          </p:nvSpPr>
          <p:spPr>
            <a:xfrm>
              <a:off x="538083" y="-1"/>
              <a:ext cx="736759"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idle</a:t>
              </a:r>
            </a:p>
          </p:txBody>
        </p:sp>
      </p:grpSp>
    </p:spTree>
  </p:cSld>
  <p:clrMapOvr>
    <a:masterClrMapping/>
  </p:clrMapOvr>
  <p:transition xmlns:p14="http://schemas.microsoft.com/office/powerpoint/2010/main" spd="med" advClick="1"/>
</p:sld>
</file>

<file path=ppt/slides/slide10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04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046"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047"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048"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049"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050"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051"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052"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053"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054"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055"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056"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057" name="Line"/>
          <p:cNvSpPr/>
          <p:nvPr/>
        </p:nvSpPr>
        <p:spPr>
          <a:xfrm>
            <a:off x="461233" y="2651865"/>
            <a:ext cx="1994829" cy="2308333"/>
          </a:xfrm>
          <a:custGeom>
            <a:avLst/>
            <a:gdLst/>
            <a:ahLst/>
            <a:cxnLst>
              <a:cxn ang="0">
                <a:pos x="wd2" y="hd2"/>
              </a:cxn>
              <a:cxn ang="5400000">
                <a:pos x="wd2" y="hd2"/>
              </a:cxn>
              <a:cxn ang="10800000">
                <a:pos x="wd2" y="hd2"/>
              </a:cxn>
              <a:cxn ang="16200000">
                <a:pos x="wd2" y="hd2"/>
              </a:cxn>
            </a:cxnLst>
            <a:rect l="0" t="0" r="r" b="b"/>
            <a:pathLst>
              <a:path w="20688" h="20911" fill="norm" stroke="1" extrusionOk="0">
                <a:moveTo>
                  <a:pt x="11071" y="396"/>
                </a:moveTo>
                <a:cubicBezTo>
                  <a:pt x="14759" y="8"/>
                  <a:pt x="18463" y="-366"/>
                  <a:pt x="19747" y="684"/>
                </a:cubicBezTo>
                <a:cubicBezTo>
                  <a:pt x="21032" y="1734"/>
                  <a:pt x="21262" y="5228"/>
                  <a:pt x="18760" y="6681"/>
                </a:cubicBezTo>
                <a:cubicBezTo>
                  <a:pt x="16257" y="8133"/>
                  <a:pt x="7811" y="7917"/>
                  <a:pt x="4700" y="9399"/>
                </a:cubicBezTo>
                <a:cubicBezTo>
                  <a:pt x="1588" y="10880"/>
                  <a:pt x="584" y="13713"/>
                  <a:pt x="123" y="15539"/>
                </a:cubicBezTo>
                <a:cubicBezTo>
                  <a:pt x="-338" y="17366"/>
                  <a:pt x="551" y="19566"/>
                  <a:pt x="1917" y="20400"/>
                </a:cubicBezTo>
                <a:cubicBezTo>
                  <a:pt x="3284" y="21234"/>
                  <a:pt x="5786" y="20874"/>
                  <a:pt x="8289" y="20529"/>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058"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059"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060"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61"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62"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63"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64"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65"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066"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078" name="Group"/>
          <p:cNvGrpSpPr/>
          <p:nvPr/>
        </p:nvGrpSpPr>
        <p:grpSpPr>
          <a:xfrm>
            <a:off x="3062287" y="1644649"/>
            <a:ext cx="1784728" cy="1879601"/>
            <a:chOff x="0" y="0"/>
            <a:chExt cx="1784727" cy="1879600"/>
          </a:xfrm>
        </p:grpSpPr>
        <p:grpSp>
          <p:nvGrpSpPr>
            <p:cNvPr id="3076" name="Group"/>
            <p:cNvGrpSpPr/>
            <p:nvPr/>
          </p:nvGrpSpPr>
          <p:grpSpPr>
            <a:xfrm>
              <a:off x="0" y="596900"/>
              <a:ext cx="1358900" cy="1282700"/>
              <a:chOff x="0" y="0"/>
              <a:chExt cx="1358900" cy="1282700"/>
            </a:xfrm>
          </p:grpSpPr>
          <p:sp>
            <p:nvSpPr>
              <p:cNvPr id="3067"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068"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69"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70"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71"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72"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73"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74"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075"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077"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3079" name="Shape"/>
          <p:cNvSpPr/>
          <p:nvPr/>
        </p:nvSpPr>
        <p:spPr>
          <a:xfrm>
            <a:off x="741362" y="2395537"/>
            <a:ext cx="2474911" cy="676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80" y="0"/>
                </a:moveTo>
                <a:cubicBezTo>
                  <a:pt x="842" y="0"/>
                  <a:pt x="0" y="1612"/>
                  <a:pt x="0" y="3600"/>
                </a:cubicBezTo>
                <a:lnTo>
                  <a:pt x="0" y="18000"/>
                </a:lnTo>
                <a:cubicBezTo>
                  <a:pt x="0" y="19988"/>
                  <a:pt x="842" y="21600"/>
                  <a:pt x="1880" y="21600"/>
                </a:cubicBezTo>
                <a:lnTo>
                  <a:pt x="9398" y="21600"/>
                </a:lnTo>
                <a:cubicBezTo>
                  <a:pt x="10436" y="21600"/>
                  <a:pt x="11278" y="19988"/>
                  <a:pt x="11278" y="18000"/>
                </a:cubicBezTo>
                <a:lnTo>
                  <a:pt x="11278" y="9000"/>
                </a:lnTo>
                <a:lnTo>
                  <a:pt x="21600" y="4310"/>
                </a:lnTo>
                <a:lnTo>
                  <a:pt x="11278" y="3600"/>
                </a:lnTo>
                <a:cubicBezTo>
                  <a:pt x="11278" y="1612"/>
                  <a:pt x="10436" y="0"/>
                  <a:pt x="9398" y="0"/>
                </a:cubicBezTo>
                <a:lnTo>
                  <a:pt x="6579" y="0"/>
                </a:lnTo>
                <a:close/>
              </a:path>
            </a:pathLst>
          </a:custGeom>
          <a:ln w="38100">
            <a:solidFill>
              <a:srgbClr val="FF33CC"/>
            </a:solidFill>
          </a:ln>
        </p:spPr>
        <p:txBody>
          <a:bodyPr lIns="45719" rIns="45719" anchor="ctr"/>
          <a:lstStyle/>
          <a:p>
            <a:pPr algn="ctr"/>
          </a:p>
        </p:txBody>
      </p:sp>
      <p:sp>
        <p:nvSpPr>
          <p:cNvPr id="3080" name="getAndIncrement"/>
          <p:cNvSpPr txBox="1"/>
          <p:nvPr/>
        </p:nvSpPr>
        <p:spPr>
          <a:xfrm>
            <a:off x="4830762" y="2516187"/>
            <a:ext cx="319917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CC"/>
                </a:solidFill>
              </a:defRPr>
            </a:lvl1pPr>
          </a:lstStyle>
          <a:p>
            <a:pPr/>
            <a:r>
              <a:t>getAndIncrement</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5"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96" name="Slide Number"/>
          <p:cNvSpPr txBox="1"/>
          <p:nvPr>
            <p:ph type="sldNum" sz="quarter" idx="4294967295"/>
          </p:nvPr>
        </p:nvSpPr>
        <p:spPr>
          <a:xfrm>
            <a:off x="8169488" y="6248400"/>
            <a:ext cx="288712"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97"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98" name="LockTwo"/>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LockTwo</a:t>
            </a:r>
          </a:p>
        </p:txBody>
      </p:sp>
      <p:sp>
        <p:nvSpPr>
          <p:cNvPr id="99" name="public class LockTwo implements Lock {…"/>
          <p:cNvSpPr txBox="1"/>
          <p:nvPr/>
        </p:nvSpPr>
        <p:spPr>
          <a:xfrm>
            <a:off x="849312" y="1828800"/>
            <a:ext cx="7445376" cy="342747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700"/>
              </a:spcBef>
              <a:defRPr sz="2000">
                <a:latin typeface="Courier New"/>
                <a:ea typeface="Courier New"/>
                <a:cs typeface="Courier New"/>
                <a:sym typeface="Courier New"/>
              </a:defRPr>
            </a:pPr>
            <a:r>
              <a:t>public class</a:t>
            </a:r>
            <a:r>
              <a:rPr>
                <a:solidFill>
                  <a:srgbClr val="3333CC"/>
                </a:solidFill>
              </a:rPr>
              <a:t> LockTwo </a:t>
            </a:r>
            <a:r>
              <a:t>implements</a:t>
            </a:r>
            <a:r>
              <a:rPr>
                <a:solidFill>
                  <a:srgbClr val="3333CC"/>
                </a:solidFill>
              </a:rPr>
              <a:t> Lock {</a:t>
            </a:r>
            <a:endParaRPr>
              <a:solidFill>
                <a:srgbClr val="3333CC"/>
              </a:solidFill>
            </a:endParaRP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private int</a:t>
            </a:r>
            <a:r>
              <a:t> victim;</a:t>
            </a: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public void</a:t>
            </a:r>
            <a:r>
              <a:t> lock() {</a:t>
            </a:r>
          </a:p>
          <a:p>
            <a:pPr>
              <a:defRPr sz="2400">
                <a:latin typeface="Courier New"/>
                <a:ea typeface="Courier New"/>
                <a:cs typeface="Courier New"/>
                <a:sym typeface="Courier New"/>
              </a:defRPr>
            </a:pPr>
            <a:r>
              <a:t>  int i = ThreadID.get();</a:t>
            </a:r>
          </a:p>
          <a:p>
            <a:pPr>
              <a:defRPr sz="2400">
                <a:latin typeface="Courier New"/>
                <a:ea typeface="Courier New"/>
                <a:cs typeface="Courier New"/>
                <a:sym typeface="Courier New"/>
              </a:defRPr>
            </a:pPr>
            <a:r>
              <a:t>  int j = 1 - i;</a:t>
            </a:r>
            <a:endParaRPr sz="2000">
              <a:solidFill>
                <a:srgbClr val="3333CC"/>
              </a:solidFill>
            </a:endParaRPr>
          </a:p>
          <a:p>
            <a:pPr>
              <a:lnSpc>
                <a:spcPct val="70000"/>
              </a:lnSpc>
              <a:spcBef>
                <a:spcPts val="700"/>
              </a:spcBef>
              <a:defRPr sz="2000">
                <a:solidFill>
                  <a:srgbClr val="3333CC"/>
                </a:solidFill>
                <a:latin typeface="Courier New"/>
                <a:ea typeface="Courier New"/>
                <a:cs typeface="Courier New"/>
                <a:sym typeface="Courier New"/>
              </a:defRPr>
            </a:pPr>
            <a:r>
              <a:t>  victim = i;</a:t>
            </a: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while</a:t>
            </a:r>
            <a:r>
              <a:t> (victim == i) {}; </a:t>
            </a:r>
          </a:p>
          <a:p>
            <a:pPr>
              <a:lnSpc>
                <a:spcPct val="70000"/>
              </a:lnSpc>
              <a:spcBef>
                <a:spcPts val="700"/>
              </a:spcBef>
              <a:defRPr sz="2000">
                <a:solidFill>
                  <a:srgbClr val="3333CC"/>
                </a:solidFill>
                <a:latin typeface="Courier New"/>
                <a:ea typeface="Courier New"/>
                <a:cs typeface="Courier New"/>
                <a:sym typeface="Courier New"/>
              </a:defRPr>
            </a:pPr>
            <a:r>
              <a:t> }</a:t>
            </a:r>
          </a:p>
          <a:p>
            <a:pPr>
              <a:lnSpc>
                <a:spcPct val="70000"/>
              </a:lnSpc>
              <a:spcBef>
                <a:spcPts val="600"/>
              </a:spcBef>
              <a:defRPr sz="2000">
                <a:solidFill>
                  <a:srgbClr val="3333CC"/>
                </a:solidFill>
                <a:latin typeface="Courier New"/>
                <a:ea typeface="Courier New"/>
                <a:cs typeface="Courier New"/>
                <a:sym typeface="Courier New"/>
              </a:defRPr>
            </a:pP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public void</a:t>
            </a:r>
            <a:r>
              <a:t> unlock() {}</a:t>
            </a:r>
          </a:p>
          <a:p>
            <a:pPr>
              <a:lnSpc>
                <a:spcPct val="70000"/>
              </a:lnSpc>
              <a:spcBef>
                <a:spcPts val="700"/>
              </a:spcBef>
              <a:defRPr sz="2000">
                <a:solidFill>
                  <a:srgbClr val="3333CC"/>
                </a:solidFill>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1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085"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086"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087"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088"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089"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090"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091"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092"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093"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094"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095"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096"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097"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098"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099"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00"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01"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02"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03"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04"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05"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117" name="Group"/>
          <p:cNvGrpSpPr/>
          <p:nvPr/>
        </p:nvGrpSpPr>
        <p:grpSpPr>
          <a:xfrm>
            <a:off x="3062287" y="1644649"/>
            <a:ext cx="1784728" cy="1879601"/>
            <a:chOff x="0" y="0"/>
            <a:chExt cx="1784727" cy="1879600"/>
          </a:xfrm>
        </p:grpSpPr>
        <p:grpSp>
          <p:nvGrpSpPr>
            <p:cNvPr id="3115" name="Group"/>
            <p:cNvGrpSpPr/>
            <p:nvPr/>
          </p:nvGrpSpPr>
          <p:grpSpPr>
            <a:xfrm>
              <a:off x="0" y="596900"/>
              <a:ext cx="1358900" cy="1282700"/>
              <a:chOff x="0" y="0"/>
              <a:chExt cx="1358900" cy="1282700"/>
            </a:xfrm>
          </p:grpSpPr>
          <p:sp>
            <p:nvSpPr>
              <p:cNvPr id="3106"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107"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08"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09"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10"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11"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12"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13"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14"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116"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3118" name="Shape"/>
          <p:cNvSpPr/>
          <p:nvPr/>
        </p:nvSpPr>
        <p:spPr>
          <a:xfrm>
            <a:off x="741362" y="2395537"/>
            <a:ext cx="2474911" cy="676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80" y="0"/>
                </a:moveTo>
                <a:cubicBezTo>
                  <a:pt x="842" y="0"/>
                  <a:pt x="0" y="1612"/>
                  <a:pt x="0" y="3600"/>
                </a:cubicBezTo>
                <a:lnTo>
                  <a:pt x="0" y="18000"/>
                </a:lnTo>
                <a:cubicBezTo>
                  <a:pt x="0" y="19988"/>
                  <a:pt x="842" y="21600"/>
                  <a:pt x="1880" y="21600"/>
                </a:cubicBezTo>
                <a:lnTo>
                  <a:pt x="9398" y="21600"/>
                </a:lnTo>
                <a:cubicBezTo>
                  <a:pt x="10436" y="21600"/>
                  <a:pt x="11278" y="19988"/>
                  <a:pt x="11278" y="18000"/>
                </a:cubicBezTo>
                <a:lnTo>
                  <a:pt x="11278" y="9000"/>
                </a:lnTo>
                <a:lnTo>
                  <a:pt x="21600" y="4310"/>
                </a:lnTo>
                <a:lnTo>
                  <a:pt x="11278" y="3600"/>
                </a:lnTo>
                <a:cubicBezTo>
                  <a:pt x="11278" y="1612"/>
                  <a:pt x="10436" y="0"/>
                  <a:pt x="9398" y="0"/>
                </a:cubicBezTo>
                <a:lnTo>
                  <a:pt x="6579" y="0"/>
                </a:lnTo>
                <a:close/>
              </a:path>
            </a:pathLst>
          </a:custGeom>
          <a:ln w="38100">
            <a:solidFill>
              <a:srgbClr val="FF33CC"/>
            </a:solidFill>
          </a:ln>
        </p:spPr>
        <p:txBody>
          <a:bodyPr lIns="45719" rIns="45719" anchor="ctr"/>
          <a:lstStyle/>
          <a:p>
            <a:pPr algn="ctr"/>
          </a:p>
        </p:txBody>
      </p:sp>
      <p:sp>
        <p:nvSpPr>
          <p:cNvPr id="3119" name="getAndIncrement"/>
          <p:cNvSpPr txBox="1"/>
          <p:nvPr/>
        </p:nvSpPr>
        <p:spPr>
          <a:xfrm>
            <a:off x="4830762" y="2516187"/>
            <a:ext cx="319917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CC"/>
                </a:solidFill>
              </a:defRPr>
            </a:lvl1pPr>
          </a:lstStyle>
          <a:p>
            <a:pPr/>
            <a:r>
              <a:t>getAndIncrement</a:t>
            </a:r>
          </a:p>
        </p:txBody>
      </p:sp>
      <p:sp>
        <p:nvSpPr>
          <p:cNvPr id="3120" name="Line"/>
          <p:cNvSpPr/>
          <p:nvPr/>
        </p:nvSpPr>
        <p:spPr>
          <a:xfrm>
            <a:off x="1528762" y="2695575"/>
            <a:ext cx="1151583" cy="1781175"/>
          </a:xfrm>
          <a:custGeom>
            <a:avLst/>
            <a:gdLst/>
            <a:ahLst/>
            <a:cxnLst>
              <a:cxn ang="0">
                <a:pos x="wd2" y="hd2"/>
              </a:cxn>
              <a:cxn ang="5400000">
                <a:pos x="wd2" y="hd2"/>
              </a:cxn>
              <a:cxn ang="10800000">
                <a:pos x="wd2" y="hd2"/>
              </a:cxn>
              <a:cxn ang="16200000">
                <a:pos x="wd2" y="hd2"/>
              </a:cxn>
            </a:cxnLst>
            <a:rect l="0" t="0" r="r" b="b"/>
            <a:pathLst>
              <a:path w="21318" h="21600" fill="norm" stroke="1" extrusionOk="0">
                <a:moveTo>
                  <a:pt x="0" y="0"/>
                </a:moveTo>
                <a:cubicBezTo>
                  <a:pt x="2145" y="693"/>
                  <a:pt x="9287" y="2618"/>
                  <a:pt x="12842" y="4216"/>
                </a:cubicBezTo>
                <a:cubicBezTo>
                  <a:pt x="16398" y="5814"/>
                  <a:pt x="21600" y="7758"/>
                  <a:pt x="21306" y="9568"/>
                </a:cubicBezTo>
                <a:cubicBezTo>
                  <a:pt x="21012" y="11378"/>
                  <a:pt x="12578" y="13110"/>
                  <a:pt x="11109" y="15112"/>
                </a:cubicBezTo>
                <a:cubicBezTo>
                  <a:pt x="9639" y="17114"/>
                  <a:pt x="12255" y="20252"/>
                  <a:pt x="12549"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2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123" name="Slide Number"/>
          <p:cNvSpPr txBox="1"/>
          <p:nvPr>
            <p:ph type="sldNum" sz="quarter" idx="4294967295"/>
          </p:nvPr>
        </p:nvSpPr>
        <p:spPr>
          <a:xfrm>
            <a:off x="6553200" y="6248400"/>
            <a:ext cx="374400"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124"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125"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126"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127"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128"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129"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130"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131"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132"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133"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134"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135"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136"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137"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38"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39"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40"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41"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42"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43"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155" name="Group"/>
          <p:cNvGrpSpPr/>
          <p:nvPr/>
        </p:nvGrpSpPr>
        <p:grpSpPr>
          <a:xfrm>
            <a:off x="3062287" y="1644649"/>
            <a:ext cx="1737996" cy="1879601"/>
            <a:chOff x="0" y="0"/>
            <a:chExt cx="1737995" cy="1879600"/>
          </a:xfrm>
        </p:grpSpPr>
        <p:grpSp>
          <p:nvGrpSpPr>
            <p:cNvPr id="3153" name="Group"/>
            <p:cNvGrpSpPr/>
            <p:nvPr/>
          </p:nvGrpSpPr>
          <p:grpSpPr>
            <a:xfrm>
              <a:off x="0" y="596900"/>
              <a:ext cx="1358900" cy="1282700"/>
              <a:chOff x="0" y="0"/>
              <a:chExt cx="1358900" cy="1282700"/>
            </a:xfrm>
          </p:grpSpPr>
          <p:sp>
            <p:nvSpPr>
              <p:cNvPr id="314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14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4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4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4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4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5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5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5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154" name="acquired"/>
            <p:cNvSpPr txBox="1"/>
            <p:nvPr/>
          </p:nvSpPr>
          <p:spPr>
            <a:xfrm>
              <a:off x="7493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156" name="Line"/>
          <p:cNvSpPr/>
          <p:nvPr/>
        </p:nvSpPr>
        <p:spPr>
          <a:xfrm>
            <a:off x="1528762" y="2695575"/>
            <a:ext cx="1151583" cy="1781175"/>
          </a:xfrm>
          <a:custGeom>
            <a:avLst/>
            <a:gdLst/>
            <a:ahLst/>
            <a:cxnLst>
              <a:cxn ang="0">
                <a:pos x="wd2" y="hd2"/>
              </a:cxn>
              <a:cxn ang="5400000">
                <a:pos x="wd2" y="hd2"/>
              </a:cxn>
              <a:cxn ang="10800000">
                <a:pos x="wd2" y="hd2"/>
              </a:cxn>
              <a:cxn ang="16200000">
                <a:pos x="wd2" y="hd2"/>
              </a:cxn>
            </a:cxnLst>
            <a:rect l="0" t="0" r="r" b="b"/>
            <a:pathLst>
              <a:path w="21318" h="21600" fill="norm" stroke="1" extrusionOk="0">
                <a:moveTo>
                  <a:pt x="0" y="0"/>
                </a:moveTo>
                <a:cubicBezTo>
                  <a:pt x="2145" y="693"/>
                  <a:pt x="9287" y="2618"/>
                  <a:pt x="12842" y="4216"/>
                </a:cubicBezTo>
                <a:cubicBezTo>
                  <a:pt x="16398" y="5814"/>
                  <a:pt x="21600" y="7758"/>
                  <a:pt x="21306" y="9568"/>
                </a:cubicBezTo>
                <a:cubicBezTo>
                  <a:pt x="21012" y="11378"/>
                  <a:pt x="12578" y="13110"/>
                  <a:pt x="11109" y="15112"/>
                </a:cubicBezTo>
                <a:cubicBezTo>
                  <a:pt x="9639" y="17114"/>
                  <a:pt x="12255" y="20252"/>
                  <a:pt x="12549"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157" name="Shape"/>
          <p:cNvSpPr/>
          <p:nvPr/>
        </p:nvSpPr>
        <p:spPr>
          <a:xfrm>
            <a:off x="1098550" y="3629025"/>
            <a:ext cx="2270129" cy="15509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27" y="12182"/>
                </a:moveTo>
                <a:cubicBezTo>
                  <a:pt x="460" y="12182"/>
                  <a:pt x="0" y="12885"/>
                  <a:pt x="0" y="13751"/>
                </a:cubicBezTo>
                <a:lnTo>
                  <a:pt x="0" y="20030"/>
                </a:lnTo>
                <a:cubicBezTo>
                  <a:pt x="0" y="20897"/>
                  <a:pt x="460" y="21600"/>
                  <a:pt x="1027" y="21600"/>
                </a:cubicBezTo>
                <a:lnTo>
                  <a:pt x="5136" y="21600"/>
                </a:lnTo>
                <a:cubicBezTo>
                  <a:pt x="5703" y="21600"/>
                  <a:pt x="6163" y="20897"/>
                  <a:pt x="6163" y="20030"/>
                </a:cubicBezTo>
                <a:lnTo>
                  <a:pt x="6163" y="16106"/>
                </a:lnTo>
                <a:lnTo>
                  <a:pt x="21600" y="0"/>
                </a:lnTo>
                <a:lnTo>
                  <a:pt x="6163" y="13751"/>
                </a:lnTo>
                <a:cubicBezTo>
                  <a:pt x="6163" y="12885"/>
                  <a:pt x="5703" y="12182"/>
                  <a:pt x="5136" y="12182"/>
                </a:cubicBezTo>
                <a:lnTo>
                  <a:pt x="3595" y="12182"/>
                </a:lnTo>
                <a:close/>
              </a:path>
            </a:pathLst>
          </a:custGeom>
          <a:ln w="38100">
            <a:solidFill>
              <a:srgbClr val="FF33CC"/>
            </a:solidFill>
          </a:ln>
        </p:spPr>
        <p:txBody>
          <a:bodyPr lIns="45719" rIns="45719" anchor="ctr"/>
          <a:lstStyle/>
          <a:p>
            <a:pPr algn="ctr"/>
          </a:p>
        </p:txBody>
      </p:sp>
      <p:grpSp>
        <p:nvGrpSpPr>
          <p:cNvPr id="3164" name="Group"/>
          <p:cNvGrpSpPr/>
          <p:nvPr/>
        </p:nvGrpSpPr>
        <p:grpSpPr>
          <a:xfrm>
            <a:off x="4454686" y="2206573"/>
            <a:ext cx="3076150" cy="1985784"/>
            <a:chOff x="0" y="0"/>
            <a:chExt cx="3076148" cy="1985783"/>
          </a:xfrm>
        </p:grpSpPr>
        <p:sp>
          <p:nvSpPr>
            <p:cNvPr id="3158" name="Shape"/>
            <p:cNvSpPr/>
            <p:nvPr/>
          </p:nvSpPr>
          <p:spPr>
            <a:xfrm>
              <a:off x="853895" y="-1"/>
              <a:ext cx="2222254" cy="1985785"/>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3200">
                  <a:solidFill>
                    <a:srgbClr val="FF33CC"/>
                  </a:solidFill>
                </a:defRPr>
              </a:pPr>
            </a:p>
          </p:txBody>
        </p:sp>
        <p:sp>
          <p:nvSpPr>
            <p:cNvPr id="3159" name="Oval"/>
            <p:cNvSpPr/>
            <p:nvPr/>
          </p:nvSpPr>
          <p:spPr>
            <a:xfrm>
              <a:off x="451702" y="672980"/>
              <a:ext cx="370418" cy="330995"/>
            </a:xfrm>
            <a:prstGeom prst="ellipse">
              <a:avLst/>
            </a:pr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3200">
                  <a:solidFill>
                    <a:srgbClr val="FF33CC"/>
                  </a:solidFill>
                </a:defRPr>
              </a:pPr>
            </a:p>
          </p:txBody>
        </p:sp>
        <p:sp>
          <p:nvSpPr>
            <p:cNvPr id="3160" name="Oval"/>
            <p:cNvSpPr/>
            <p:nvPr/>
          </p:nvSpPr>
          <p:spPr>
            <a:xfrm>
              <a:off x="164629" y="687507"/>
              <a:ext cx="246946" cy="220664"/>
            </a:xfrm>
            <a:prstGeom prst="ellipse">
              <a:avLst/>
            </a:pr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3200">
                  <a:solidFill>
                    <a:srgbClr val="FF33CC"/>
                  </a:solidFill>
                </a:defRPr>
              </a:pPr>
            </a:p>
          </p:txBody>
        </p:sp>
        <p:sp>
          <p:nvSpPr>
            <p:cNvPr id="3161" name="Oval"/>
            <p:cNvSpPr/>
            <p:nvPr/>
          </p:nvSpPr>
          <p:spPr>
            <a:xfrm>
              <a:off x="0" y="716377"/>
              <a:ext cx="123473" cy="110332"/>
            </a:xfrm>
            <a:prstGeom prst="ellipse">
              <a:avLst/>
            </a:pr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3200">
                  <a:solidFill>
                    <a:srgbClr val="FF33CC"/>
                  </a:solidFill>
                </a:defRPr>
              </a:pPr>
            </a:p>
          </p:txBody>
        </p:sp>
        <p:sp>
          <p:nvSpPr>
            <p:cNvPr id="3162" name="Shape"/>
            <p:cNvSpPr/>
            <p:nvPr/>
          </p:nvSpPr>
          <p:spPr>
            <a:xfrm>
              <a:off x="964486" y="107197"/>
              <a:ext cx="2038792" cy="16903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FF"/>
              </a:solidFill>
              <a:prstDash val="solid"/>
              <a:round/>
            </a:ln>
            <a:effectLst/>
          </p:spPr>
          <p:txBody>
            <a:bodyPr wrap="square" lIns="45719" tIns="45719" rIns="45719" bIns="45719" numCol="1" anchor="ctr">
              <a:noAutofit/>
            </a:bodyPr>
            <a:lstStyle/>
            <a:p>
              <a:pPr algn="ctr">
                <a:defRPr sz="3200">
                  <a:solidFill>
                    <a:srgbClr val="FF33CC"/>
                  </a:solidFill>
                </a:defRPr>
              </a:pPr>
            </a:p>
          </p:txBody>
        </p:sp>
        <p:sp>
          <p:nvSpPr>
            <p:cNvPr id="3163" name="Mine!"/>
            <p:cNvSpPr txBox="1"/>
            <p:nvPr/>
          </p:nvSpPr>
          <p:spPr>
            <a:xfrm>
              <a:off x="1160227" y="672993"/>
              <a:ext cx="1451828"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3200">
                  <a:solidFill>
                    <a:srgbClr val="FF33CC"/>
                  </a:solidFill>
                </a:defRPr>
              </a:lvl1pPr>
            </a:lstStyle>
            <a:p>
              <a:pPr/>
              <a:r>
                <a:t>Mine!</a:t>
              </a:r>
            </a:p>
          </p:txBody>
        </p:sp>
      </p:grpSp>
    </p:spTree>
  </p:cSld>
  <p:clrMapOvr>
    <a:masterClrMapping/>
  </p:clrMapOvr>
  <p:transition xmlns:p14="http://schemas.microsoft.com/office/powerpoint/2010/main" spd="med" advClick="1"/>
</p:sld>
</file>

<file path=ppt/slides/slide1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169"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170"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171"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172"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173"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174"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175"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176"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177"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178"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179"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180"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181"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182"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183"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84"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85"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86"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87"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88"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189"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201" name="Group"/>
          <p:cNvGrpSpPr/>
          <p:nvPr/>
        </p:nvGrpSpPr>
        <p:grpSpPr>
          <a:xfrm>
            <a:off x="3062287" y="1644649"/>
            <a:ext cx="1739584" cy="1879601"/>
            <a:chOff x="0" y="0"/>
            <a:chExt cx="1739582" cy="1879600"/>
          </a:xfrm>
        </p:grpSpPr>
        <p:grpSp>
          <p:nvGrpSpPr>
            <p:cNvPr id="3199" name="Group"/>
            <p:cNvGrpSpPr/>
            <p:nvPr/>
          </p:nvGrpSpPr>
          <p:grpSpPr>
            <a:xfrm>
              <a:off x="0" y="596900"/>
              <a:ext cx="1358900" cy="1282700"/>
              <a:chOff x="0" y="0"/>
              <a:chExt cx="1358900" cy="1282700"/>
            </a:xfrm>
          </p:grpSpPr>
          <p:sp>
            <p:nvSpPr>
              <p:cNvPr id="3190"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191"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2"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3"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4"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5"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6"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7"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198"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200"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202" name="Line"/>
          <p:cNvSpPr/>
          <p:nvPr/>
        </p:nvSpPr>
        <p:spPr>
          <a:xfrm>
            <a:off x="1528762" y="2695575"/>
            <a:ext cx="1151583" cy="1781175"/>
          </a:xfrm>
          <a:custGeom>
            <a:avLst/>
            <a:gdLst/>
            <a:ahLst/>
            <a:cxnLst>
              <a:cxn ang="0">
                <a:pos x="wd2" y="hd2"/>
              </a:cxn>
              <a:cxn ang="5400000">
                <a:pos x="wd2" y="hd2"/>
              </a:cxn>
              <a:cxn ang="10800000">
                <a:pos x="wd2" y="hd2"/>
              </a:cxn>
              <a:cxn ang="16200000">
                <a:pos x="wd2" y="hd2"/>
              </a:cxn>
            </a:cxnLst>
            <a:rect l="0" t="0" r="r" b="b"/>
            <a:pathLst>
              <a:path w="21318" h="21600" fill="norm" stroke="1" extrusionOk="0">
                <a:moveTo>
                  <a:pt x="0" y="0"/>
                </a:moveTo>
                <a:cubicBezTo>
                  <a:pt x="2145" y="693"/>
                  <a:pt x="9287" y="2618"/>
                  <a:pt x="12842" y="4216"/>
                </a:cubicBezTo>
                <a:cubicBezTo>
                  <a:pt x="16398" y="5814"/>
                  <a:pt x="21600" y="7758"/>
                  <a:pt x="21306" y="9568"/>
                </a:cubicBezTo>
                <a:cubicBezTo>
                  <a:pt x="21012" y="11378"/>
                  <a:pt x="12578" y="13110"/>
                  <a:pt x="11109" y="15112"/>
                </a:cubicBezTo>
                <a:cubicBezTo>
                  <a:pt x="9639" y="17114"/>
                  <a:pt x="12255" y="20252"/>
                  <a:pt x="12549"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3215" name="Group"/>
          <p:cNvGrpSpPr/>
          <p:nvPr/>
        </p:nvGrpSpPr>
        <p:grpSpPr>
          <a:xfrm>
            <a:off x="5198685" y="1627187"/>
            <a:ext cx="1753355" cy="1792288"/>
            <a:chOff x="0" y="0"/>
            <a:chExt cx="1753354" cy="1792287"/>
          </a:xfrm>
        </p:grpSpPr>
        <p:grpSp>
          <p:nvGrpSpPr>
            <p:cNvPr id="3213" name="Group"/>
            <p:cNvGrpSpPr/>
            <p:nvPr/>
          </p:nvGrpSpPr>
          <p:grpSpPr>
            <a:xfrm>
              <a:off x="263902" y="619125"/>
              <a:ext cx="1130301" cy="1173163"/>
              <a:chOff x="0" y="0"/>
              <a:chExt cx="1130300" cy="1173162"/>
            </a:xfrm>
          </p:grpSpPr>
          <p:sp>
            <p:nvSpPr>
              <p:cNvPr id="3203"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20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208" name="Group"/>
              <p:cNvGrpSpPr/>
              <p:nvPr/>
            </p:nvGrpSpPr>
            <p:grpSpPr>
              <a:xfrm>
                <a:off x="914400" y="169862"/>
                <a:ext cx="215900" cy="1003301"/>
                <a:chOff x="0" y="0"/>
                <a:chExt cx="215900" cy="1003300"/>
              </a:xfrm>
            </p:grpSpPr>
            <p:sp>
              <p:nvSpPr>
                <p:cNvPr id="320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0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0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212" name="Group"/>
              <p:cNvGrpSpPr/>
              <p:nvPr/>
            </p:nvGrpSpPr>
            <p:grpSpPr>
              <a:xfrm>
                <a:off x="0" y="169862"/>
                <a:ext cx="215900" cy="1003301"/>
                <a:chOff x="0" y="0"/>
                <a:chExt cx="215900" cy="1003300"/>
              </a:xfrm>
            </p:grpSpPr>
            <p:sp>
              <p:nvSpPr>
                <p:cNvPr id="320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1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1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214"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Tree>
  </p:cSld>
  <p:clrMapOvr>
    <a:masterClrMapping/>
  </p:clrMapOvr>
  <p:transition xmlns:p14="http://schemas.microsoft.com/office/powerpoint/2010/main" spd="med" advClick="1"/>
</p:sld>
</file>

<file path=ppt/slides/slide1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220"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221"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222"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223"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224"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225"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226"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227"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228"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229"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230"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231"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232"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233"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234"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35"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36"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37"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38"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39"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40"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252" name="Group"/>
          <p:cNvGrpSpPr/>
          <p:nvPr/>
        </p:nvGrpSpPr>
        <p:grpSpPr>
          <a:xfrm>
            <a:off x="3062287" y="1644649"/>
            <a:ext cx="1744346" cy="1879601"/>
            <a:chOff x="0" y="0"/>
            <a:chExt cx="1744344" cy="1879600"/>
          </a:xfrm>
        </p:grpSpPr>
        <p:grpSp>
          <p:nvGrpSpPr>
            <p:cNvPr id="3250" name="Group"/>
            <p:cNvGrpSpPr/>
            <p:nvPr/>
          </p:nvGrpSpPr>
          <p:grpSpPr>
            <a:xfrm>
              <a:off x="0" y="596900"/>
              <a:ext cx="1358900" cy="1282700"/>
              <a:chOff x="0" y="0"/>
              <a:chExt cx="1358900" cy="1282700"/>
            </a:xfrm>
          </p:grpSpPr>
          <p:sp>
            <p:nvSpPr>
              <p:cNvPr id="3241" name="Rectangle"/>
              <p:cNvSpPr/>
              <p:nvPr/>
            </p:nvSpPr>
            <p:spPr>
              <a:xfrm>
                <a:off x="38100" y="927100"/>
                <a:ext cx="774700" cy="254000"/>
              </a:xfrm>
              <a:prstGeom prst="rect">
                <a:avLst/>
              </a:prstGeom>
              <a:solidFill>
                <a:srgbClr val="B2B2B2"/>
              </a:solidFill>
              <a:ln w="38100" cap="flat">
                <a:solidFill>
                  <a:srgbClr val="B2B2B2"/>
                </a:solidFill>
                <a:prstDash val="solid"/>
                <a:round/>
              </a:ln>
              <a:effectLst/>
            </p:spPr>
            <p:txBody>
              <a:bodyPr wrap="square" lIns="45719" tIns="45719" rIns="45719" bIns="45719" numCol="1" anchor="ctr">
                <a:noAutofit/>
              </a:bodyPr>
              <a:lstStyle/>
              <a:p>
                <a:pPr/>
              </a:p>
            </p:txBody>
          </p:sp>
          <p:sp>
            <p:nvSpPr>
              <p:cNvPr id="3242"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3"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4"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5"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6"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7"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8"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49"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251" name="acquired"/>
            <p:cNvSpPr/>
            <p:nvPr/>
          </p:nvSpPr>
          <p:spPr>
            <a:xfrm>
              <a:off x="71755" y="0"/>
              <a:ext cx="1672591" cy="557570"/>
            </a:xfrm>
            <a:prstGeom prst="rect">
              <a:avLst/>
            </a:prstGeom>
            <a:noFill/>
            <a:ln w="9525" cap="flat">
              <a:solidFill>
                <a:srgbClr val="B2B2B2"/>
              </a:solidFill>
              <a:prstDash val="solid"/>
              <a:round/>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253" name="Line"/>
          <p:cNvSpPr/>
          <p:nvPr/>
        </p:nvSpPr>
        <p:spPr>
          <a:xfrm>
            <a:off x="1528762" y="2695575"/>
            <a:ext cx="1151583" cy="1781175"/>
          </a:xfrm>
          <a:custGeom>
            <a:avLst/>
            <a:gdLst/>
            <a:ahLst/>
            <a:cxnLst>
              <a:cxn ang="0">
                <a:pos x="wd2" y="hd2"/>
              </a:cxn>
              <a:cxn ang="5400000">
                <a:pos x="wd2" y="hd2"/>
              </a:cxn>
              <a:cxn ang="10800000">
                <a:pos x="wd2" y="hd2"/>
              </a:cxn>
              <a:cxn ang="16200000">
                <a:pos x="wd2" y="hd2"/>
              </a:cxn>
            </a:cxnLst>
            <a:rect l="0" t="0" r="r" b="b"/>
            <a:pathLst>
              <a:path w="21318" h="21600" fill="norm" stroke="1" extrusionOk="0">
                <a:moveTo>
                  <a:pt x="0" y="0"/>
                </a:moveTo>
                <a:cubicBezTo>
                  <a:pt x="2145" y="693"/>
                  <a:pt x="9287" y="2618"/>
                  <a:pt x="12842" y="4216"/>
                </a:cubicBezTo>
                <a:cubicBezTo>
                  <a:pt x="16398" y="5814"/>
                  <a:pt x="21600" y="7758"/>
                  <a:pt x="21306" y="9568"/>
                </a:cubicBezTo>
                <a:cubicBezTo>
                  <a:pt x="21012" y="11378"/>
                  <a:pt x="12578" y="13110"/>
                  <a:pt x="11109" y="15112"/>
                </a:cubicBezTo>
                <a:cubicBezTo>
                  <a:pt x="9639" y="17114"/>
                  <a:pt x="12255" y="20252"/>
                  <a:pt x="12549"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3266" name="Group"/>
          <p:cNvGrpSpPr/>
          <p:nvPr/>
        </p:nvGrpSpPr>
        <p:grpSpPr>
          <a:xfrm>
            <a:off x="5198685" y="1627187"/>
            <a:ext cx="1753355" cy="1792288"/>
            <a:chOff x="0" y="0"/>
            <a:chExt cx="1753354" cy="1792287"/>
          </a:xfrm>
        </p:grpSpPr>
        <p:grpSp>
          <p:nvGrpSpPr>
            <p:cNvPr id="3264" name="Group"/>
            <p:cNvGrpSpPr/>
            <p:nvPr/>
          </p:nvGrpSpPr>
          <p:grpSpPr>
            <a:xfrm>
              <a:off x="263902" y="619125"/>
              <a:ext cx="1130301" cy="1173163"/>
              <a:chOff x="0" y="0"/>
              <a:chExt cx="1130300" cy="1173162"/>
            </a:xfrm>
          </p:grpSpPr>
          <p:sp>
            <p:nvSpPr>
              <p:cNvPr id="3254"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255"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259" name="Group"/>
              <p:cNvGrpSpPr/>
              <p:nvPr/>
            </p:nvGrpSpPr>
            <p:grpSpPr>
              <a:xfrm>
                <a:off x="914400" y="169862"/>
                <a:ext cx="215900" cy="1003301"/>
                <a:chOff x="0" y="0"/>
                <a:chExt cx="215900" cy="1003300"/>
              </a:xfrm>
            </p:grpSpPr>
            <p:sp>
              <p:nvSpPr>
                <p:cNvPr id="3256"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57"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58"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263" name="Group"/>
              <p:cNvGrpSpPr/>
              <p:nvPr/>
            </p:nvGrpSpPr>
            <p:grpSpPr>
              <a:xfrm>
                <a:off x="0" y="169862"/>
                <a:ext cx="215900" cy="1003301"/>
                <a:chOff x="0" y="0"/>
                <a:chExt cx="215900" cy="1003300"/>
              </a:xfrm>
            </p:grpSpPr>
            <p:sp>
              <p:nvSpPr>
                <p:cNvPr id="3260"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61"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62"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265"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3267" name="Shape"/>
          <p:cNvSpPr/>
          <p:nvPr/>
        </p:nvSpPr>
        <p:spPr>
          <a:xfrm>
            <a:off x="741362" y="2395537"/>
            <a:ext cx="4633884" cy="676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04" y="0"/>
                </a:moveTo>
                <a:cubicBezTo>
                  <a:pt x="449" y="0"/>
                  <a:pt x="0" y="1612"/>
                  <a:pt x="0" y="3600"/>
                </a:cubicBezTo>
                <a:lnTo>
                  <a:pt x="0" y="18000"/>
                </a:lnTo>
                <a:cubicBezTo>
                  <a:pt x="0" y="19988"/>
                  <a:pt x="449" y="21600"/>
                  <a:pt x="1004" y="21600"/>
                </a:cubicBezTo>
                <a:lnTo>
                  <a:pt x="5020" y="21600"/>
                </a:lnTo>
                <a:cubicBezTo>
                  <a:pt x="5574" y="21600"/>
                  <a:pt x="6023" y="19988"/>
                  <a:pt x="6023" y="18000"/>
                </a:cubicBezTo>
                <a:lnTo>
                  <a:pt x="21600" y="13893"/>
                </a:lnTo>
                <a:lnTo>
                  <a:pt x="6023" y="12600"/>
                </a:lnTo>
                <a:lnTo>
                  <a:pt x="6023" y="3600"/>
                </a:lnTo>
                <a:cubicBezTo>
                  <a:pt x="6023" y="1612"/>
                  <a:pt x="5574" y="0"/>
                  <a:pt x="5020" y="0"/>
                </a:cubicBezTo>
                <a:lnTo>
                  <a:pt x="3514" y="0"/>
                </a:lnTo>
                <a:close/>
              </a:path>
            </a:pathLst>
          </a:custGeom>
          <a:ln w="38100">
            <a:solidFill>
              <a:srgbClr val="FF0066"/>
            </a:solidFill>
          </a:ln>
        </p:spPr>
        <p:txBody>
          <a:bodyPr lIns="45719" rIns="45719" anchor="ctr"/>
          <a:lstStyle/>
          <a:p>
            <a:pPr algn="ctr"/>
          </a:p>
        </p:txBody>
      </p:sp>
      <p:sp>
        <p:nvSpPr>
          <p:cNvPr id="3268" name="getAndIncrement"/>
          <p:cNvSpPr txBox="1"/>
          <p:nvPr/>
        </p:nvSpPr>
        <p:spPr>
          <a:xfrm>
            <a:off x="4819471" y="3603625"/>
            <a:ext cx="3199171"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solidFill>
                  <a:srgbClr val="FF0066"/>
                </a:solidFill>
              </a:defRPr>
            </a:lvl1pPr>
          </a:lstStyle>
          <a:p>
            <a:pPr/>
            <a:r>
              <a:t>getAndIncrement</a:t>
            </a:r>
          </a:p>
        </p:txBody>
      </p:sp>
    </p:spTree>
  </p:cSld>
  <p:clrMapOvr>
    <a:masterClrMapping/>
  </p:clrMapOvr>
  <p:transition xmlns:p14="http://schemas.microsoft.com/office/powerpoint/2010/main" spd="med" advClick="1"/>
</p:sld>
</file>

<file path=ppt/slides/slide1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7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273"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274"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275"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276"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277"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278"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279"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280"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281"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282"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283"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284"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285"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286"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287"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88"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89"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90"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91"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92"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293"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305" name="Group"/>
          <p:cNvGrpSpPr/>
          <p:nvPr/>
        </p:nvGrpSpPr>
        <p:grpSpPr>
          <a:xfrm>
            <a:off x="3062287" y="1644649"/>
            <a:ext cx="1739584" cy="1879601"/>
            <a:chOff x="0" y="0"/>
            <a:chExt cx="1739582" cy="1879600"/>
          </a:xfrm>
        </p:grpSpPr>
        <p:grpSp>
          <p:nvGrpSpPr>
            <p:cNvPr id="3303" name="Group"/>
            <p:cNvGrpSpPr/>
            <p:nvPr/>
          </p:nvGrpSpPr>
          <p:grpSpPr>
            <a:xfrm>
              <a:off x="0" y="596900"/>
              <a:ext cx="1358900" cy="1282700"/>
              <a:chOff x="0" y="0"/>
              <a:chExt cx="1358900" cy="1282700"/>
            </a:xfrm>
          </p:grpSpPr>
          <p:sp>
            <p:nvSpPr>
              <p:cNvPr id="3294" name="Rectangle"/>
              <p:cNvSpPr/>
              <p:nvPr/>
            </p:nvSpPr>
            <p:spPr>
              <a:xfrm>
                <a:off x="38100" y="927100"/>
                <a:ext cx="774700" cy="254000"/>
              </a:xfrm>
              <a:prstGeom prst="rect">
                <a:avLst/>
              </a:prstGeom>
              <a:solidFill>
                <a:srgbClr val="B2B2B2"/>
              </a:solidFill>
              <a:ln w="38100" cap="flat">
                <a:solidFill>
                  <a:srgbClr val="B2B2B2"/>
                </a:solidFill>
                <a:prstDash val="solid"/>
                <a:round/>
              </a:ln>
              <a:effectLst/>
            </p:spPr>
            <p:txBody>
              <a:bodyPr wrap="square" lIns="45719" tIns="45719" rIns="45719" bIns="45719" numCol="1" anchor="ctr">
                <a:noAutofit/>
              </a:bodyPr>
              <a:lstStyle/>
              <a:p>
                <a:pPr/>
              </a:p>
            </p:txBody>
          </p:sp>
          <p:sp>
            <p:nvSpPr>
              <p:cNvPr id="329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9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9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9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29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0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0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0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304"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3318" name="Group"/>
          <p:cNvGrpSpPr/>
          <p:nvPr/>
        </p:nvGrpSpPr>
        <p:grpSpPr>
          <a:xfrm>
            <a:off x="5198685" y="1627187"/>
            <a:ext cx="1753355" cy="1792288"/>
            <a:chOff x="0" y="0"/>
            <a:chExt cx="1753354" cy="1792287"/>
          </a:xfrm>
        </p:grpSpPr>
        <p:grpSp>
          <p:nvGrpSpPr>
            <p:cNvPr id="3316" name="Group"/>
            <p:cNvGrpSpPr/>
            <p:nvPr/>
          </p:nvGrpSpPr>
          <p:grpSpPr>
            <a:xfrm>
              <a:off x="263902" y="619125"/>
              <a:ext cx="1130301" cy="1173163"/>
              <a:chOff x="0" y="0"/>
              <a:chExt cx="1130300" cy="1173162"/>
            </a:xfrm>
          </p:grpSpPr>
          <p:sp>
            <p:nvSpPr>
              <p:cNvPr id="3306"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307"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311" name="Group"/>
              <p:cNvGrpSpPr/>
              <p:nvPr/>
            </p:nvGrpSpPr>
            <p:grpSpPr>
              <a:xfrm>
                <a:off x="914400" y="169862"/>
                <a:ext cx="215900" cy="1003301"/>
                <a:chOff x="0" y="0"/>
                <a:chExt cx="215900" cy="1003300"/>
              </a:xfrm>
            </p:grpSpPr>
            <p:sp>
              <p:nvSpPr>
                <p:cNvPr id="3308"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09"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10"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315" name="Group"/>
              <p:cNvGrpSpPr/>
              <p:nvPr/>
            </p:nvGrpSpPr>
            <p:grpSpPr>
              <a:xfrm>
                <a:off x="0" y="169862"/>
                <a:ext cx="215900" cy="1003301"/>
                <a:chOff x="0" y="0"/>
                <a:chExt cx="215900" cy="1003300"/>
              </a:xfrm>
            </p:grpSpPr>
            <p:sp>
              <p:nvSpPr>
                <p:cNvPr id="3312"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13"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14"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317"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3319" name="Shape"/>
          <p:cNvSpPr/>
          <p:nvPr/>
        </p:nvSpPr>
        <p:spPr>
          <a:xfrm>
            <a:off x="741362" y="2395537"/>
            <a:ext cx="4633884" cy="676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04" y="0"/>
                </a:moveTo>
                <a:cubicBezTo>
                  <a:pt x="449" y="0"/>
                  <a:pt x="0" y="1612"/>
                  <a:pt x="0" y="3600"/>
                </a:cubicBezTo>
                <a:lnTo>
                  <a:pt x="0" y="18000"/>
                </a:lnTo>
                <a:cubicBezTo>
                  <a:pt x="0" y="19988"/>
                  <a:pt x="449" y="21600"/>
                  <a:pt x="1004" y="21600"/>
                </a:cubicBezTo>
                <a:lnTo>
                  <a:pt x="5020" y="21600"/>
                </a:lnTo>
                <a:cubicBezTo>
                  <a:pt x="5574" y="21600"/>
                  <a:pt x="6023" y="19988"/>
                  <a:pt x="6023" y="18000"/>
                </a:cubicBezTo>
                <a:lnTo>
                  <a:pt x="21600" y="13893"/>
                </a:lnTo>
                <a:lnTo>
                  <a:pt x="6023" y="12600"/>
                </a:lnTo>
                <a:lnTo>
                  <a:pt x="6023" y="3600"/>
                </a:lnTo>
                <a:cubicBezTo>
                  <a:pt x="6023" y="1612"/>
                  <a:pt x="5574" y="0"/>
                  <a:pt x="5020" y="0"/>
                </a:cubicBezTo>
                <a:lnTo>
                  <a:pt x="3514" y="0"/>
                </a:lnTo>
                <a:close/>
              </a:path>
            </a:pathLst>
          </a:custGeom>
          <a:ln w="38100">
            <a:solidFill>
              <a:srgbClr val="FF0066"/>
            </a:solidFill>
          </a:ln>
        </p:spPr>
        <p:txBody>
          <a:bodyPr lIns="45719" rIns="45719" anchor="ctr"/>
          <a:lstStyle/>
          <a:p>
            <a:pPr algn="ctr"/>
          </a:p>
        </p:txBody>
      </p:sp>
      <p:sp>
        <p:nvSpPr>
          <p:cNvPr id="3320" name="getAndIncrement"/>
          <p:cNvSpPr txBox="1"/>
          <p:nvPr/>
        </p:nvSpPr>
        <p:spPr>
          <a:xfrm>
            <a:off x="4819471" y="3603625"/>
            <a:ext cx="3199171"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solidFill>
                  <a:srgbClr val="FF0066"/>
                </a:solidFill>
              </a:defRPr>
            </a:lvl1pPr>
          </a:lstStyle>
          <a:p>
            <a:pPr/>
            <a:r>
              <a:t>getAndIncrement</a:t>
            </a:r>
          </a:p>
        </p:txBody>
      </p:sp>
      <p:sp>
        <p:nvSpPr>
          <p:cNvPr id="3321" name="Line"/>
          <p:cNvSpPr/>
          <p:nvPr/>
        </p:nvSpPr>
        <p:spPr>
          <a:xfrm>
            <a:off x="1560512" y="2727325"/>
            <a:ext cx="1940358" cy="2097088"/>
          </a:xfrm>
          <a:custGeom>
            <a:avLst/>
            <a:gdLst/>
            <a:ahLst/>
            <a:cxnLst>
              <a:cxn ang="0">
                <a:pos x="wd2" y="hd2"/>
              </a:cxn>
              <a:cxn ang="5400000">
                <a:pos x="wd2" y="hd2"/>
              </a:cxn>
              <a:cxn ang="10800000">
                <a:pos x="wd2" y="hd2"/>
              </a:cxn>
              <a:cxn ang="16200000">
                <a:pos x="wd2" y="hd2"/>
              </a:cxn>
            </a:cxnLst>
            <a:rect l="0" t="0" r="r" b="b"/>
            <a:pathLst>
              <a:path w="21412" h="21600" fill="norm" stroke="1" extrusionOk="0">
                <a:moveTo>
                  <a:pt x="0" y="0"/>
                </a:moveTo>
                <a:cubicBezTo>
                  <a:pt x="2295" y="294"/>
                  <a:pt x="10353" y="572"/>
                  <a:pt x="13927" y="1782"/>
                </a:cubicBezTo>
                <a:cubicBezTo>
                  <a:pt x="17501" y="2992"/>
                  <a:pt x="21215" y="5151"/>
                  <a:pt x="21407" y="7309"/>
                </a:cubicBezTo>
                <a:cubicBezTo>
                  <a:pt x="21600" y="9467"/>
                  <a:pt x="15889" y="12394"/>
                  <a:pt x="15136" y="14782"/>
                </a:cubicBezTo>
                <a:cubicBezTo>
                  <a:pt x="14382" y="17169"/>
                  <a:pt x="16520" y="20177"/>
                  <a:pt x="16870" y="21600"/>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326"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338" name="Group"/>
          <p:cNvGrpSpPr/>
          <p:nvPr/>
        </p:nvGrpSpPr>
        <p:grpSpPr>
          <a:xfrm>
            <a:off x="3062287" y="1644649"/>
            <a:ext cx="1739584" cy="1879601"/>
            <a:chOff x="0" y="0"/>
            <a:chExt cx="1739582" cy="1879600"/>
          </a:xfrm>
        </p:grpSpPr>
        <p:grpSp>
          <p:nvGrpSpPr>
            <p:cNvPr id="3336" name="Group"/>
            <p:cNvGrpSpPr/>
            <p:nvPr/>
          </p:nvGrpSpPr>
          <p:grpSpPr>
            <a:xfrm>
              <a:off x="0" y="596900"/>
              <a:ext cx="1358900" cy="1282700"/>
              <a:chOff x="0" y="0"/>
              <a:chExt cx="1358900" cy="1282700"/>
            </a:xfrm>
          </p:grpSpPr>
          <p:sp>
            <p:nvSpPr>
              <p:cNvPr id="3327"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328"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29"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30"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31"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32"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33"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34"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35"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337"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339"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340"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341"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342"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343"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344"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345"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346"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347"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348"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349"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350"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351"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352" name="F"/>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353"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354"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355"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356"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357"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358"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371" name="Group"/>
          <p:cNvGrpSpPr/>
          <p:nvPr/>
        </p:nvGrpSpPr>
        <p:grpSpPr>
          <a:xfrm>
            <a:off x="5198685" y="1627187"/>
            <a:ext cx="1753355" cy="1792288"/>
            <a:chOff x="0" y="0"/>
            <a:chExt cx="1753354" cy="1792287"/>
          </a:xfrm>
        </p:grpSpPr>
        <p:grpSp>
          <p:nvGrpSpPr>
            <p:cNvPr id="3369" name="Group"/>
            <p:cNvGrpSpPr/>
            <p:nvPr/>
          </p:nvGrpSpPr>
          <p:grpSpPr>
            <a:xfrm>
              <a:off x="263902" y="619125"/>
              <a:ext cx="1130301" cy="1173163"/>
              <a:chOff x="0" y="0"/>
              <a:chExt cx="1130300" cy="1173162"/>
            </a:xfrm>
          </p:grpSpPr>
          <p:sp>
            <p:nvSpPr>
              <p:cNvPr id="3359"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360"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364" name="Group"/>
              <p:cNvGrpSpPr/>
              <p:nvPr/>
            </p:nvGrpSpPr>
            <p:grpSpPr>
              <a:xfrm>
                <a:off x="914400" y="169862"/>
                <a:ext cx="215900" cy="1003301"/>
                <a:chOff x="0" y="0"/>
                <a:chExt cx="215900" cy="1003300"/>
              </a:xfrm>
            </p:grpSpPr>
            <p:sp>
              <p:nvSpPr>
                <p:cNvPr id="3361"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62"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63"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368" name="Group"/>
              <p:cNvGrpSpPr/>
              <p:nvPr/>
            </p:nvGrpSpPr>
            <p:grpSpPr>
              <a:xfrm>
                <a:off x="0" y="169862"/>
                <a:ext cx="215900" cy="1003301"/>
                <a:chOff x="0" y="0"/>
                <a:chExt cx="215900" cy="1003300"/>
              </a:xfrm>
            </p:grpSpPr>
            <p:sp>
              <p:nvSpPr>
                <p:cNvPr id="3365"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66"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367"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370"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3372" name="Shape"/>
          <p:cNvSpPr/>
          <p:nvPr/>
        </p:nvSpPr>
        <p:spPr>
          <a:xfrm>
            <a:off x="1998662" y="3471854"/>
            <a:ext cx="3327410" cy="1708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1" y="13048"/>
                </a:moveTo>
                <a:cubicBezTo>
                  <a:pt x="314" y="13048"/>
                  <a:pt x="0" y="13686"/>
                  <a:pt x="0" y="14474"/>
                </a:cubicBezTo>
                <a:lnTo>
                  <a:pt x="0" y="20175"/>
                </a:lnTo>
                <a:cubicBezTo>
                  <a:pt x="0" y="20962"/>
                  <a:pt x="314" y="21600"/>
                  <a:pt x="701" y="21600"/>
                </a:cubicBezTo>
                <a:lnTo>
                  <a:pt x="3504" y="21600"/>
                </a:lnTo>
                <a:cubicBezTo>
                  <a:pt x="3891" y="21600"/>
                  <a:pt x="4205" y="20962"/>
                  <a:pt x="4205" y="20175"/>
                </a:cubicBezTo>
                <a:lnTo>
                  <a:pt x="4205" y="16612"/>
                </a:lnTo>
                <a:lnTo>
                  <a:pt x="21600" y="0"/>
                </a:lnTo>
                <a:lnTo>
                  <a:pt x="4205" y="14474"/>
                </a:lnTo>
                <a:cubicBezTo>
                  <a:pt x="4205" y="13686"/>
                  <a:pt x="3891" y="13048"/>
                  <a:pt x="3504" y="13048"/>
                </a:cubicBezTo>
                <a:lnTo>
                  <a:pt x="2453" y="13048"/>
                </a:lnTo>
                <a:close/>
              </a:path>
            </a:pathLst>
          </a:custGeom>
          <a:ln w="38100">
            <a:solidFill>
              <a:srgbClr val="FF0066"/>
            </a:solidFill>
          </a:ln>
        </p:spPr>
        <p:txBody>
          <a:bodyPr lIns="45719" rIns="45719" anchor="ctr"/>
          <a:lstStyle/>
          <a:p>
            <a:pPr algn="ctr"/>
          </a:p>
        </p:txBody>
      </p:sp>
      <p:sp>
        <p:nvSpPr>
          <p:cNvPr id="3373" name="Line"/>
          <p:cNvSpPr/>
          <p:nvPr/>
        </p:nvSpPr>
        <p:spPr>
          <a:xfrm>
            <a:off x="1560512" y="2727325"/>
            <a:ext cx="1940358" cy="2097088"/>
          </a:xfrm>
          <a:custGeom>
            <a:avLst/>
            <a:gdLst/>
            <a:ahLst/>
            <a:cxnLst>
              <a:cxn ang="0">
                <a:pos x="wd2" y="hd2"/>
              </a:cxn>
              <a:cxn ang="5400000">
                <a:pos x="wd2" y="hd2"/>
              </a:cxn>
              <a:cxn ang="10800000">
                <a:pos x="wd2" y="hd2"/>
              </a:cxn>
              <a:cxn ang="16200000">
                <a:pos x="wd2" y="hd2"/>
              </a:cxn>
            </a:cxnLst>
            <a:rect l="0" t="0" r="r" b="b"/>
            <a:pathLst>
              <a:path w="21412" h="21600" fill="norm" stroke="1" extrusionOk="0">
                <a:moveTo>
                  <a:pt x="0" y="0"/>
                </a:moveTo>
                <a:cubicBezTo>
                  <a:pt x="2295" y="294"/>
                  <a:pt x="10353" y="572"/>
                  <a:pt x="13927" y="1782"/>
                </a:cubicBezTo>
                <a:cubicBezTo>
                  <a:pt x="17501" y="2992"/>
                  <a:pt x="21215" y="5151"/>
                  <a:pt x="21407" y="7309"/>
                </a:cubicBezTo>
                <a:cubicBezTo>
                  <a:pt x="21600" y="9467"/>
                  <a:pt x="15889" y="12394"/>
                  <a:pt x="15136" y="14782"/>
                </a:cubicBezTo>
                <a:cubicBezTo>
                  <a:pt x="14382" y="17169"/>
                  <a:pt x="16520" y="20177"/>
                  <a:pt x="16870" y="21600"/>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3393" name="Group"/>
          <p:cNvGrpSpPr/>
          <p:nvPr/>
        </p:nvGrpSpPr>
        <p:grpSpPr>
          <a:xfrm>
            <a:off x="5381625" y="1125537"/>
            <a:ext cx="1463675" cy="1050926"/>
            <a:chOff x="0" y="0"/>
            <a:chExt cx="1463675" cy="1050925"/>
          </a:xfrm>
        </p:grpSpPr>
        <p:sp>
          <p:nvSpPr>
            <p:cNvPr id="3374" name="Rectangle"/>
            <p:cNvSpPr/>
            <p:nvPr/>
          </p:nvSpPr>
          <p:spPr>
            <a:xfrm>
              <a:off x="0" y="0"/>
              <a:ext cx="1463675" cy="1050925"/>
            </a:xfrm>
            <a:prstGeom prst="rect">
              <a:avLst/>
            </a:prstGeom>
            <a:solidFill>
              <a:srgbClr val="FFFFFF">
                <a:alpha val="65881"/>
              </a:srgbClr>
            </a:solidFill>
            <a:ln w="12700" cap="flat">
              <a:noFill/>
              <a:miter lim="400000"/>
            </a:ln>
            <a:effectLst/>
          </p:spPr>
          <p:txBody>
            <a:bodyPr wrap="square" lIns="45719" tIns="45719" rIns="45719" bIns="45719" numCol="1" anchor="ctr">
              <a:noAutofit/>
            </a:bodyPr>
            <a:lstStyle/>
            <a:p>
              <a:pPr/>
            </a:p>
          </p:txBody>
        </p:sp>
        <p:sp>
          <p:nvSpPr>
            <p:cNvPr id="3375" name="Oval"/>
            <p:cNvSpPr/>
            <p:nvPr/>
          </p:nvSpPr>
          <p:spPr>
            <a:xfrm>
              <a:off x="417512" y="628650"/>
              <a:ext cx="539751" cy="18732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3376" name="Oval"/>
            <p:cNvSpPr/>
            <p:nvPr/>
          </p:nvSpPr>
          <p:spPr>
            <a:xfrm>
              <a:off x="323850" y="431800"/>
              <a:ext cx="836613" cy="26987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3377" name="Oval"/>
            <p:cNvSpPr/>
            <p:nvPr/>
          </p:nvSpPr>
          <p:spPr>
            <a:xfrm>
              <a:off x="219075" y="244475"/>
              <a:ext cx="1117600" cy="26670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3378" name="Rectangle"/>
            <p:cNvSpPr/>
            <p:nvPr/>
          </p:nvSpPr>
          <p:spPr>
            <a:xfrm>
              <a:off x="42862" y="519112"/>
              <a:ext cx="242888"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79" name="Rectangle"/>
            <p:cNvSpPr/>
            <p:nvPr/>
          </p:nvSpPr>
          <p:spPr>
            <a:xfrm>
              <a:off x="230187" y="598487"/>
              <a:ext cx="244476"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0" name="Rectangle"/>
            <p:cNvSpPr/>
            <p:nvPr/>
          </p:nvSpPr>
          <p:spPr>
            <a:xfrm>
              <a:off x="223837" y="685800"/>
              <a:ext cx="246063" cy="5873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1" name="Rectangle"/>
            <p:cNvSpPr/>
            <p:nvPr/>
          </p:nvSpPr>
          <p:spPr>
            <a:xfrm>
              <a:off x="400050" y="779462"/>
              <a:ext cx="246063"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2" name="Rectangle"/>
            <p:cNvSpPr/>
            <p:nvPr/>
          </p:nvSpPr>
          <p:spPr>
            <a:xfrm>
              <a:off x="214312" y="542925"/>
              <a:ext cx="244476"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3" name="Rectangle"/>
            <p:cNvSpPr/>
            <p:nvPr/>
          </p:nvSpPr>
          <p:spPr>
            <a:xfrm>
              <a:off x="188912" y="454025"/>
              <a:ext cx="244476"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4" name="Oval"/>
            <p:cNvSpPr/>
            <p:nvPr/>
          </p:nvSpPr>
          <p:spPr>
            <a:xfrm>
              <a:off x="503237" y="649287"/>
              <a:ext cx="93663" cy="349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3385" name="Oval"/>
            <p:cNvSpPr/>
            <p:nvPr/>
          </p:nvSpPr>
          <p:spPr>
            <a:xfrm>
              <a:off x="546100" y="659606"/>
              <a:ext cx="176213"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6" name="Rectangle"/>
            <p:cNvSpPr/>
            <p:nvPr/>
          </p:nvSpPr>
          <p:spPr>
            <a:xfrm>
              <a:off x="158750" y="398462"/>
              <a:ext cx="241300"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7" name="Rectangle"/>
            <p:cNvSpPr/>
            <p:nvPr/>
          </p:nvSpPr>
          <p:spPr>
            <a:xfrm>
              <a:off x="152400" y="312737"/>
              <a:ext cx="242888"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88" name="Line"/>
            <p:cNvSpPr/>
            <p:nvPr/>
          </p:nvSpPr>
          <p:spPr>
            <a:xfrm>
              <a:off x="46034" y="461962"/>
              <a:ext cx="208346" cy="13493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3389" name="Line"/>
            <p:cNvSpPr/>
            <p:nvPr/>
          </p:nvSpPr>
          <p:spPr>
            <a:xfrm>
              <a:off x="46037" y="247650"/>
              <a:ext cx="703691" cy="241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3390" name="Oval"/>
            <p:cNvSpPr/>
            <p:nvPr/>
          </p:nvSpPr>
          <p:spPr>
            <a:xfrm>
              <a:off x="461962" y="455612"/>
              <a:ext cx="71439" cy="381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3391" name="Oval"/>
            <p:cNvSpPr/>
            <p:nvPr/>
          </p:nvSpPr>
          <p:spPr>
            <a:xfrm>
              <a:off x="508000" y="470693"/>
              <a:ext cx="168275"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3392" name="Triangle"/>
            <p:cNvSpPr/>
            <p:nvPr/>
          </p:nvSpPr>
          <p:spPr>
            <a:xfrm>
              <a:off x="166687" y="542925"/>
              <a:ext cx="233788" cy="76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1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398"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410" name="Group"/>
          <p:cNvGrpSpPr/>
          <p:nvPr/>
        </p:nvGrpSpPr>
        <p:grpSpPr>
          <a:xfrm>
            <a:off x="3062287" y="1644649"/>
            <a:ext cx="1740377" cy="1879601"/>
            <a:chOff x="0" y="0"/>
            <a:chExt cx="1740376" cy="1879600"/>
          </a:xfrm>
        </p:grpSpPr>
        <p:grpSp>
          <p:nvGrpSpPr>
            <p:cNvPr id="3408" name="Group"/>
            <p:cNvGrpSpPr/>
            <p:nvPr/>
          </p:nvGrpSpPr>
          <p:grpSpPr>
            <a:xfrm>
              <a:off x="0" y="596900"/>
              <a:ext cx="1358900" cy="1282700"/>
              <a:chOff x="0" y="0"/>
              <a:chExt cx="1358900" cy="1282700"/>
            </a:xfrm>
          </p:grpSpPr>
          <p:sp>
            <p:nvSpPr>
              <p:cNvPr id="339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40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0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409" name="released"/>
            <p:cNvSpPr txBox="1"/>
            <p:nvPr/>
          </p:nvSpPr>
          <p:spPr>
            <a:xfrm>
              <a:off x="77311"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released</a:t>
              </a:r>
            </a:p>
          </p:txBody>
        </p:sp>
      </p:grpSp>
      <p:sp>
        <p:nvSpPr>
          <p:cNvPr id="3411"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412"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413"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414"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415"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416"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417"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418"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419"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420"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421"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422"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423"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424" name="T"/>
          <p:cNvSpPr txBox="1"/>
          <p:nvPr/>
        </p:nvSpPr>
        <p:spPr>
          <a:xfrm>
            <a:off x="2084387" y="4545012"/>
            <a:ext cx="352386" cy="548046"/>
          </a:xfrm>
          <a:prstGeom prst="rect">
            <a:avLst/>
          </a:prstGeom>
          <a:solidFill>
            <a:srgbClr val="3333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FFFF"/>
                </a:solidFill>
              </a:defRPr>
            </a:lvl1pPr>
          </a:lstStyle>
          <a:p>
            <a:pPr/>
            <a:r>
              <a:t>T</a:t>
            </a:r>
          </a:p>
        </p:txBody>
      </p:sp>
      <p:sp>
        <p:nvSpPr>
          <p:cNvPr id="3425"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26"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27"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28"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29"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30"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443" name="Group"/>
          <p:cNvGrpSpPr/>
          <p:nvPr/>
        </p:nvGrpSpPr>
        <p:grpSpPr>
          <a:xfrm>
            <a:off x="5243829" y="1627187"/>
            <a:ext cx="1663066" cy="1792288"/>
            <a:chOff x="0" y="0"/>
            <a:chExt cx="1663064" cy="1792287"/>
          </a:xfrm>
        </p:grpSpPr>
        <p:grpSp>
          <p:nvGrpSpPr>
            <p:cNvPr id="3441" name="Group"/>
            <p:cNvGrpSpPr/>
            <p:nvPr/>
          </p:nvGrpSpPr>
          <p:grpSpPr>
            <a:xfrm>
              <a:off x="218757" y="619125"/>
              <a:ext cx="1130301" cy="1173163"/>
              <a:chOff x="0" y="0"/>
              <a:chExt cx="1130300" cy="1173162"/>
            </a:xfrm>
          </p:grpSpPr>
          <p:sp>
            <p:nvSpPr>
              <p:cNvPr id="343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43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436" name="Group"/>
              <p:cNvGrpSpPr/>
              <p:nvPr/>
            </p:nvGrpSpPr>
            <p:grpSpPr>
              <a:xfrm>
                <a:off x="914400" y="169862"/>
                <a:ext cx="215900" cy="1003301"/>
                <a:chOff x="0" y="0"/>
                <a:chExt cx="215900" cy="1003300"/>
              </a:xfrm>
            </p:grpSpPr>
            <p:sp>
              <p:nvSpPr>
                <p:cNvPr id="343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3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3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440" name="Group"/>
              <p:cNvGrpSpPr/>
              <p:nvPr/>
            </p:nvGrpSpPr>
            <p:grpSpPr>
              <a:xfrm>
                <a:off x="0" y="169862"/>
                <a:ext cx="215900" cy="1003301"/>
                <a:chOff x="0" y="0"/>
                <a:chExt cx="215900" cy="1003300"/>
              </a:xfrm>
            </p:grpSpPr>
            <p:sp>
              <p:nvSpPr>
                <p:cNvPr id="343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3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3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442" name="acquired"/>
            <p:cNvSpPr txBox="1"/>
            <p:nvPr/>
          </p:nvSpPr>
          <p:spPr>
            <a:xfrm>
              <a:off x="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444" name="Shape"/>
          <p:cNvSpPr/>
          <p:nvPr/>
        </p:nvSpPr>
        <p:spPr>
          <a:xfrm>
            <a:off x="1998662" y="3471854"/>
            <a:ext cx="3327410" cy="1708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1" y="13048"/>
                </a:moveTo>
                <a:cubicBezTo>
                  <a:pt x="314" y="13048"/>
                  <a:pt x="0" y="13686"/>
                  <a:pt x="0" y="14474"/>
                </a:cubicBezTo>
                <a:lnTo>
                  <a:pt x="0" y="20175"/>
                </a:lnTo>
                <a:cubicBezTo>
                  <a:pt x="0" y="20962"/>
                  <a:pt x="314" y="21600"/>
                  <a:pt x="701" y="21600"/>
                </a:cubicBezTo>
                <a:lnTo>
                  <a:pt x="3504" y="21600"/>
                </a:lnTo>
                <a:cubicBezTo>
                  <a:pt x="3891" y="21600"/>
                  <a:pt x="4205" y="20962"/>
                  <a:pt x="4205" y="20175"/>
                </a:cubicBezTo>
                <a:lnTo>
                  <a:pt x="4205" y="16612"/>
                </a:lnTo>
                <a:lnTo>
                  <a:pt x="21600" y="0"/>
                </a:lnTo>
                <a:lnTo>
                  <a:pt x="4205" y="14474"/>
                </a:lnTo>
                <a:cubicBezTo>
                  <a:pt x="4205" y="13686"/>
                  <a:pt x="3891" y="13048"/>
                  <a:pt x="3504" y="13048"/>
                </a:cubicBezTo>
                <a:lnTo>
                  <a:pt x="2453" y="13048"/>
                </a:lnTo>
                <a:close/>
              </a:path>
            </a:pathLst>
          </a:custGeom>
          <a:ln w="38100">
            <a:solidFill>
              <a:srgbClr val="FF0066"/>
            </a:solidFill>
          </a:ln>
        </p:spPr>
        <p:txBody>
          <a:bodyPr lIns="45719" rIns="45719" anchor="ctr"/>
          <a:lstStyle/>
          <a:p>
            <a:pPr algn="ctr"/>
          </a:p>
        </p:txBody>
      </p:sp>
      <p:sp>
        <p:nvSpPr>
          <p:cNvPr id="3445" name="Line"/>
          <p:cNvSpPr/>
          <p:nvPr/>
        </p:nvSpPr>
        <p:spPr>
          <a:xfrm>
            <a:off x="1560512" y="2727325"/>
            <a:ext cx="1940358" cy="2097088"/>
          </a:xfrm>
          <a:custGeom>
            <a:avLst/>
            <a:gdLst/>
            <a:ahLst/>
            <a:cxnLst>
              <a:cxn ang="0">
                <a:pos x="wd2" y="hd2"/>
              </a:cxn>
              <a:cxn ang="5400000">
                <a:pos x="wd2" y="hd2"/>
              </a:cxn>
              <a:cxn ang="10800000">
                <a:pos x="wd2" y="hd2"/>
              </a:cxn>
              <a:cxn ang="16200000">
                <a:pos x="wd2" y="hd2"/>
              </a:cxn>
            </a:cxnLst>
            <a:rect l="0" t="0" r="r" b="b"/>
            <a:pathLst>
              <a:path w="21412" h="21600" fill="norm" stroke="1" extrusionOk="0">
                <a:moveTo>
                  <a:pt x="0" y="0"/>
                </a:moveTo>
                <a:cubicBezTo>
                  <a:pt x="2295" y="294"/>
                  <a:pt x="10353" y="572"/>
                  <a:pt x="13927" y="1782"/>
                </a:cubicBezTo>
                <a:cubicBezTo>
                  <a:pt x="17501" y="2992"/>
                  <a:pt x="21215" y="5151"/>
                  <a:pt x="21407" y="7309"/>
                </a:cubicBezTo>
                <a:cubicBezTo>
                  <a:pt x="21600" y="9467"/>
                  <a:pt x="15889" y="12394"/>
                  <a:pt x="15136" y="14782"/>
                </a:cubicBezTo>
                <a:cubicBezTo>
                  <a:pt x="14382" y="17169"/>
                  <a:pt x="16520" y="20177"/>
                  <a:pt x="16870" y="21600"/>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446" name="Shape"/>
          <p:cNvSpPr/>
          <p:nvPr/>
        </p:nvSpPr>
        <p:spPr>
          <a:xfrm>
            <a:off x="2286000" y="3562350"/>
            <a:ext cx="866775" cy="104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3125" y="10141"/>
                </a:lnTo>
                <a:lnTo>
                  <a:pt x="9811" y="11459"/>
                </a:lnTo>
                <a:lnTo>
                  <a:pt x="0" y="21600"/>
                </a:lnTo>
                <a:lnTo>
                  <a:pt x="19662" y="9812"/>
                </a:lnTo>
                <a:lnTo>
                  <a:pt x="14163" y="8857"/>
                </a:lnTo>
                <a:lnTo>
                  <a:pt x="21600" y="0"/>
                </a:lnTo>
                <a:close/>
              </a:path>
            </a:pathLst>
          </a:custGeom>
          <a:solidFill>
            <a:srgbClr val="FFFF00"/>
          </a:solidFill>
          <a:ln w="38100">
            <a:solidFill>
              <a:srgbClr val="FF0066"/>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5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451"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463" name="Group"/>
          <p:cNvGrpSpPr/>
          <p:nvPr/>
        </p:nvGrpSpPr>
        <p:grpSpPr>
          <a:xfrm>
            <a:off x="3062287" y="1644649"/>
            <a:ext cx="1740377" cy="1879601"/>
            <a:chOff x="0" y="0"/>
            <a:chExt cx="1740376" cy="1879600"/>
          </a:xfrm>
        </p:grpSpPr>
        <p:grpSp>
          <p:nvGrpSpPr>
            <p:cNvPr id="3461" name="Group"/>
            <p:cNvGrpSpPr/>
            <p:nvPr/>
          </p:nvGrpSpPr>
          <p:grpSpPr>
            <a:xfrm>
              <a:off x="0" y="596900"/>
              <a:ext cx="1358900" cy="1282700"/>
              <a:chOff x="0" y="0"/>
              <a:chExt cx="1358900" cy="1282700"/>
            </a:xfrm>
          </p:grpSpPr>
          <p:sp>
            <p:nvSpPr>
              <p:cNvPr id="3452"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453"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54"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55"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56"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57"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58"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59"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60"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462" name="released"/>
            <p:cNvSpPr txBox="1"/>
            <p:nvPr/>
          </p:nvSpPr>
          <p:spPr>
            <a:xfrm>
              <a:off x="77311"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released</a:t>
              </a:r>
            </a:p>
          </p:txBody>
        </p:sp>
      </p:grpSp>
      <p:sp>
        <p:nvSpPr>
          <p:cNvPr id="3464"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465"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466"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467"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468"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469"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470"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471"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472"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473"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474"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475"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476"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477" name="T"/>
          <p:cNvSpPr txBox="1"/>
          <p:nvPr/>
        </p:nvSpPr>
        <p:spPr>
          <a:xfrm>
            <a:off x="20843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478"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79"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80"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81"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82"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483"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496" name="Group"/>
          <p:cNvGrpSpPr/>
          <p:nvPr/>
        </p:nvGrpSpPr>
        <p:grpSpPr>
          <a:xfrm>
            <a:off x="5243829" y="1627187"/>
            <a:ext cx="1663066" cy="1792288"/>
            <a:chOff x="0" y="0"/>
            <a:chExt cx="1663064" cy="1792287"/>
          </a:xfrm>
        </p:grpSpPr>
        <p:grpSp>
          <p:nvGrpSpPr>
            <p:cNvPr id="3494" name="Group"/>
            <p:cNvGrpSpPr/>
            <p:nvPr/>
          </p:nvGrpSpPr>
          <p:grpSpPr>
            <a:xfrm>
              <a:off x="218757" y="619125"/>
              <a:ext cx="1130301" cy="1173163"/>
              <a:chOff x="0" y="0"/>
              <a:chExt cx="1130300" cy="1173162"/>
            </a:xfrm>
          </p:grpSpPr>
          <p:sp>
            <p:nvSpPr>
              <p:cNvPr id="3484"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485"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489" name="Group"/>
              <p:cNvGrpSpPr/>
              <p:nvPr/>
            </p:nvGrpSpPr>
            <p:grpSpPr>
              <a:xfrm>
                <a:off x="914400" y="169862"/>
                <a:ext cx="215900" cy="1003301"/>
                <a:chOff x="0" y="0"/>
                <a:chExt cx="215900" cy="1003300"/>
              </a:xfrm>
            </p:grpSpPr>
            <p:sp>
              <p:nvSpPr>
                <p:cNvPr id="3486"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87"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88"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493" name="Group"/>
              <p:cNvGrpSpPr/>
              <p:nvPr/>
            </p:nvGrpSpPr>
            <p:grpSpPr>
              <a:xfrm>
                <a:off x="0" y="169862"/>
                <a:ext cx="215900" cy="1003301"/>
                <a:chOff x="0" y="0"/>
                <a:chExt cx="215900" cy="1003300"/>
              </a:xfrm>
            </p:grpSpPr>
            <p:sp>
              <p:nvSpPr>
                <p:cNvPr id="3490"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91"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492"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495" name="acquired"/>
            <p:cNvSpPr txBox="1"/>
            <p:nvPr/>
          </p:nvSpPr>
          <p:spPr>
            <a:xfrm>
              <a:off x="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497" name="Shape"/>
          <p:cNvSpPr/>
          <p:nvPr/>
        </p:nvSpPr>
        <p:spPr>
          <a:xfrm>
            <a:off x="1998662" y="3471854"/>
            <a:ext cx="3327410" cy="1708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1" y="13048"/>
                </a:moveTo>
                <a:cubicBezTo>
                  <a:pt x="314" y="13048"/>
                  <a:pt x="0" y="13686"/>
                  <a:pt x="0" y="14474"/>
                </a:cubicBezTo>
                <a:lnTo>
                  <a:pt x="0" y="20175"/>
                </a:lnTo>
                <a:cubicBezTo>
                  <a:pt x="0" y="20962"/>
                  <a:pt x="314" y="21600"/>
                  <a:pt x="701" y="21600"/>
                </a:cubicBezTo>
                <a:lnTo>
                  <a:pt x="3504" y="21600"/>
                </a:lnTo>
                <a:cubicBezTo>
                  <a:pt x="3891" y="21600"/>
                  <a:pt x="4205" y="20962"/>
                  <a:pt x="4205" y="20175"/>
                </a:cubicBezTo>
                <a:lnTo>
                  <a:pt x="4205" y="16612"/>
                </a:lnTo>
                <a:lnTo>
                  <a:pt x="21600" y="0"/>
                </a:lnTo>
                <a:lnTo>
                  <a:pt x="4205" y="14474"/>
                </a:lnTo>
                <a:cubicBezTo>
                  <a:pt x="4205" y="13686"/>
                  <a:pt x="3891" y="13048"/>
                  <a:pt x="3504" y="13048"/>
                </a:cubicBezTo>
                <a:lnTo>
                  <a:pt x="2453" y="13048"/>
                </a:lnTo>
                <a:close/>
              </a:path>
            </a:pathLst>
          </a:custGeom>
          <a:ln w="38100">
            <a:solidFill>
              <a:srgbClr val="FF0066"/>
            </a:solidFill>
          </a:ln>
        </p:spPr>
        <p:txBody>
          <a:bodyPr lIns="45719" rIns="45719" anchor="ctr"/>
          <a:lstStyle/>
          <a:p>
            <a:pPr algn="ctr"/>
          </a:p>
        </p:txBody>
      </p:sp>
      <p:grpSp>
        <p:nvGrpSpPr>
          <p:cNvPr id="3504" name="Group"/>
          <p:cNvGrpSpPr/>
          <p:nvPr/>
        </p:nvGrpSpPr>
        <p:grpSpPr>
          <a:xfrm>
            <a:off x="6477095" y="3248000"/>
            <a:ext cx="2226972" cy="914319"/>
            <a:chOff x="0" y="0"/>
            <a:chExt cx="2226971" cy="914317"/>
          </a:xfrm>
        </p:grpSpPr>
        <p:sp>
          <p:nvSpPr>
            <p:cNvPr id="3498" name="Shape"/>
            <p:cNvSpPr/>
            <p:nvPr/>
          </p:nvSpPr>
          <p:spPr>
            <a:xfrm>
              <a:off x="574567" y="0"/>
              <a:ext cx="1652405" cy="914318"/>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499" name="Oval"/>
            <p:cNvSpPr/>
            <p:nvPr/>
          </p:nvSpPr>
          <p:spPr>
            <a:xfrm>
              <a:off x="356530" y="102724"/>
              <a:ext cx="275432" cy="152401"/>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500" name="Oval"/>
            <p:cNvSpPr/>
            <p:nvPr/>
          </p:nvSpPr>
          <p:spPr>
            <a:xfrm>
              <a:off x="138174" y="47013"/>
              <a:ext cx="183622" cy="101601"/>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501" name="Oval"/>
            <p:cNvSpPr/>
            <p:nvPr/>
          </p:nvSpPr>
          <p:spPr>
            <a:xfrm>
              <a:off x="0" y="15898"/>
              <a:ext cx="91811" cy="50801"/>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502" name="Shape"/>
            <p:cNvSpPr/>
            <p:nvPr/>
          </p:nvSpPr>
          <p:spPr>
            <a:xfrm>
              <a:off x="656799" y="49357"/>
              <a:ext cx="1515987" cy="77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503" name="Yow!"/>
            <p:cNvSpPr txBox="1"/>
            <p:nvPr/>
          </p:nvSpPr>
          <p:spPr>
            <a:xfrm>
              <a:off x="802346" y="192932"/>
              <a:ext cx="1079539" cy="486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800">
                  <a:solidFill>
                    <a:srgbClr val="FF0066"/>
                  </a:solidFill>
                </a:defRPr>
              </a:lvl1pPr>
            </a:lstStyle>
            <a:p>
              <a:pPr/>
              <a:r>
                <a:t>Yow!</a:t>
              </a:r>
            </a:p>
          </p:txBody>
        </p:sp>
      </p:grpSp>
      <p:sp>
        <p:nvSpPr>
          <p:cNvPr id="3505" name="Line"/>
          <p:cNvSpPr/>
          <p:nvPr/>
        </p:nvSpPr>
        <p:spPr>
          <a:xfrm>
            <a:off x="1560512" y="2727325"/>
            <a:ext cx="1940358" cy="2097088"/>
          </a:xfrm>
          <a:custGeom>
            <a:avLst/>
            <a:gdLst/>
            <a:ahLst/>
            <a:cxnLst>
              <a:cxn ang="0">
                <a:pos x="wd2" y="hd2"/>
              </a:cxn>
              <a:cxn ang="5400000">
                <a:pos x="wd2" y="hd2"/>
              </a:cxn>
              <a:cxn ang="10800000">
                <a:pos x="wd2" y="hd2"/>
              </a:cxn>
              <a:cxn ang="16200000">
                <a:pos x="wd2" y="hd2"/>
              </a:cxn>
            </a:cxnLst>
            <a:rect l="0" t="0" r="r" b="b"/>
            <a:pathLst>
              <a:path w="21412" h="21600" fill="norm" stroke="1" extrusionOk="0">
                <a:moveTo>
                  <a:pt x="0" y="0"/>
                </a:moveTo>
                <a:cubicBezTo>
                  <a:pt x="2295" y="294"/>
                  <a:pt x="10353" y="572"/>
                  <a:pt x="13927" y="1782"/>
                </a:cubicBezTo>
                <a:cubicBezTo>
                  <a:pt x="17501" y="2992"/>
                  <a:pt x="21215" y="5151"/>
                  <a:pt x="21407" y="7309"/>
                </a:cubicBezTo>
                <a:cubicBezTo>
                  <a:pt x="21600" y="9467"/>
                  <a:pt x="15889" y="12394"/>
                  <a:pt x="15136" y="14782"/>
                </a:cubicBezTo>
                <a:cubicBezTo>
                  <a:pt x="14382" y="17169"/>
                  <a:pt x="16520" y="20177"/>
                  <a:pt x="16870" y="21600"/>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0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10"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11"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12" name="class ALock implements Lock {…"/>
          <p:cNvSpPr/>
          <p:nvPr/>
        </p:nvSpPr>
        <p:spPr>
          <a:xfrm>
            <a:off x="947737" y="1981200"/>
            <a:ext cx="7562851" cy="1687068"/>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latin typeface="Courier New"/>
                <a:ea typeface="Courier New"/>
                <a:cs typeface="Courier New"/>
                <a:sym typeface="Courier New"/>
              </a:defRPr>
            </a:pPr>
            <a:r>
              <a:t>class ALock implements Lock {</a:t>
            </a:r>
          </a:p>
          <a:p>
            <a:pPr marL="342900" indent="-342900">
              <a:lnSpc>
                <a:spcPct val="70000"/>
              </a:lnSpc>
              <a:spcBef>
                <a:spcPts val="500"/>
              </a:spcBef>
              <a:defRPr sz="2400">
                <a:latin typeface="Courier New"/>
                <a:ea typeface="Courier New"/>
                <a:cs typeface="Courier New"/>
                <a:sym typeface="Courier New"/>
              </a:defRPr>
            </a:pPr>
            <a:r>
              <a:t> boolean[] flags={true,false,…,false};</a:t>
            </a:r>
          </a:p>
          <a:p>
            <a:pPr marL="342900" indent="-342900">
              <a:lnSpc>
                <a:spcPct val="70000"/>
              </a:lnSpc>
              <a:spcBef>
                <a:spcPts val="500"/>
              </a:spcBef>
              <a:defRPr sz="2400">
                <a:latin typeface="Courier New"/>
                <a:ea typeface="Courier New"/>
                <a:cs typeface="Courier New"/>
                <a:sym typeface="Courier New"/>
              </a:defRPr>
            </a:pPr>
            <a:r>
              <a:t> AtomicInteger next</a:t>
            </a:r>
          </a:p>
          <a:p>
            <a:pPr marL="342900" indent="-342900">
              <a:lnSpc>
                <a:spcPct val="70000"/>
              </a:lnSpc>
              <a:spcBef>
                <a:spcPts val="500"/>
              </a:spcBef>
              <a:defRPr sz="2400">
                <a:latin typeface="Courier New"/>
                <a:ea typeface="Courier New"/>
                <a:cs typeface="Courier New"/>
                <a:sym typeface="Courier New"/>
              </a:defRPr>
            </a:pPr>
            <a:r>
              <a:t>  = new AtomicInteger(0);</a:t>
            </a:r>
          </a:p>
          <a:p>
            <a:pPr marL="342900" indent="-342900">
              <a:lnSpc>
                <a:spcPct val="70000"/>
              </a:lnSpc>
              <a:spcBef>
                <a:spcPts val="500"/>
              </a:spcBef>
              <a:defRPr sz="2400">
                <a:latin typeface="Courier New"/>
                <a:ea typeface="Courier New"/>
                <a:cs typeface="Courier New"/>
                <a:sym typeface="Courier New"/>
              </a:defRPr>
            </a:pPr>
            <a:r>
              <a:t> ThreadLocal&lt;Integer&gt; mySlot;</a:t>
            </a:r>
          </a:p>
        </p:txBody>
      </p:sp>
    </p:spTree>
  </p:cSld>
  <p:clrMapOvr>
    <a:masterClrMapping/>
  </p:clrMapOvr>
  <p:transition xmlns:p14="http://schemas.microsoft.com/office/powerpoint/2010/main" spd="med" advClick="1"/>
</p:sld>
</file>

<file path=ppt/slides/slide1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17"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18"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19" name="class ALock implements Lock {…"/>
          <p:cNvSpPr/>
          <p:nvPr/>
        </p:nvSpPr>
        <p:spPr>
          <a:xfrm>
            <a:off x="947737" y="1981200"/>
            <a:ext cx="7562851" cy="1687068"/>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ALock implements Lock {</a:t>
            </a:r>
          </a:p>
          <a:p>
            <a:pPr marL="342900" indent="-342900">
              <a:lnSpc>
                <a:spcPct val="70000"/>
              </a:lnSpc>
              <a:spcBef>
                <a:spcPts val="500"/>
              </a:spcBef>
              <a:defRPr sz="2400">
                <a:latin typeface="Courier New"/>
                <a:ea typeface="Courier New"/>
                <a:cs typeface="Courier New"/>
                <a:sym typeface="Courier New"/>
              </a:defRPr>
            </a:pPr>
            <a:r>
              <a:t> boolean[] flags={true,false,…,false};</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AtomicInteger next</a:t>
            </a:r>
            <a:endParaRPr>
              <a:solidFill>
                <a:srgbClr val="B2B2B2"/>
              </a:solidFill>
            </a:endParaRPr>
          </a:p>
          <a:p>
            <a:pPr marL="342900" indent="-342900">
              <a:lnSpc>
                <a:spcPct val="70000"/>
              </a:lnSpc>
              <a:spcBef>
                <a:spcPts val="500"/>
              </a:spcBef>
              <a:defRPr sz="2400">
                <a:solidFill>
                  <a:srgbClr val="B2B2B2"/>
                </a:solidFill>
                <a:latin typeface="Courier New"/>
                <a:ea typeface="Courier New"/>
                <a:cs typeface="Courier New"/>
                <a:sym typeface="Courier New"/>
              </a:defRPr>
            </a:pPr>
            <a:r>
              <a:t>  = new AtomicInteger(0);</a:t>
            </a:r>
          </a:p>
          <a:p>
            <a:pPr marL="342900" indent="-342900">
              <a:lnSpc>
                <a:spcPct val="70000"/>
              </a:lnSpc>
              <a:spcBef>
                <a:spcPts val="500"/>
              </a:spcBef>
              <a:defRPr sz="2400">
                <a:solidFill>
                  <a:srgbClr val="B2B2B2"/>
                </a:solidFill>
                <a:latin typeface="Courier New"/>
                <a:ea typeface="Courier New"/>
                <a:cs typeface="Courier New"/>
                <a:sym typeface="Courier New"/>
              </a:defRPr>
            </a:pPr>
            <a:r>
              <a:t> ThreadLocal&lt;Integer&gt; mySlot;</a:t>
            </a:r>
          </a:p>
        </p:txBody>
      </p:sp>
      <p:sp>
        <p:nvSpPr>
          <p:cNvPr id="3520" name="Shape"/>
          <p:cNvSpPr/>
          <p:nvPr/>
        </p:nvSpPr>
        <p:spPr>
          <a:xfrm>
            <a:off x="1106487" y="2201862"/>
            <a:ext cx="7137401" cy="17716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449"/>
                  <a:pt x="0" y="1003"/>
                </a:cubicBezTo>
                <a:lnTo>
                  <a:pt x="0" y="5016"/>
                </a:lnTo>
                <a:cubicBezTo>
                  <a:pt x="0" y="5570"/>
                  <a:pt x="1612" y="6019"/>
                  <a:pt x="3600" y="6019"/>
                </a:cubicBezTo>
                <a:lnTo>
                  <a:pt x="12600" y="6019"/>
                </a:lnTo>
                <a:lnTo>
                  <a:pt x="12429" y="21600"/>
                </a:lnTo>
                <a:lnTo>
                  <a:pt x="18000" y="6019"/>
                </a:lnTo>
                <a:cubicBezTo>
                  <a:pt x="19988" y="6019"/>
                  <a:pt x="21600" y="5570"/>
                  <a:pt x="21600" y="5016"/>
                </a:cubicBezTo>
                <a:lnTo>
                  <a:pt x="21600" y="1003"/>
                </a:lnTo>
                <a:cubicBezTo>
                  <a:pt x="21600" y="449"/>
                  <a:pt x="19988" y="0"/>
                  <a:pt x="18000" y="0"/>
                </a:cubicBezTo>
                <a:lnTo>
                  <a:pt x="12600" y="0"/>
                </a:lnTo>
                <a:close/>
              </a:path>
            </a:pathLst>
          </a:custGeom>
          <a:ln w="38100">
            <a:solidFill>
              <a:srgbClr val="FF3300"/>
            </a:solidFill>
          </a:ln>
        </p:spPr>
        <p:txBody>
          <a:bodyPr lIns="45719" rIns="45719" anchor="ctr"/>
          <a:lstStyle/>
          <a:p>
            <a:pPr algn="ctr"/>
          </a:p>
        </p:txBody>
      </p:sp>
      <p:sp>
        <p:nvSpPr>
          <p:cNvPr id="3521" name="One flag per thread"/>
          <p:cNvSpPr txBox="1"/>
          <p:nvPr/>
        </p:nvSpPr>
        <p:spPr>
          <a:xfrm>
            <a:off x="2951162" y="3963987"/>
            <a:ext cx="3605968"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One flag per thread</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1"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02"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03"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04" name="LockTwo"/>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LockTwo</a:t>
            </a:r>
          </a:p>
        </p:txBody>
      </p:sp>
      <p:sp>
        <p:nvSpPr>
          <p:cNvPr id="105" name="public class LockTwo implements Lock {…"/>
          <p:cNvSpPr txBox="1"/>
          <p:nvPr/>
        </p:nvSpPr>
        <p:spPr>
          <a:xfrm>
            <a:off x="849312" y="1828800"/>
            <a:ext cx="7445376" cy="274167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700"/>
              </a:spcBef>
              <a:defRPr sz="2000">
                <a:solidFill>
                  <a:srgbClr val="B2B2B2"/>
                </a:solidFill>
                <a:latin typeface="Courier New"/>
                <a:ea typeface="Courier New"/>
                <a:cs typeface="Courier New"/>
                <a:sym typeface="Courier New"/>
              </a:defRPr>
            </a:pPr>
            <a:r>
              <a:t>public class LockTwo implements Lock {</a:t>
            </a:r>
          </a:p>
          <a:p>
            <a:pPr>
              <a:lnSpc>
                <a:spcPct val="70000"/>
              </a:lnSpc>
              <a:spcBef>
                <a:spcPts val="700"/>
              </a:spcBef>
              <a:defRPr sz="2000">
                <a:solidFill>
                  <a:srgbClr val="B2B2B2"/>
                </a:solidFill>
                <a:latin typeface="Courier New"/>
                <a:ea typeface="Courier New"/>
                <a:cs typeface="Courier New"/>
                <a:sym typeface="Courier New"/>
              </a:defRPr>
            </a:pPr>
            <a:r>
              <a:t> private int victim;</a:t>
            </a:r>
          </a:p>
          <a:p>
            <a:pPr>
              <a:lnSpc>
                <a:spcPct val="70000"/>
              </a:lnSpc>
              <a:spcBef>
                <a:spcPts val="700"/>
              </a:spcBef>
              <a:defRPr sz="2000">
                <a:solidFill>
                  <a:srgbClr val="B2B2B2"/>
                </a:solidFill>
                <a:latin typeface="Courier New"/>
                <a:ea typeface="Courier New"/>
                <a:cs typeface="Courier New"/>
                <a:sym typeface="Courier New"/>
              </a:defRPr>
            </a:pPr>
            <a:r>
              <a:t> public void lock() {</a:t>
            </a:r>
          </a:p>
          <a:p>
            <a:pPr>
              <a:lnSpc>
                <a:spcPct val="70000"/>
              </a:lnSpc>
              <a:spcBef>
                <a:spcPts val="700"/>
              </a:spcBef>
              <a:defRPr sz="2000">
                <a:solidFill>
                  <a:srgbClr val="3333CC"/>
                </a:solidFill>
                <a:latin typeface="Courier New"/>
                <a:ea typeface="Courier New"/>
                <a:cs typeface="Courier New"/>
                <a:sym typeface="Courier New"/>
              </a:defRPr>
            </a:pPr>
            <a:r>
              <a:t>  victim = i;</a:t>
            </a: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B2B2B2"/>
                </a:solidFill>
              </a:rPr>
              <a:t>while (victim == i) {}; </a:t>
            </a:r>
            <a:endParaRPr>
              <a:solidFill>
                <a:srgbClr val="B2B2B2"/>
              </a:solidFill>
            </a:endParaRPr>
          </a:p>
          <a:p>
            <a:pPr>
              <a:lnSpc>
                <a:spcPct val="70000"/>
              </a:lnSpc>
              <a:spcBef>
                <a:spcPts val="700"/>
              </a:spcBef>
              <a:defRPr sz="2000">
                <a:solidFill>
                  <a:srgbClr val="B2B2B2"/>
                </a:solidFill>
                <a:latin typeface="Courier New"/>
                <a:ea typeface="Courier New"/>
                <a:cs typeface="Courier New"/>
                <a:sym typeface="Courier New"/>
              </a:defRPr>
            </a:pPr>
            <a:r>
              <a:t> }</a:t>
            </a:r>
          </a:p>
          <a:p>
            <a:pPr>
              <a:lnSpc>
                <a:spcPct val="70000"/>
              </a:lnSpc>
              <a:spcBef>
                <a:spcPts val="600"/>
              </a:spcBef>
              <a:defRPr sz="2000">
                <a:solidFill>
                  <a:srgbClr val="B2B2B2"/>
                </a:solidFill>
                <a:latin typeface="Courier New"/>
                <a:ea typeface="Courier New"/>
                <a:cs typeface="Courier New"/>
                <a:sym typeface="Courier New"/>
              </a:defRPr>
            </a:pPr>
          </a:p>
          <a:p>
            <a:pPr>
              <a:lnSpc>
                <a:spcPct val="70000"/>
              </a:lnSpc>
              <a:spcBef>
                <a:spcPts val="700"/>
              </a:spcBef>
              <a:defRPr sz="2000">
                <a:solidFill>
                  <a:srgbClr val="B2B2B2"/>
                </a:solidFill>
                <a:latin typeface="Courier New"/>
                <a:ea typeface="Courier New"/>
                <a:cs typeface="Courier New"/>
                <a:sym typeface="Courier New"/>
              </a:defRPr>
            </a:pPr>
            <a:r>
              <a:t> public void unlock() {}</a:t>
            </a:r>
          </a:p>
          <a:p>
            <a:pPr>
              <a:lnSpc>
                <a:spcPct val="70000"/>
              </a:lnSpc>
              <a:spcBef>
                <a:spcPts val="700"/>
              </a:spcBef>
              <a:defRPr sz="2000">
                <a:solidFill>
                  <a:srgbClr val="B2B2B2"/>
                </a:solidFill>
                <a:latin typeface="Courier New"/>
                <a:ea typeface="Courier New"/>
                <a:cs typeface="Courier New"/>
                <a:sym typeface="Courier New"/>
              </a:defRPr>
            </a:pPr>
            <a:r>
              <a:t>}</a:t>
            </a:r>
          </a:p>
        </p:txBody>
      </p:sp>
      <p:sp>
        <p:nvSpPr>
          <p:cNvPr id="106" name="Shape"/>
          <p:cNvSpPr/>
          <p:nvPr/>
        </p:nvSpPr>
        <p:spPr>
          <a:xfrm>
            <a:off x="1147762" y="2576523"/>
            <a:ext cx="4546557" cy="587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4" y="4028"/>
                </a:moveTo>
                <a:cubicBezTo>
                  <a:pt x="696" y="4028"/>
                  <a:pt x="0" y="5339"/>
                  <a:pt x="0" y="6956"/>
                </a:cubicBezTo>
                <a:lnTo>
                  <a:pt x="0" y="18671"/>
                </a:lnTo>
                <a:cubicBezTo>
                  <a:pt x="0" y="20289"/>
                  <a:pt x="696" y="21600"/>
                  <a:pt x="1554" y="21600"/>
                </a:cubicBezTo>
                <a:lnTo>
                  <a:pt x="7768" y="21600"/>
                </a:lnTo>
                <a:cubicBezTo>
                  <a:pt x="8626" y="21600"/>
                  <a:pt x="9322" y="20289"/>
                  <a:pt x="9322" y="18671"/>
                </a:cubicBezTo>
                <a:lnTo>
                  <a:pt x="9322" y="11350"/>
                </a:lnTo>
                <a:lnTo>
                  <a:pt x="21600" y="0"/>
                </a:lnTo>
                <a:lnTo>
                  <a:pt x="9322" y="6956"/>
                </a:lnTo>
                <a:cubicBezTo>
                  <a:pt x="9322" y="5339"/>
                  <a:pt x="8626" y="4028"/>
                  <a:pt x="7768" y="4028"/>
                </a:cubicBezTo>
                <a:lnTo>
                  <a:pt x="5438" y="4028"/>
                </a:lnTo>
                <a:close/>
              </a:path>
            </a:pathLst>
          </a:custGeom>
          <a:ln w="38100">
            <a:solidFill>
              <a:srgbClr val="FF0000"/>
            </a:solidFill>
          </a:ln>
        </p:spPr>
        <p:txBody>
          <a:bodyPr lIns="45719" rIns="45719" anchor="ctr"/>
          <a:lstStyle/>
          <a:p>
            <a:pPr algn="ctr"/>
          </a:p>
        </p:txBody>
      </p:sp>
      <p:sp>
        <p:nvSpPr>
          <p:cNvPr id="107" name="Let other go first"/>
          <p:cNvSpPr txBox="1"/>
          <p:nvPr/>
        </p:nvSpPr>
        <p:spPr>
          <a:xfrm>
            <a:off x="5532437" y="2111375"/>
            <a:ext cx="2706688"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Let other go first</a:t>
            </a:r>
          </a:p>
        </p:txBody>
      </p:sp>
    </p:spTree>
  </p:cSld>
  <p:clrMapOvr>
    <a:masterClrMapping/>
  </p:clrMapOvr>
  <p:transition xmlns:p14="http://schemas.microsoft.com/office/powerpoint/2010/main" spd="med" advClick="1"/>
</p:sld>
</file>

<file path=ppt/slides/slide1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2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2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27"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28" name="class ALock implements Lock {…"/>
          <p:cNvSpPr/>
          <p:nvPr/>
        </p:nvSpPr>
        <p:spPr>
          <a:xfrm>
            <a:off x="947737" y="1981200"/>
            <a:ext cx="7562851" cy="1687068"/>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ALock implements 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boolean[] flags={true,false,…,false};</a:t>
            </a:r>
          </a:p>
          <a:p>
            <a:pPr marL="342900" indent="-342900">
              <a:lnSpc>
                <a:spcPct val="70000"/>
              </a:lnSpc>
              <a:spcBef>
                <a:spcPts val="500"/>
              </a:spcBef>
              <a:defRPr sz="2400">
                <a:latin typeface="Courier New"/>
                <a:ea typeface="Courier New"/>
                <a:cs typeface="Courier New"/>
                <a:sym typeface="Courier New"/>
              </a:defRPr>
            </a:pPr>
            <a:r>
              <a:t> AtomicInteger next</a:t>
            </a:r>
          </a:p>
          <a:p>
            <a:pPr marL="342900" indent="-342900">
              <a:lnSpc>
                <a:spcPct val="70000"/>
              </a:lnSpc>
              <a:spcBef>
                <a:spcPts val="500"/>
              </a:spcBef>
              <a:defRPr sz="2400">
                <a:latin typeface="Courier New"/>
                <a:ea typeface="Courier New"/>
                <a:cs typeface="Courier New"/>
                <a:sym typeface="Courier New"/>
              </a:defRPr>
            </a:pPr>
            <a:r>
              <a:t>  = new AtomicInteger(0);</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ThreadLocal&lt;Integer&gt; mySlot;</a:t>
            </a:r>
          </a:p>
        </p:txBody>
      </p:sp>
      <p:sp>
        <p:nvSpPr>
          <p:cNvPr id="3529" name="Shape"/>
          <p:cNvSpPr/>
          <p:nvPr/>
        </p:nvSpPr>
        <p:spPr>
          <a:xfrm>
            <a:off x="1154112" y="2489200"/>
            <a:ext cx="4724401" cy="17716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738"/>
                  <a:pt x="0" y="1648"/>
                </a:cubicBezTo>
                <a:lnTo>
                  <a:pt x="0" y="8242"/>
                </a:lnTo>
                <a:cubicBezTo>
                  <a:pt x="0" y="9152"/>
                  <a:pt x="1612" y="9890"/>
                  <a:pt x="3600" y="9890"/>
                </a:cubicBezTo>
                <a:lnTo>
                  <a:pt x="12600" y="9890"/>
                </a:lnTo>
                <a:lnTo>
                  <a:pt x="18777" y="21600"/>
                </a:lnTo>
                <a:lnTo>
                  <a:pt x="18000" y="9890"/>
                </a:lnTo>
                <a:cubicBezTo>
                  <a:pt x="19988" y="9890"/>
                  <a:pt x="21600" y="9152"/>
                  <a:pt x="21600" y="8242"/>
                </a:cubicBezTo>
                <a:lnTo>
                  <a:pt x="21600" y="1648"/>
                </a:lnTo>
                <a:cubicBezTo>
                  <a:pt x="21600" y="738"/>
                  <a:pt x="19988" y="0"/>
                  <a:pt x="18000" y="0"/>
                </a:cubicBezTo>
                <a:lnTo>
                  <a:pt x="12600" y="0"/>
                </a:lnTo>
                <a:close/>
              </a:path>
            </a:pathLst>
          </a:custGeom>
          <a:ln w="38100">
            <a:solidFill>
              <a:srgbClr val="FF3300"/>
            </a:solidFill>
          </a:ln>
        </p:spPr>
        <p:txBody>
          <a:bodyPr lIns="45719" rIns="45719" anchor="ctr"/>
          <a:lstStyle/>
          <a:p>
            <a:pPr algn="ctr"/>
          </a:p>
        </p:txBody>
      </p:sp>
      <p:sp>
        <p:nvSpPr>
          <p:cNvPr id="3530" name="Next flag to use"/>
          <p:cNvSpPr txBox="1"/>
          <p:nvPr/>
        </p:nvSpPr>
        <p:spPr>
          <a:xfrm>
            <a:off x="3844925" y="4392612"/>
            <a:ext cx="292790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Next flag to use</a:t>
            </a:r>
          </a:p>
        </p:txBody>
      </p:sp>
    </p:spTree>
  </p:cSld>
  <p:clrMapOvr>
    <a:masterClrMapping/>
  </p:clrMapOvr>
  <p:transition xmlns:p14="http://schemas.microsoft.com/office/powerpoint/2010/main" spd="med" advClick="1"/>
</p:sld>
</file>

<file path=ppt/slides/slide1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3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36"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37" name="class ALock implements Lock {…"/>
          <p:cNvSpPr/>
          <p:nvPr/>
        </p:nvSpPr>
        <p:spPr>
          <a:xfrm>
            <a:off x="947737" y="1981200"/>
            <a:ext cx="7562851" cy="1687068"/>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ALock implements 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boolean[] flags={true,false,…,false};</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AtomicInteger next</a:t>
            </a:r>
          </a:p>
          <a:p>
            <a:pPr marL="342900" indent="-342900">
              <a:lnSpc>
                <a:spcPct val="70000"/>
              </a:lnSpc>
              <a:spcBef>
                <a:spcPts val="500"/>
              </a:spcBef>
              <a:defRPr sz="2400">
                <a:solidFill>
                  <a:srgbClr val="B2B2B2"/>
                </a:solidFill>
                <a:latin typeface="Courier New"/>
                <a:ea typeface="Courier New"/>
                <a:cs typeface="Courier New"/>
                <a:sym typeface="Courier New"/>
              </a:defRPr>
            </a:pPr>
            <a:r>
              <a:t>  = new AtomicInteger(0);</a:t>
            </a:r>
          </a:p>
          <a:p>
            <a:pPr marL="342900" indent="-342900">
              <a:lnSpc>
                <a:spcPct val="70000"/>
              </a:lnSpc>
              <a:spcBef>
                <a:spcPts val="500"/>
              </a:spcBef>
              <a:defRPr sz="2400">
                <a:latin typeface="Courier New"/>
                <a:ea typeface="Courier New"/>
                <a:cs typeface="Courier New"/>
                <a:sym typeface="Courier New"/>
              </a:defRPr>
            </a:pPr>
            <a:r>
              <a:t> ThreadLocal&lt;Integer&gt; mySlot;</a:t>
            </a:r>
          </a:p>
        </p:txBody>
      </p:sp>
      <p:sp>
        <p:nvSpPr>
          <p:cNvPr id="3538" name="Shape"/>
          <p:cNvSpPr/>
          <p:nvPr/>
        </p:nvSpPr>
        <p:spPr>
          <a:xfrm>
            <a:off x="1136650" y="3292475"/>
            <a:ext cx="5351463" cy="19113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351"/>
                  <a:pt x="0" y="783"/>
                </a:cubicBezTo>
                <a:lnTo>
                  <a:pt x="0" y="3917"/>
                </a:lnTo>
                <a:cubicBezTo>
                  <a:pt x="0" y="4350"/>
                  <a:pt x="1612" y="4700"/>
                  <a:pt x="3600" y="4700"/>
                </a:cubicBezTo>
                <a:lnTo>
                  <a:pt x="12600" y="4700"/>
                </a:lnTo>
                <a:lnTo>
                  <a:pt x="16641" y="21600"/>
                </a:lnTo>
                <a:lnTo>
                  <a:pt x="18000" y="4700"/>
                </a:lnTo>
                <a:cubicBezTo>
                  <a:pt x="19988" y="4700"/>
                  <a:pt x="21600" y="4350"/>
                  <a:pt x="21600" y="3917"/>
                </a:cubicBezTo>
                <a:lnTo>
                  <a:pt x="21600" y="783"/>
                </a:lnTo>
                <a:cubicBezTo>
                  <a:pt x="21600" y="351"/>
                  <a:pt x="19988" y="0"/>
                  <a:pt x="18000" y="0"/>
                </a:cubicBezTo>
                <a:lnTo>
                  <a:pt x="12600" y="0"/>
                </a:lnTo>
                <a:close/>
              </a:path>
            </a:pathLst>
          </a:custGeom>
          <a:ln w="38100">
            <a:solidFill>
              <a:srgbClr val="FF3300"/>
            </a:solidFill>
          </a:ln>
        </p:spPr>
        <p:txBody>
          <a:bodyPr lIns="45719" rIns="45719" anchor="ctr"/>
          <a:lstStyle/>
          <a:p>
            <a:pPr algn="ctr"/>
          </a:p>
        </p:txBody>
      </p:sp>
      <p:sp>
        <p:nvSpPr>
          <p:cNvPr id="3539" name="Thread-local variable"/>
          <p:cNvSpPr txBox="1"/>
          <p:nvPr/>
        </p:nvSpPr>
        <p:spPr>
          <a:xfrm>
            <a:off x="3057525" y="5053012"/>
            <a:ext cx="3899059"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Thread-local variable</a:t>
            </a:r>
          </a:p>
        </p:txBody>
      </p:sp>
    </p:spTree>
  </p:cSld>
  <p:clrMapOvr>
    <a:masterClrMapping/>
  </p:clrMapOvr>
  <p:transition xmlns:p14="http://schemas.microsoft.com/office/powerpoint/2010/main" spd="med" advClick="1"/>
</p:sld>
</file>

<file path=ppt/slides/slide1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4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4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45"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46" name="public lock() {…"/>
          <p:cNvSpPr/>
          <p:nvPr/>
        </p:nvSpPr>
        <p:spPr>
          <a:xfrm>
            <a:off x="919162" y="1981200"/>
            <a:ext cx="7153276" cy="33969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public lock() {</a:t>
            </a:r>
          </a:p>
          <a:p>
            <a:pPr marL="342900" indent="-342900">
              <a:spcBef>
                <a:spcPts val="500"/>
              </a:spcBef>
              <a:defRPr sz="2400">
                <a:latin typeface="Courier New"/>
                <a:ea typeface="Courier New"/>
                <a:cs typeface="Courier New"/>
                <a:sym typeface="Courier New"/>
              </a:defRPr>
            </a:pPr>
            <a:r>
              <a:t> mySlot = next.getAndIncrement();</a:t>
            </a:r>
          </a:p>
          <a:p>
            <a:pPr marL="342900" indent="-342900">
              <a:spcBef>
                <a:spcPts val="500"/>
              </a:spcBef>
              <a:defRPr sz="2400">
                <a:latin typeface="Courier New"/>
                <a:ea typeface="Courier New"/>
                <a:cs typeface="Courier New"/>
                <a:sym typeface="Courier New"/>
              </a:defRPr>
            </a:pPr>
            <a:r>
              <a:t> while (!flags[mySlot % n]) {};</a:t>
            </a:r>
          </a:p>
          <a:p>
            <a:pPr marL="342900" indent="-342900">
              <a:spcBef>
                <a:spcPts val="500"/>
              </a:spcBef>
              <a:defRPr sz="2400">
                <a:latin typeface="Courier New"/>
                <a:ea typeface="Courier New"/>
                <a:cs typeface="Courier New"/>
                <a:sym typeface="Courier New"/>
              </a:defRPr>
            </a:pPr>
            <a:r>
              <a:t> flags[mySlot % n] = false;</a:t>
            </a:r>
          </a:p>
          <a:p>
            <a:pPr marL="342900" indent="-342900">
              <a:defRPr sz="2400">
                <a:latin typeface="Courier New"/>
                <a:ea typeface="Courier New"/>
                <a:cs typeface="Courier New"/>
                <a:sym typeface="Courier New"/>
              </a:defRPr>
            </a:pPr>
            <a:r>
              <a:t>}</a:t>
            </a:r>
          </a:p>
          <a:p>
            <a:pPr marL="342900" indent="-342900">
              <a:defRPr sz="2400">
                <a:latin typeface="Courier New"/>
                <a:ea typeface="Courier New"/>
                <a:cs typeface="Courier New"/>
                <a:sym typeface="Courier New"/>
              </a:defRPr>
            </a:pPr>
          </a:p>
          <a:p>
            <a:pPr marL="342900" indent="-342900">
              <a:defRPr sz="2400">
                <a:latin typeface="Courier New"/>
                <a:ea typeface="Courier New"/>
                <a:cs typeface="Courier New"/>
                <a:sym typeface="Courier New"/>
              </a:defRPr>
            </a:pPr>
            <a:r>
              <a:t>public unlock() {</a:t>
            </a:r>
          </a:p>
          <a:p>
            <a:pPr marL="342900" indent="-342900">
              <a:defRPr sz="2400">
                <a:latin typeface="Courier New"/>
                <a:ea typeface="Courier New"/>
                <a:cs typeface="Courier New"/>
                <a:sym typeface="Courier New"/>
              </a:defRPr>
            </a:pPr>
            <a:r>
              <a:t> flags[(mySlot+1) % n] = true;</a:t>
            </a:r>
          </a:p>
          <a:p>
            <a:pPr marL="342900" indent="-342900">
              <a:defRPr sz="2400">
                <a:latin typeface="Courier New"/>
                <a:ea typeface="Courier New"/>
                <a:cs typeface="Courier New"/>
                <a:sym typeface="Courier New"/>
              </a:defRPr>
            </a:pPr>
            <a:r>
              <a:t>}  </a:t>
            </a:r>
          </a:p>
        </p:txBody>
      </p:sp>
    </p:spTree>
  </p:cSld>
  <p:clrMapOvr>
    <a:masterClrMapping/>
  </p:clrMapOvr>
  <p:transition xmlns:p14="http://schemas.microsoft.com/office/powerpoint/2010/main" spd="med" advClick="1"/>
</p:sld>
</file>

<file path=ppt/slides/slide1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5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5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52"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53" name="public lock() {…"/>
          <p:cNvSpPr/>
          <p:nvPr/>
        </p:nvSpPr>
        <p:spPr>
          <a:xfrm>
            <a:off x="919162" y="1981200"/>
            <a:ext cx="7153276" cy="33969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lock() {</a:t>
            </a:r>
          </a:p>
          <a:p>
            <a:pPr marL="342900" indent="-342900">
              <a:spcBef>
                <a:spcPts val="500"/>
              </a:spcBef>
              <a:defRPr sz="2400">
                <a:latin typeface="Courier New"/>
                <a:ea typeface="Courier New"/>
                <a:cs typeface="Courier New"/>
                <a:sym typeface="Courier New"/>
              </a:defRPr>
            </a:pPr>
            <a:r>
              <a:t> mySlot = next.getAndIncrement();</a:t>
            </a:r>
          </a:p>
          <a:p>
            <a:pPr marL="342900" indent="-342900">
              <a:spcBef>
                <a:spcPts val="500"/>
              </a:spcBef>
              <a:defRPr sz="2400">
                <a:latin typeface="Courier New"/>
                <a:ea typeface="Courier New"/>
                <a:cs typeface="Courier New"/>
                <a:sym typeface="Courier New"/>
              </a:defRPr>
            </a:pPr>
            <a:r>
              <a:t> </a:t>
            </a:r>
            <a:r>
              <a:rPr>
                <a:solidFill>
                  <a:srgbClr val="B2B2B2"/>
                </a:solidFill>
              </a:rPr>
              <a:t>while (!flags[mySlot % n]) {};</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flags[mySlot % n] = false;</a:t>
            </a:r>
          </a:p>
          <a:p>
            <a:pPr marL="342900" indent="-342900">
              <a:defRPr sz="2400">
                <a:solidFill>
                  <a:srgbClr val="B2B2B2"/>
                </a:solidFill>
                <a:latin typeface="Courier New"/>
                <a:ea typeface="Courier New"/>
                <a:cs typeface="Courier New"/>
                <a:sym typeface="Courier New"/>
              </a:defRPr>
            </a:pPr>
            <a:r>
              <a:t>}</a:t>
            </a:r>
          </a:p>
          <a:p>
            <a:pPr marL="342900" indent="-342900">
              <a:defRPr sz="2400">
                <a:solidFill>
                  <a:srgbClr val="B2B2B2"/>
                </a:solidFill>
                <a:latin typeface="Courier New"/>
                <a:ea typeface="Courier New"/>
                <a:cs typeface="Courier New"/>
                <a:sym typeface="Courier New"/>
              </a:defRPr>
            </a:pPr>
          </a:p>
          <a:p>
            <a:pPr marL="342900" indent="-342900">
              <a:defRPr sz="2400">
                <a:solidFill>
                  <a:srgbClr val="B2B2B2"/>
                </a:solidFill>
                <a:latin typeface="Courier New"/>
                <a:ea typeface="Courier New"/>
                <a:cs typeface="Courier New"/>
                <a:sym typeface="Courier New"/>
              </a:defRPr>
            </a:pPr>
            <a:r>
              <a:t>public unlock() {</a:t>
            </a:r>
          </a:p>
          <a:p>
            <a:pPr marL="342900" indent="-342900">
              <a:defRPr sz="2400">
                <a:solidFill>
                  <a:srgbClr val="B2B2B2"/>
                </a:solidFill>
                <a:latin typeface="Courier New"/>
                <a:ea typeface="Courier New"/>
                <a:cs typeface="Courier New"/>
                <a:sym typeface="Courier New"/>
              </a:defRPr>
            </a:pPr>
            <a:r>
              <a:t> flags[(mySlot+1) % n] = true;</a:t>
            </a:r>
          </a:p>
          <a:p>
            <a:pPr marL="342900" indent="-342900">
              <a:defRPr sz="2400">
                <a:solidFill>
                  <a:srgbClr val="B2B2B2"/>
                </a:solidFill>
                <a:latin typeface="Courier New"/>
                <a:ea typeface="Courier New"/>
                <a:cs typeface="Courier New"/>
                <a:sym typeface="Courier New"/>
              </a:defRPr>
            </a:pPr>
            <a:r>
              <a:t>}  </a:t>
            </a:r>
          </a:p>
        </p:txBody>
      </p:sp>
      <p:sp>
        <p:nvSpPr>
          <p:cNvPr id="3554" name="Shape"/>
          <p:cNvSpPr/>
          <p:nvPr/>
        </p:nvSpPr>
        <p:spPr>
          <a:xfrm>
            <a:off x="1141412" y="2414587"/>
            <a:ext cx="6072188" cy="253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314"/>
                  <a:pt x="0" y="702"/>
                </a:cubicBezTo>
                <a:lnTo>
                  <a:pt x="0" y="3512"/>
                </a:lnTo>
                <a:cubicBezTo>
                  <a:pt x="0" y="3900"/>
                  <a:pt x="1612" y="4215"/>
                  <a:pt x="3600" y="4215"/>
                </a:cubicBezTo>
                <a:lnTo>
                  <a:pt x="12600" y="4215"/>
                </a:lnTo>
                <a:lnTo>
                  <a:pt x="18141" y="21600"/>
                </a:lnTo>
                <a:lnTo>
                  <a:pt x="18000" y="4215"/>
                </a:lnTo>
                <a:cubicBezTo>
                  <a:pt x="19988" y="4215"/>
                  <a:pt x="21600" y="3900"/>
                  <a:pt x="21600" y="3512"/>
                </a:cubicBezTo>
                <a:lnTo>
                  <a:pt x="21600" y="702"/>
                </a:lnTo>
                <a:cubicBezTo>
                  <a:pt x="21600" y="314"/>
                  <a:pt x="19988" y="0"/>
                  <a:pt x="18000" y="0"/>
                </a:cubicBezTo>
                <a:lnTo>
                  <a:pt x="12600" y="0"/>
                </a:lnTo>
                <a:close/>
              </a:path>
            </a:pathLst>
          </a:custGeom>
          <a:ln w="38100">
            <a:solidFill>
              <a:srgbClr val="FF3300"/>
            </a:solidFill>
          </a:ln>
        </p:spPr>
        <p:txBody>
          <a:bodyPr lIns="45719" rIns="45719" anchor="ctr"/>
          <a:lstStyle/>
          <a:p>
            <a:pPr algn="ctr"/>
          </a:p>
        </p:txBody>
      </p:sp>
      <p:sp>
        <p:nvSpPr>
          <p:cNvPr id="3555" name="Take next slot"/>
          <p:cNvSpPr txBox="1"/>
          <p:nvPr/>
        </p:nvSpPr>
        <p:spPr>
          <a:xfrm>
            <a:off x="5184775" y="4911725"/>
            <a:ext cx="2588975"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Take next slot</a:t>
            </a:r>
          </a:p>
        </p:txBody>
      </p:sp>
    </p:spTree>
  </p:cSld>
  <p:clrMapOvr>
    <a:masterClrMapping/>
  </p:clrMapOvr>
  <p:transition xmlns:p14="http://schemas.microsoft.com/office/powerpoint/2010/main" spd="med" advClick="1"/>
</p:sld>
</file>

<file path=ppt/slides/slide1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5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6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61"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62" name="public lock() {…"/>
          <p:cNvSpPr/>
          <p:nvPr/>
        </p:nvSpPr>
        <p:spPr>
          <a:xfrm>
            <a:off x="919162" y="1981200"/>
            <a:ext cx="7153276" cy="33969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lock() {</a:t>
            </a:r>
          </a:p>
          <a:p>
            <a:pPr marL="342900" indent="-342900">
              <a:spcBef>
                <a:spcPts val="500"/>
              </a:spcBef>
              <a:defRPr sz="2400">
                <a:solidFill>
                  <a:srgbClr val="B2B2B2"/>
                </a:solidFill>
                <a:latin typeface="Courier New"/>
                <a:ea typeface="Courier New"/>
                <a:cs typeface="Courier New"/>
                <a:sym typeface="Courier New"/>
              </a:defRPr>
            </a:pPr>
            <a:r>
              <a:t> mySlot = next.getAndIncrement();</a:t>
            </a:r>
          </a:p>
          <a:p>
            <a:pPr marL="342900" indent="-342900">
              <a:spcBef>
                <a:spcPts val="500"/>
              </a:spcBef>
              <a:defRPr sz="2400">
                <a:latin typeface="Courier New"/>
                <a:ea typeface="Courier New"/>
                <a:cs typeface="Courier New"/>
                <a:sym typeface="Courier New"/>
              </a:defRPr>
            </a:pPr>
            <a:r>
              <a:t> while (!flags[mySlot % n]) {};</a:t>
            </a:r>
          </a:p>
          <a:p>
            <a:pPr marL="342900" indent="-342900">
              <a:spcBef>
                <a:spcPts val="500"/>
              </a:spcBef>
              <a:defRPr sz="2400">
                <a:latin typeface="Courier New"/>
                <a:ea typeface="Courier New"/>
                <a:cs typeface="Courier New"/>
                <a:sym typeface="Courier New"/>
              </a:defRPr>
            </a:pPr>
            <a:r>
              <a:t> </a:t>
            </a:r>
            <a:r>
              <a:rPr>
                <a:solidFill>
                  <a:srgbClr val="B2B2B2"/>
                </a:solidFill>
              </a:rPr>
              <a:t>flags[mySlot % n] = false;</a:t>
            </a:r>
            <a:endParaRPr>
              <a:solidFill>
                <a:srgbClr val="B2B2B2"/>
              </a:solidFill>
            </a:endParaRPr>
          </a:p>
          <a:p>
            <a:pPr marL="342900" indent="-342900">
              <a:defRPr sz="2400">
                <a:solidFill>
                  <a:srgbClr val="B2B2B2"/>
                </a:solidFill>
                <a:latin typeface="Courier New"/>
                <a:ea typeface="Courier New"/>
                <a:cs typeface="Courier New"/>
                <a:sym typeface="Courier New"/>
              </a:defRPr>
            </a:pPr>
            <a:r>
              <a:t>}</a:t>
            </a:r>
          </a:p>
          <a:p>
            <a:pPr marL="342900" indent="-342900">
              <a:defRPr sz="2400">
                <a:solidFill>
                  <a:srgbClr val="B2B2B2"/>
                </a:solidFill>
                <a:latin typeface="Courier New"/>
                <a:ea typeface="Courier New"/>
                <a:cs typeface="Courier New"/>
                <a:sym typeface="Courier New"/>
              </a:defRPr>
            </a:pPr>
          </a:p>
          <a:p>
            <a:pPr marL="342900" indent="-342900">
              <a:defRPr sz="2400">
                <a:solidFill>
                  <a:srgbClr val="B2B2B2"/>
                </a:solidFill>
                <a:latin typeface="Courier New"/>
                <a:ea typeface="Courier New"/>
                <a:cs typeface="Courier New"/>
                <a:sym typeface="Courier New"/>
              </a:defRPr>
            </a:pPr>
            <a:r>
              <a:t>public unlock() {</a:t>
            </a:r>
          </a:p>
          <a:p>
            <a:pPr marL="342900" indent="-342900">
              <a:defRPr sz="2400">
                <a:solidFill>
                  <a:srgbClr val="B2B2B2"/>
                </a:solidFill>
                <a:latin typeface="Courier New"/>
                <a:ea typeface="Courier New"/>
                <a:cs typeface="Courier New"/>
                <a:sym typeface="Courier New"/>
              </a:defRPr>
            </a:pPr>
            <a:r>
              <a:t> flags[(mySlot+1) % n] = true;</a:t>
            </a:r>
          </a:p>
          <a:p>
            <a:pPr marL="342900" indent="-342900">
              <a:defRPr sz="2400">
                <a:solidFill>
                  <a:srgbClr val="B2B2B2"/>
                </a:solidFill>
                <a:latin typeface="Courier New"/>
                <a:ea typeface="Courier New"/>
                <a:cs typeface="Courier New"/>
                <a:sym typeface="Courier New"/>
              </a:defRPr>
            </a:pPr>
            <a:r>
              <a:t>}  </a:t>
            </a:r>
          </a:p>
        </p:txBody>
      </p:sp>
      <p:sp>
        <p:nvSpPr>
          <p:cNvPr id="3563" name="Shape"/>
          <p:cNvSpPr/>
          <p:nvPr/>
        </p:nvSpPr>
        <p:spPr>
          <a:xfrm>
            <a:off x="1023937" y="2847975"/>
            <a:ext cx="6043613" cy="2066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386"/>
                  <a:pt x="0" y="863"/>
                </a:cubicBezTo>
                <a:lnTo>
                  <a:pt x="0" y="4313"/>
                </a:lnTo>
                <a:cubicBezTo>
                  <a:pt x="0" y="4790"/>
                  <a:pt x="1612" y="5176"/>
                  <a:pt x="3600" y="5176"/>
                </a:cubicBezTo>
                <a:lnTo>
                  <a:pt x="12600" y="5176"/>
                </a:lnTo>
                <a:lnTo>
                  <a:pt x="17464" y="21600"/>
                </a:lnTo>
                <a:lnTo>
                  <a:pt x="18000" y="5176"/>
                </a:lnTo>
                <a:cubicBezTo>
                  <a:pt x="19988" y="5176"/>
                  <a:pt x="21600" y="4790"/>
                  <a:pt x="21600" y="4313"/>
                </a:cubicBezTo>
                <a:lnTo>
                  <a:pt x="21600" y="863"/>
                </a:lnTo>
                <a:cubicBezTo>
                  <a:pt x="21600" y="386"/>
                  <a:pt x="19988" y="0"/>
                  <a:pt x="18000" y="0"/>
                </a:cubicBezTo>
                <a:lnTo>
                  <a:pt x="12600" y="0"/>
                </a:lnTo>
                <a:close/>
              </a:path>
            </a:pathLst>
          </a:custGeom>
          <a:ln w="38100">
            <a:solidFill>
              <a:srgbClr val="FF3300"/>
            </a:solidFill>
          </a:ln>
        </p:spPr>
        <p:txBody>
          <a:bodyPr lIns="45719" rIns="45719" anchor="ctr"/>
          <a:lstStyle/>
          <a:p>
            <a:pPr algn="ctr"/>
          </a:p>
        </p:txBody>
      </p:sp>
      <p:sp>
        <p:nvSpPr>
          <p:cNvPr id="3564" name="Spin until told to go"/>
          <p:cNvSpPr txBox="1"/>
          <p:nvPr/>
        </p:nvSpPr>
        <p:spPr>
          <a:xfrm>
            <a:off x="3919537" y="4911725"/>
            <a:ext cx="3560922"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Spin until told to go</a:t>
            </a:r>
          </a:p>
        </p:txBody>
      </p:sp>
    </p:spTree>
  </p:cSld>
  <p:clrMapOvr>
    <a:masterClrMapping/>
  </p:clrMapOvr>
  <p:transition xmlns:p14="http://schemas.microsoft.com/office/powerpoint/2010/main" spd="med" advClick="1"/>
</p:sld>
</file>

<file path=ppt/slides/slide1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6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70"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71" name="public lock() {…"/>
          <p:cNvSpPr/>
          <p:nvPr/>
        </p:nvSpPr>
        <p:spPr>
          <a:xfrm>
            <a:off x="919162" y="1981200"/>
            <a:ext cx="7153276" cy="33969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lock() {</a:t>
            </a:r>
          </a:p>
          <a:p>
            <a:pPr marL="342900" indent="-342900">
              <a:spcBef>
                <a:spcPts val="500"/>
              </a:spcBef>
              <a:defRPr sz="2400">
                <a:solidFill>
                  <a:srgbClr val="B2B2B2"/>
                </a:solidFill>
                <a:latin typeface="Courier New"/>
                <a:ea typeface="Courier New"/>
                <a:cs typeface="Courier New"/>
                <a:sym typeface="Courier New"/>
              </a:defRPr>
            </a:pPr>
            <a:r>
              <a:t> myslot = next.getAndIncrement();</a:t>
            </a:r>
          </a:p>
          <a:p>
            <a:pPr marL="342900" indent="-342900">
              <a:spcBef>
                <a:spcPts val="500"/>
              </a:spcBef>
              <a:defRPr sz="2400">
                <a:solidFill>
                  <a:srgbClr val="B2B2B2"/>
                </a:solidFill>
                <a:latin typeface="Courier New"/>
                <a:ea typeface="Courier New"/>
                <a:cs typeface="Courier New"/>
                <a:sym typeface="Courier New"/>
              </a:defRPr>
            </a:pPr>
            <a:r>
              <a:t> while (!flags[myslot % n]) {};</a:t>
            </a:r>
          </a:p>
          <a:p>
            <a:pPr marL="342900" indent="-342900">
              <a:spcBef>
                <a:spcPts val="500"/>
              </a:spcBef>
              <a:defRPr sz="2400">
                <a:latin typeface="Courier New"/>
                <a:ea typeface="Courier New"/>
                <a:cs typeface="Courier New"/>
                <a:sym typeface="Courier New"/>
              </a:defRPr>
            </a:pPr>
            <a:r>
              <a:t> flags[myslot % n] = false;</a:t>
            </a:r>
          </a:p>
          <a:p>
            <a:pPr marL="342900" indent="-342900">
              <a:defRPr sz="2400">
                <a:solidFill>
                  <a:srgbClr val="B2B2B2"/>
                </a:solidFill>
                <a:latin typeface="Courier New"/>
                <a:ea typeface="Courier New"/>
                <a:cs typeface="Courier New"/>
                <a:sym typeface="Courier New"/>
              </a:defRPr>
            </a:pPr>
            <a:r>
              <a:t>}</a:t>
            </a:r>
          </a:p>
          <a:p>
            <a:pPr marL="342900" indent="-342900">
              <a:defRPr sz="2400">
                <a:solidFill>
                  <a:srgbClr val="B2B2B2"/>
                </a:solidFill>
                <a:latin typeface="Courier New"/>
                <a:ea typeface="Courier New"/>
                <a:cs typeface="Courier New"/>
                <a:sym typeface="Courier New"/>
              </a:defRPr>
            </a:pPr>
          </a:p>
          <a:p>
            <a:pPr marL="342900" indent="-342900">
              <a:defRPr sz="2400">
                <a:solidFill>
                  <a:srgbClr val="B2B2B2"/>
                </a:solidFill>
                <a:latin typeface="Courier New"/>
                <a:ea typeface="Courier New"/>
                <a:cs typeface="Courier New"/>
                <a:sym typeface="Courier New"/>
              </a:defRPr>
            </a:pPr>
            <a:r>
              <a:t>public unlock() {</a:t>
            </a:r>
          </a:p>
          <a:p>
            <a:pPr marL="342900" indent="-342900">
              <a:defRPr sz="2400">
                <a:solidFill>
                  <a:srgbClr val="B2B2B2"/>
                </a:solidFill>
                <a:latin typeface="Courier New"/>
                <a:ea typeface="Courier New"/>
                <a:cs typeface="Courier New"/>
                <a:sym typeface="Courier New"/>
              </a:defRPr>
            </a:pPr>
            <a:r>
              <a:t> flags[(myslot+1) % n] = true;</a:t>
            </a:r>
          </a:p>
          <a:p>
            <a:pPr marL="342900" indent="-342900">
              <a:defRPr sz="2400">
                <a:solidFill>
                  <a:srgbClr val="B2B2B2"/>
                </a:solidFill>
                <a:latin typeface="Courier New"/>
                <a:ea typeface="Courier New"/>
                <a:cs typeface="Courier New"/>
                <a:sym typeface="Courier New"/>
              </a:defRPr>
            </a:pPr>
            <a:r>
              <a:t>}  </a:t>
            </a:r>
          </a:p>
        </p:txBody>
      </p:sp>
      <p:sp>
        <p:nvSpPr>
          <p:cNvPr id="3572" name="Shape"/>
          <p:cNvSpPr/>
          <p:nvPr/>
        </p:nvSpPr>
        <p:spPr>
          <a:xfrm>
            <a:off x="1008062" y="3273425"/>
            <a:ext cx="5554664" cy="15954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00"/>
                  <a:pt x="0" y="1118"/>
                </a:cubicBezTo>
                <a:lnTo>
                  <a:pt x="0" y="5588"/>
                </a:lnTo>
                <a:cubicBezTo>
                  <a:pt x="0" y="6205"/>
                  <a:pt x="1612" y="6706"/>
                  <a:pt x="3600" y="6706"/>
                </a:cubicBezTo>
                <a:lnTo>
                  <a:pt x="12600" y="6706"/>
                </a:lnTo>
                <a:lnTo>
                  <a:pt x="19371" y="21600"/>
                </a:lnTo>
                <a:lnTo>
                  <a:pt x="18000" y="6706"/>
                </a:lnTo>
                <a:cubicBezTo>
                  <a:pt x="19988" y="6706"/>
                  <a:pt x="21600" y="6205"/>
                  <a:pt x="21600" y="5588"/>
                </a:cubicBezTo>
                <a:lnTo>
                  <a:pt x="21600" y="1118"/>
                </a:lnTo>
                <a:cubicBezTo>
                  <a:pt x="21600" y="500"/>
                  <a:pt x="19988" y="0"/>
                  <a:pt x="18000" y="0"/>
                </a:cubicBezTo>
                <a:lnTo>
                  <a:pt x="12600" y="0"/>
                </a:lnTo>
                <a:close/>
              </a:path>
            </a:pathLst>
          </a:custGeom>
          <a:ln w="38100">
            <a:solidFill>
              <a:srgbClr val="FF3300"/>
            </a:solidFill>
          </a:ln>
        </p:spPr>
        <p:txBody>
          <a:bodyPr lIns="45719" rIns="45719" anchor="ctr"/>
          <a:lstStyle/>
          <a:p>
            <a:pPr algn="ctr"/>
          </a:p>
        </p:txBody>
      </p:sp>
      <p:sp>
        <p:nvSpPr>
          <p:cNvPr id="3573" name="Prepare slot for re-use"/>
          <p:cNvSpPr txBox="1"/>
          <p:nvPr/>
        </p:nvSpPr>
        <p:spPr>
          <a:xfrm>
            <a:off x="3625850" y="5114925"/>
            <a:ext cx="4147305"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Prepare slot for re-use</a:t>
            </a:r>
          </a:p>
        </p:txBody>
      </p:sp>
    </p:spTree>
  </p:cSld>
  <p:clrMapOvr>
    <a:masterClrMapping/>
  </p:clrMapOvr>
  <p:transition xmlns:p14="http://schemas.microsoft.com/office/powerpoint/2010/main" spd="med" advClick="1"/>
</p:sld>
</file>

<file path=ppt/slides/slide1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7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7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579"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580" name="public lock() {…"/>
          <p:cNvSpPr/>
          <p:nvPr/>
        </p:nvSpPr>
        <p:spPr>
          <a:xfrm>
            <a:off x="919162" y="1981200"/>
            <a:ext cx="7153276" cy="33969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lock() {</a:t>
            </a:r>
          </a:p>
          <a:p>
            <a:pPr marL="342900" indent="-342900">
              <a:spcBef>
                <a:spcPts val="500"/>
              </a:spcBef>
              <a:defRPr sz="2400">
                <a:solidFill>
                  <a:srgbClr val="B2B2B2"/>
                </a:solidFill>
                <a:latin typeface="Courier New"/>
                <a:ea typeface="Courier New"/>
                <a:cs typeface="Courier New"/>
                <a:sym typeface="Courier New"/>
              </a:defRPr>
            </a:pPr>
            <a:r>
              <a:t> mySlot = next.getAndIncrement();</a:t>
            </a:r>
          </a:p>
          <a:p>
            <a:pPr marL="342900" indent="-342900">
              <a:spcBef>
                <a:spcPts val="500"/>
              </a:spcBef>
              <a:defRPr sz="2400">
                <a:solidFill>
                  <a:srgbClr val="B2B2B2"/>
                </a:solidFill>
                <a:latin typeface="Courier New"/>
                <a:ea typeface="Courier New"/>
                <a:cs typeface="Courier New"/>
                <a:sym typeface="Courier New"/>
              </a:defRPr>
            </a:pPr>
            <a:r>
              <a:t> while (!flags[mySlot % n]) {};</a:t>
            </a:r>
          </a:p>
          <a:p>
            <a:pPr marL="342900" indent="-342900">
              <a:spcBef>
                <a:spcPts val="500"/>
              </a:spcBef>
              <a:defRPr sz="2400">
                <a:solidFill>
                  <a:srgbClr val="B2B2B2"/>
                </a:solidFill>
                <a:latin typeface="Courier New"/>
                <a:ea typeface="Courier New"/>
                <a:cs typeface="Courier New"/>
                <a:sym typeface="Courier New"/>
              </a:defRPr>
            </a:pPr>
            <a:r>
              <a:t> flags[mySlot % n] = false;</a:t>
            </a:r>
          </a:p>
          <a:p>
            <a:pPr marL="342900" indent="-342900">
              <a:defRPr sz="2400">
                <a:solidFill>
                  <a:srgbClr val="B2B2B2"/>
                </a:solidFill>
                <a:latin typeface="Courier New"/>
                <a:ea typeface="Courier New"/>
                <a:cs typeface="Courier New"/>
                <a:sym typeface="Courier New"/>
              </a:defRPr>
            </a:pPr>
            <a:r>
              <a:t>}</a:t>
            </a:r>
          </a:p>
          <a:p>
            <a:pPr marL="342900" indent="-342900">
              <a:defRPr sz="2400">
                <a:solidFill>
                  <a:srgbClr val="B2B2B2"/>
                </a:solidFill>
                <a:latin typeface="Courier New"/>
                <a:ea typeface="Courier New"/>
                <a:cs typeface="Courier New"/>
                <a:sym typeface="Courier New"/>
              </a:defRPr>
            </a:pPr>
          </a:p>
          <a:p>
            <a:pPr marL="342900" indent="-342900">
              <a:defRPr sz="2400">
                <a:solidFill>
                  <a:srgbClr val="B2B2B2"/>
                </a:solidFill>
                <a:latin typeface="Courier New"/>
                <a:ea typeface="Courier New"/>
                <a:cs typeface="Courier New"/>
                <a:sym typeface="Courier New"/>
              </a:defRPr>
            </a:pPr>
            <a:r>
              <a:t>public unlock() {</a:t>
            </a:r>
          </a:p>
          <a:p>
            <a:pPr marL="342900" indent="-342900">
              <a:defRPr sz="2400">
                <a:latin typeface="Courier New"/>
                <a:ea typeface="Courier New"/>
                <a:cs typeface="Courier New"/>
                <a:sym typeface="Courier New"/>
              </a:defRPr>
            </a:pPr>
            <a:r>
              <a:t> flags[(mySlot+1) % n] = true;</a:t>
            </a:r>
          </a:p>
          <a:p>
            <a:pPr marL="342900" indent="-342900">
              <a:defRPr sz="2400">
                <a:solidFill>
                  <a:srgbClr val="B2B2B2"/>
                </a:solidFill>
                <a:latin typeface="Courier New"/>
                <a:ea typeface="Courier New"/>
                <a:cs typeface="Courier New"/>
                <a:sym typeface="Courier New"/>
              </a:defRPr>
            </a:pPr>
            <a:r>
              <a:t>}</a:t>
            </a:r>
            <a:r>
              <a:rPr>
                <a:solidFill>
                  <a:srgbClr val="000000"/>
                </a:solidFill>
              </a:rPr>
              <a:t>  </a:t>
            </a:r>
          </a:p>
        </p:txBody>
      </p:sp>
      <p:sp>
        <p:nvSpPr>
          <p:cNvPr id="3581" name="Shape"/>
          <p:cNvSpPr/>
          <p:nvPr/>
        </p:nvSpPr>
        <p:spPr>
          <a:xfrm>
            <a:off x="1196975" y="2535249"/>
            <a:ext cx="5303838" cy="27304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7180"/>
                </a:moveTo>
                <a:cubicBezTo>
                  <a:pt x="1612" y="17180"/>
                  <a:pt x="0" y="17509"/>
                  <a:pt x="0" y="17916"/>
                </a:cubicBezTo>
                <a:lnTo>
                  <a:pt x="0" y="20863"/>
                </a:lnTo>
                <a:cubicBezTo>
                  <a:pt x="0" y="21270"/>
                  <a:pt x="1612" y="21600"/>
                  <a:pt x="3600" y="21600"/>
                </a:cubicBezTo>
                <a:lnTo>
                  <a:pt x="18000" y="21600"/>
                </a:lnTo>
                <a:cubicBezTo>
                  <a:pt x="19988" y="21600"/>
                  <a:pt x="21600" y="21270"/>
                  <a:pt x="21600" y="20863"/>
                </a:cubicBezTo>
                <a:lnTo>
                  <a:pt x="21600" y="17916"/>
                </a:lnTo>
                <a:cubicBezTo>
                  <a:pt x="21600" y="17509"/>
                  <a:pt x="19988" y="17180"/>
                  <a:pt x="18000" y="17180"/>
                </a:cubicBezTo>
                <a:lnTo>
                  <a:pt x="19389" y="0"/>
                </a:lnTo>
                <a:lnTo>
                  <a:pt x="12600" y="17180"/>
                </a:lnTo>
                <a:close/>
              </a:path>
            </a:pathLst>
          </a:custGeom>
          <a:ln w="38100">
            <a:solidFill>
              <a:srgbClr val="FF3300"/>
            </a:solidFill>
          </a:ln>
        </p:spPr>
        <p:txBody>
          <a:bodyPr lIns="45719" rIns="45719" anchor="ctr"/>
          <a:lstStyle/>
          <a:p>
            <a:pPr algn="ctr"/>
          </a:p>
        </p:txBody>
      </p:sp>
      <p:sp>
        <p:nvSpPr>
          <p:cNvPr id="3582" name="Tell next thread to go"/>
          <p:cNvSpPr txBox="1"/>
          <p:nvPr/>
        </p:nvSpPr>
        <p:spPr>
          <a:xfrm>
            <a:off x="3695700" y="2009775"/>
            <a:ext cx="3877033"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Tell next thread to go</a:t>
            </a:r>
          </a:p>
        </p:txBody>
      </p:sp>
    </p:spTree>
  </p:cSld>
  <p:clrMapOvr>
    <a:masterClrMapping/>
  </p:clrMapOvr>
  <p:transition xmlns:p14="http://schemas.microsoft.com/office/powerpoint/2010/main" spd="med" advClick="1"/>
</p:sld>
</file>

<file path=ppt/slides/slide1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8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599" name="Group"/>
          <p:cNvGrpSpPr/>
          <p:nvPr/>
        </p:nvGrpSpPr>
        <p:grpSpPr>
          <a:xfrm>
            <a:off x="3062287" y="1644649"/>
            <a:ext cx="1740377" cy="1879601"/>
            <a:chOff x="0" y="0"/>
            <a:chExt cx="1740376" cy="1879600"/>
          </a:xfrm>
        </p:grpSpPr>
        <p:grpSp>
          <p:nvGrpSpPr>
            <p:cNvPr id="3597" name="Group"/>
            <p:cNvGrpSpPr/>
            <p:nvPr/>
          </p:nvGrpSpPr>
          <p:grpSpPr>
            <a:xfrm>
              <a:off x="0" y="596900"/>
              <a:ext cx="1358900" cy="1282700"/>
              <a:chOff x="0" y="0"/>
              <a:chExt cx="1358900" cy="1282700"/>
            </a:xfrm>
          </p:grpSpPr>
          <p:sp>
            <p:nvSpPr>
              <p:cNvPr id="358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58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59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598" name="released"/>
            <p:cNvSpPr txBox="1"/>
            <p:nvPr/>
          </p:nvSpPr>
          <p:spPr>
            <a:xfrm>
              <a:off x="77311"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released</a:t>
              </a:r>
            </a:p>
          </p:txBody>
        </p:sp>
      </p:grpSp>
      <p:sp>
        <p:nvSpPr>
          <p:cNvPr id="3600" name="Local Spinning"/>
          <p:cNvSpPr txBox="1"/>
          <p:nvPr>
            <p:ph type="title" idx="4294967295"/>
          </p:nvPr>
        </p:nvSpPr>
        <p:spPr>
          <a:xfrm>
            <a:off x="685800" y="609599"/>
            <a:ext cx="7772400" cy="1143002"/>
          </a:xfrm>
          <a:prstGeom prst="rect">
            <a:avLst/>
          </a:prstGeom>
        </p:spPr>
        <p:txBody>
          <a:bodyPr>
            <a:normAutofit fontScale="100000" lnSpcReduction="0"/>
          </a:bodyPr>
          <a:lstStyle/>
          <a:p>
            <a:pPr/>
            <a:r>
              <a:t>Local Spinning </a:t>
            </a:r>
          </a:p>
        </p:txBody>
      </p:sp>
      <p:sp>
        <p:nvSpPr>
          <p:cNvPr id="3601" name="Rectangle"/>
          <p:cNvSpPr/>
          <p:nvPr/>
        </p:nvSpPr>
        <p:spPr>
          <a:xfrm>
            <a:off x="946150" y="4352925"/>
            <a:ext cx="7283450" cy="962025"/>
          </a:xfrm>
          <a:prstGeom prst="rect">
            <a:avLst/>
          </a:prstGeom>
          <a:ln w="38100">
            <a:solidFill>
              <a:srgbClr val="000000"/>
            </a:solidFill>
          </a:ln>
        </p:spPr>
        <p:txBody>
          <a:bodyPr lIns="45719" rIns="45719" anchor="ctr"/>
          <a:lstStyle/>
          <a:p>
            <a:pPr/>
          </a:p>
        </p:txBody>
      </p:sp>
      <p:sp>
        <p:nvSpPr>
          <p:cNvPr id="3602"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603"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604"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605"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606"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607"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608"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609"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610"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611"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612"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613" name="F"/>
          <p:cNvSpPr txBox="1"/>
          <p:nvPr/>
        </p:nvSpPr>
        <p:spPr>
          <a:xfrm>
            <a:off x="20859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14"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15"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16"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17"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18"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19"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632" name="Group"/>
          <p:cNvGrpSpPr/>
          <p:nvPr/>
        </p:nvGrpSpPr>
        <p:grpSpPr>
          <a:xfrm>
            <a:off x="5243829" y="1627187"/>
            <a:ext cx="1663066" cy="1792288"/>
            <a:chOff x="0" y="0"/>
            <a:chExt cx="1663064" cy="1792287"/>
          </a:xfrm>
        </p:grpSpPr>
        <p:grpSp>
          <p:nvGrpSpPr>
            <p:cNvPr id="3630" name="Group"/>
            <p:cNvGrpSpPr/>
            <p:nvPr/>
          </p:nvGrpSpPr>
          <p:grpSpPr>
            <a:xfrm>
              <a:off x="218757" y="619125"/>
              <a:ext cx="1130301" cy="1173163"/>
              <a:chOff x="0" y="0"/>
              <a:chExt cx="1130300" cy="1173162"/>
            </a:xfrm>
          </p:grpSpPr>
          <p:sp>
            <p:nvSpPr>
              <p:cNvPr id="3620"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62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625" name="Group"/>
              <p:cNvGrpSpPr/>
              <p:nvPr/>
            </p:nvGrpSpPr>
            <p:grpSpPr>
              <a:xfrm>
                <a:off x="914400" y="169862"/>
                <a:ext cx="215900" cy="1003301"/>
                <a:chOff x="0" y="0"/>
                <a:chExt cx="215900" cy="1003300"/>
              </a:xfrm>
            </p:grpSpPr>
            <p:sp>
              <p:nvSpPr>
                <p:cNvPr id="362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2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2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629" name="Group"/>
              <p:cNvGrpSpPr/>
              <p:nvPr/>
            </p:nvGrpSpPr>
            <p:grpSpPr>
              <a:xfrm>
                <a:off x="0" y="169862"/>
                <a:ext cx="215900" cy="1003301"/>
                <a:chOff x="0" y="0"/>
                <a:chExt cx="215900" cy="1003300"/>
              </a:xfrm>
            </p:grpSpPr>
            <p:sp>
              <p:nvSpPr>
                <p:cNvPr id="362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2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2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631" name="acquired"/>
            <p:cNvSpPr txBox="1"/>
            <p:nvPr/>
          </p:nvSpPr>
          <p:spPr>
            <a:xfrm>
              <a:off x="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633" name="Shape"/>
          <p:cNvSpPr/>
          <p:nvPr/>
        </p:nvSpPr>
        <p:spPr>
          <a:xfrm>
            <a:off x="1998662" y="3471854"/>
            <a:ext cx="3327410" cy="1708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1" y="13048"/>
                </a:moveTo>
                <a:cubicBezTo>
                  <a:pt x="314" y="13048"/>
                  <a:pt x="0" y="13686"/>
                  <a:pt x="0" y="14474"/>
                </a:cubicBezTo>
                <a:lnTo>
                  <a:pt x="0" y="20175"/>
                </a:lnTo>
                <a:cubicBezTo>
                  <a:pt x="0" y="20962"/>
                  <a:pt x="314" y="21600"/>
                  <a:pt x="701" y="21600"/>
                </a:cubicBezTo>
                <a:lnTo>
                  <a:pt x="3504" y="21600"/>
                </a:lnTo>
                <a:cubicBezTo>
                  <a:pt x="3891" y="21600"/>
                  <a:pt x="4205" y="20962"/>
                  <a:pt x="4205" y="20175"/>
                </a:cubicBezTo>
                <a:lnTo>
                  <a:pt x="4205" y="16612"/>
                </a:lnTo>
                <a:lnTo>
                  <a:pt x="21600" y="0"/>
                </a:lnTo>
                <a:lnTo>
                  <a:pt x="4205" y="14474"/>
                </a:lnTo>
                <a:cubicBezTo>
                  <a:pt x="4205" y="13686"/>
                  <a:pt x="3891" y="13048"/>
                  <a:pt x="3504" y="13048"/>
                </a:cubicBezTo>
                <a:lnTo>
                  <a:pt x="2453" y="13048"/>
                </a:lnTo>
                <a:close/>
              </a:path>
            </a:pathLst>
          </a:custGeom>
          <a:ln w="38100">
            <a:solidFill>
              <a:srgbClr val="FF0066"/>
            </a:solidFill>
          </a:ln>
        </p:spPr>
        <p:txBody>
          <a:bodyPr lIns="45719" rIns="45719" anchor="ctr"/>
          <a:lstStyle/>
          <a:p>
            <a:pPr algn="ctr"/>
          </a:p>
        </p:txBody>
      </p:sp>
      <p:grpSp>
        <p:nvGrpSpPr>
          <p:cNvPr id="3640" name="Group"/>
          <p:cNvGrpSpPr/>
          <p:nvPr/>
        </p:nvGrpSpPr>
        <p:grpSpPr>
          <a:xfrm>
            <a:off x="6362790" y="1714436"/>
            <a:ext cx="2341276" cy="2447704"/>
            <a:chOff x="0" y="0"/>
            <a:chExt cx="2341275" cy="2447703"/>
          </a:xfrm>
        </p:grpSpPr>
        <p:sp>
          <p:nvSpPr>
            <p:cNvPr id="3634" name="Shape"/>
            <p:cNvSpPr/>
            <p:nvPr/>
          </p:nvSpPr>
          <p:spPr>
            <a:xfrm>
              <a:off x="688871" y="0"/>
              <a:ext cx="1652405" cy="2447704"/>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35" name="Oval"/>
            <p:cNvSpPr/>
            <p:nvPr/>
          </p:nvSpPr>
          <p:spPr>
            <a:xfrm>
              <a:off x="381472" y="669843"/>
              <a:ext cx="275432" cy="407989"/>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36" name="Oval"/>
            <p:cNvSpPr/>
            <p:nvPr/>
          </p:nvSpPr>
          <p:spPr>
            <a:xfrm>
              <a:off x="146055" y="639017"/>
              <a:ext cx="183621" cy="271993"/>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37" name="Oval"/>
            <p:cNvSpPr/>
            <p:nvPr/>
          </p:nvSpPr>
          <p:spPr>
            <a:xfrm>
              <a:off x="0" y="639471"/>
              <a:ext cx="91811" cy="135996"/>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38" name="Shape"/>
            <p:cNvSpPr/>
            <p:nvPr/>
          </p:nvSpPr>
          <p:spPr>
            <a:xfrm>
              <a:off x="771103" y="132133"/>
              <a:ext cx="1515987" cy="20835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39" name="Spin on my…"/>
            <p:cNvSpPr txBox="1"/>
            <p:nvPr/>
          </p:nvSpPr>
          <p:spPr>
            <a:xfrm>
              <a:off x="916650" y="517801"/>
              <a:ext cx="1079539" cy="129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800">
                  <a:solidFill>
                    <a:srgbClr val="FF0066"/>
                  </a:solidFill>
                </a:defRPr>
              </a:pPr>
              <a:r>
                <a:t>Spin on my </a:t>
              </a:r>
            </a:p>
            <a:p>
              <a:pPr algn="ctr">
                <a:defRPr sz="2800">
                  <a:solidFill>
                    <a:srgbClr val="FF0066"/>
                  </a:solidFill>
                </a:defRPr>
              </a:pPr>
              <a:r>
                <a:t>bit</a:t>
              </a:r>
            </a:p>
          </p:txBody>
        </p:sp>
      </p:grpSp>
      <p:sp>
        <p:nvSpPr>
          <p:cNvPr id="3641" name="Line"/>
          <p:cNvSpPr/>
          <p:nvPr/>
        </p:nvSpPr>
        <p:spPr>
          <a:xfrm>
            <a:off x="1560512" y="2727325"/>
            <a:ext cx="1940358" cy="2097088"/>
          </a:xfrm>
          <a:custGeom>
            <a:avLst/>
            <a:gdLst/>
            <a:ahLst/>
            <a:cxnLst>
              <a:cxn ang="0">
                <a:pos x="wd2" y="hd2"/>
              </a:cxn>
              <a:cxn ang="5400000">
                <a:pos x="wd2" y="hd2"/>
              </a:cxn>
              <a:cxn ang="10800000">
                <a:pos x="wd2" y="hd2"/>
              </a:cxn>
              <a:cxn ang="16200000">
                <a:pos x="wd2" y="hd2"/>
              </a:cxn>
            </a:cxnLst>
            <a:rect l="0" t="0" r="r" b="b"/>
            <a:pathLst>
              <a:path w="21412" h="21600" fill="norm" stroke="1" extrusionOk="0">
                <a:moveTo>
                  <a:pt x="0" y="0"/>
                </a:moveTo>
                <a:cubicBezTo>
                  <a:pt x="2295" y="294"/>
                  <a:pt x="10353" y="572"/>
                  <a:pt x="13927" y="1782"/>
                </a:cubicBezTo>
                <a:cubicBezTo>
                  <a:pt x="17501" y="2992"/>
                  <a:pt x="21215" y="5151"/>
                  <a:pt x="21407" y="7309"/>
                </a:cubicBezTo>
                <a:cubicBezTo>
                  <a:pt x="21600" y="9467"/>
                  <a:pt x="15889" y="12394"/>
                  <a:pt x="15136" y="14782"/>
                </a:cubicBezTo>
                <a:cubicBezTo>
                  <a:pt x="14382" y="17169"/>
                  <a:pt x="16520" y="20177"/>
                  <a:pt x="16870" y="21600"/>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3644" name="Group"/>
          <p:cNvGrpSpPr/>
          <p:nvPr/>
        </p:nvGrpSpPr>
        <p:grpSpPr>
          <a:xfrm>
            <a:off x="2044987" y="4960372"/>
            <a:ext cx="6787863" cy="1186429"/>
            <a:chOff x="0" y="0"/>
            <a:chExt cx="6787862" cy="1186428"/>
          </a:xfrm>
        </p:grpSpPr>
        <p:sp>
          <p:nvSpPr>
            <p:cNvPr id="3642" name="Shape"/>
            <p:cNvSpPr/>
            <p:nvPr/>
          </p:nvSpPr>
          <p:spPr>
            <a:xfrm>
              <a:off x="0" y="0"/>
              <a:ext cx="6787863" cy="1186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0" y="3796"/>
                  </a:moveTo>
                  <a:cubicBezTo>
                    <a:pt x="1723" y="3796"/>
                    <a:pt x="120" y="5125"/>
                    <a:pt x="120" y="6764"/>
                  </a:cubicBezTo>
                  <a:lnTo>
                    <a:pt x="120" y="18633"/>
                  </a:lnTo>
                  <a:cubicBezTo>
                    <a:pt x="120" y="20272"/>
                    <a:pt x="1723" y="21600"/>
                    <a:pt x="3700" y="21600"/>
                  </a:cubicBezTo>
                  <a:lnTo>
                    <a:pt x="18020" y="21600"/>
                  </a:lnTo>
                  <a:cubicBezTo>
                    <a:pt x="19997" y="21600"/>
                    <a:pt x="21600" y="20272"/>
                    <a:pt x="21600" y="18633"/>
                  </a:cubicBezTo>
                  <a:lnTo>
                    <a:pt x="21600" y="6764"/>
                  </a:lnTo>
                  <a:cubicBezTo>
                    <a:pt x="21600" y="5125"/>
                    <a:pt x="19997" y="3796"/>
                    <a:pt x="18020" y="3796"/>
                  </a:cubicBezTo>
                  <a:lnTo>
                    <a:pt x="9070" y="3796"/>
                  </a:lnTo>
                  <a:lnTo>
                    <a:pt x="0" y="0"/>
                  </a:lnTo>
                  <a:lnTo>
                    <a:pt x="3700" y="3796"/>
                  </a:lnTo>
                  <a:close/>
                </a:path>
              </a:pathLst>
            </a:custGeom>
            <a:solidFill>
              <a:srgbClr val="F2F2F2"/>
            </a:solidFill>
            <a:ln w="38100" cap="flat">
              <a:solidFill>
                <a:srgbClr val="FF3300"/>
              </a:solidFill>
              <a:prstDash val="solid"/>
              <a:round/>
            </a:ln>
            <a:effectLst/>
          </p:spPr>
          <p:txBody>
            <a:bodyPr wrap="square" lIns="45719" tIns="45719" rIns="45719" bIns="45719" numCol="1" anchor="ctr">
              <a:noAutofit/>
            </a:bodyPr>
            <a:lstStyle/>
            <a:p>
              <a:pPr algn="ctr">
                <a:defRPr sz="2800">
                  <a:solidFill>
                    <a:srgbClr val="FF0000"/>
                  </a:solidFill>
                </a:defRPr>
              </a:pPr>
            </a:p>
          </p:txBody>
        </p:sp>
        <p:sp>
          <p:nvSpPr>
            <p:cNvPr id="3643" name="Unfortunately many bits share cache line"/>
            <p:cNvSpPr txBox="1"/>
            <p:nvPr/>
          </p:nvSpPr>
          <p:spPr>
            <a:xfrm>
              <a:off x="285001" y="251174"/>
              <a:ext cx="6255673" cy="8926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800">
                  <a:solidFill>
                    <a:srgbClr val="FF0000"/>
                  </a:solidFill>
                </a:defRPr>
              </a:lvl1pPr>
            </a:lstStyle>
            <a:p>
              <a:pPr/>
              <a:r>
                <a:t>Unfortunately many bits share cache line</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64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44" grpId="1"/>
    </p:bldLst>
  </p:timing>
</p:sld>
</file>

<file path=ppt/slides/slide1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4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660" name="Group"/>
          <p:cNvGrpSpPr/>
          <p:nvPr/>
        </p:nvGrpSpPr>
        <p:grpSpPr>
          <a:xfrm>
            <a:off x="3062287" y="1644649"/>
            <a:ext cx="1740377" cy="1879601"/>
            <a:chOff x="0" y="0"/>
            <a:chExt cx="1740376" cy="1879600"/>
          </a:xfrm>
        </p:grpSpPr>
        <p:grpSp>
          <p:nvGrpSpPr>
            <p:cNvPr id="3658" name="Group"/>
            <p:cNvGrpSpPr/>
            <p:nvPr/>
          </p:nvGrpSpPr>
          <p:grpSpPr>
            <a:xfrm>
              <a:off x="0" y="596900"/>
              <a:ext cx="1358900" cy="1282700"/>
              <a:chOff x="0" y="0"/>
              <a:chExt cx="1358900" cy="1282700"/>
            </a:xfrm>
          </p:grpSpPr>
          <p:sp>
            <p:nvSpPr>
              <p:cNvPr id="364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65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5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659" name="released"/>
            <p:cNvSpPr txBox="1"/>
            <p:nvPr/>
          </p:nvSpPr>
          <p:spPr>
            <a:xfrm>
              <a:off x="77311"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released</a:t>
              </a:r>
            </a:p>
          </p:txBody>
        </p:sp>
      </p:grpSp>
      <p:sp>
        <p:nvSpPr>
          <p:cNvPr id="3661" name="False Sharing"/>
          <p:cNvSpPr txBox="1"/>
          <p:nvPr>
            <p:ph type="title" idx="4294967295"/>
          </p:nvPr>
        </p:nvSpPr>
        <p:spPr>
          <a:xfrm>
            <a:off x="685800" y="609599"/>
            <a:ext cx="7772400" cy="1143002"/>
          </a:xfrm>
          <a:prstGeom prst="rect">
            <a:avLst/>
          </a:prstGeom>
        </p:spPr>
        <p:txBody>
          <a:bodyPr>
            <a:normAutofit fontScale="100000" lnSpcReduction="0"/>
          </a:bodyPr>
          <a:lstStyle/>
          <a:p>
            <a:pPr/>
            <a:r>
              <a:t>False Sharing</a:t>
            </a:r>
          </a:p>
        </p:txBody>
      </p:sp>
      <p:sp>
        <p:nvSpPr>
          <p:cNvPr id="3662" name="Rectangle"/>
          <p:cNvSpPr/>
          <p:nvPr/>
        </p:nvSpPr>
        <p:spPr>
          <a:xfrm>
            <a:off x="946150" y="4352925"/>
            <a:ext cx="7283450" cy="962025"/>
          </a:xfrm>
          <a:prstGeom prst="rect">
            <a:avLst/>
          </a:prstGeom>
          <a:solidFill>
            <a:srgbClr val="F2F2F2"/>
          </a:solidFill>
          <a:ln w="38100">
            <a:solidFill>
              <a:srgbClr val="000000"/>
            </a:solidFill>
          </a:ln>
        </p:spPr>
        <p:txBody>
          <a:bodyPr lIns="45719" rIns="45719" anchor="ctr"/>
          <a:lstStyle/>
          <a:p>
            <a:pPr/>
          </a:p>
        </p:txBody>
      </p:sp>
      <p:sp>
        <p:nvSpPr>
          <p:cNvPr id="3663"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664"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665"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666"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667"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668"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669"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670"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671"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672"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673"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674" name="F"/>
          <p:cNvSpPr txBox="1"/>
          <p:nvPr/>
        </p:nvSpPr>
        <p:spPr>
          <a:xfrm>
            <a:off x="20859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75" name="F"/>
          <p:cNvSpPr txBox="1"/>
          <p:nvPr/>
        </p:nvSpPr>
        <p:spPr>
          <a:xfrm>
            <a:off x="29829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76" name="F"/>
          <p:cNvSpPr txBox="1"/>
          <p:nvPr/>
        </p:nvSpPr>
        <p:spPr>
          <a:xfrm>
            <a:off x="391318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77"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78" name="F"/>
          <p:cNvSpPr txBox="1"/>
          <p:nvPr/>
        </p:nvSpPr>
        <p:spPr>
          <a:xfrm>
            <a:off x="574357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79" name="F"/>
          <p:cNvSpPr txBox="1"/>
          <p:nvPr/>
        </p:nvSpPr>
        <p:spPr>
          <a:xfrm>
            <a:off x="66897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680" name="F"/>
          <p:cNvSpPr txBox="1"/>
          <p:nvPr/>
        </p:nvSpPr>
        <p:spPr>
          <a:xfrm>
            <a:off x="7542212"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grpSp>
        <p:nvGrpSpPr>
          <p:cNvPr id="3693" name="Group"/>
          <p:cNvGrpSpPr/>
          <p:nvPr/>
        </p:nvGrpSpPr>
        <p:grpSpPr>
          <a:xfrm>
            <a:off x="5243829" y="1627187"/>
            <a:ext cx="1663066" cy="1792288"/>
            <a:chOff x="0" y="0"/>
            <a:chExt cx="1663064" cy="1792287"/>
          </a:xfrm>
        </p:grpSpPr>
        <p:grpSp>
          <p:nvGrpSpPr>
            <p:cNvPr id="3691" name="Group"/>
            <p:cNvGrpSpPr/>
            <p:nvPr/>
          </p:nvGrpSpPr>
          <p:grpSpPr>
            <a:xfrm>
              <a:off x="218757" y="619125"/>
              <a:ext cx="1130301" cy="1173163"/>
              <a:chOff x="0" y="0"/>
              <a:chExt cx="1130300" cy="1173162"/>
            </a:xfrm>
          </p:grpSpPr>
          <p:sp>
            <p:nvSpPr>
              <p:cNvPr id="368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68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686" name="Group"/>
              <p:cNvGrpSpPr/>
              <p:nvPr/>
            </p:nvGrpSpPr>
            <p:grpSpPr>
              <a:xfrm>
                <a:off x="914400" y="169862"/>
                <a:ext cx="215900" cy="1003301"/>
                <a:chOff x="0" y="0"/>
                <a:chExt cx="215900" cy="1003300"/>
              </a:xfrm>
            </p:grpSpPr>
            <p:sp>
              <p:nvSpPr>
                <p:cNvPr id="368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8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8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690" name="Group"/>
              <p:cNvGrpSpPr/>
              <p:nvPr/>
            </p:nvGrpSpPr>
            <p:grpSpPr>
              <a:xfrm>
                <a:off x="0" y="169862"/>
                <a:ext cx="215900" cy="1003301"/>
                <a:chOff x="0" y="0"/>
                <a:chExt cx="215900" cy="1003300"/>
              </a:xfrm>
            </p:grpSpPr>
            <p:sp>
              <p:nvSpPr>
                <p:cNvPr id="368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8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68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692" name="acquired"/>
            <p:cNvSpPr txBox="1"/>
            <p:nvPr/>
          </p:nvSpPr>
          <p:spPr>
            <a:xfrm>
              <a:off x="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694" name="Shape"/>
          <p:cNvSpPr/>
          <p:nvPr/>
        </p:nvSpPr>
        <p:spPr>
          <a:xfrm>
            <a:off x="1998662" y="3471854"/>
            <a:ext cx="3327410" cy="1708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1" y="13048"/>
                </a:moveTo>
                <a:cubicBezTo>
                  <a:pt x="314" y="13048"/>
                  <a:pt x="0" y="13686"/>
                  <a:pt x="0" y="14474"/>
                </a:cubicBezTo>
                <a:lnTo>
                  <a:pt x="0" y="20175"/>
                </a:lnTo>
                <a:cubicBezTo>
                  <a:pt x="0" y="20962"/>
                  <a:pt x="314" y="21600"/>
                  <a:pt x="701" y="21600"/>
                </a:cubicBezTo>
                <a:lnTo>
                  <a:pt x="3504" y="21600"/>
                </a:lnTo>
                <a:cubicBezTo>
                  <a:pt x="3891" y="21600"/>
                  <a:pt x="4205" y="20962"/>
                  <a:pt x="4205" y="20175"/>
                </a:cubicBezTo>
                <a:lnTo>
                  <a:pt x="4205" y="16612"/>
                </a:lnTo>
                <a:lnTo>
                  <a:pt x="21600" y="0"/>
                </a:lnTo>
                <a:lnTo>
                  <a:pt x="4205" y="14474"/>
                </a:lnTo>
                <a:cubicBezTo>
                  <a:pt x="4205" y="13686"/>
                  <a:pt x="3891" y="13048"/>
                  <a:pt x="3504" y="13048"/>
                </a:cubicBezTo>
                <a:lnTo>
                  <a:pt x="2453" y="13048"/>
                </a:lnTo>
                <a:close/>
              </a:path>
            </a:pathLst>
          </a:custGeom>
          <a:ln w="38100">
            <a:solidFill>
              <a:srgbClr val="FF0066"/>
            </a:solidFill>
          </a:ln>
        </p:spPr>
        <p:txBody>
          <a:bodyPr lIns="45719" rIns="45719" anchor="ctr"/>
          <a:lstStyle/>
          <a:p>
            <a:pPr algn="ctr"/>
          </a:p>
        </p:txBody>
      </p:sp>
      <p:grpSp>
        <p:nvGrpSpPr>
          <p:cNvPr id="3701" name="Group"/>
          <p:cNvGrpSpPr/>
          <p:nvPr/>
        </p:nvGrpSpPr>
        <p:grpSpPr>
          <a:xfrm>
            <a:off x="6362790" y="1714436"/>
            <a:ext cx="2341276" cy="2447704"/>
            <a:chOff x="0" y="0"/>
            <a:chExt cx="2341275" cy="2447703"/>
          </a:xfrm>
        </p:grpSpPr>
        <p:sp>
          <p:nvSpPr>
            <p:cNvPr id="3695" name="Shape"/>
            <p:cNvSpPr/>
            <p:nvPr/>
          </p:nvSpPr>
          <p:spPr>
            <a:xfrm>
              <a:off x="688871" y="0"/>
              <a:ext cx="1652405" cy="2447704"/>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96" name="Oval"/>
            <p:cNvSpPr/>
            <p:nvPr/>
          </p:nvSpPr>
          <p:spPr>
            <a:xfrm>
              <a:off x="381472" y="669843"/>
              <a:ext cx="275432" cy="407989"/>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97" name="Oval"/>
            <p:cNvSpPr/>
            <p:nvPr/>
          </p:nvSpPr>
          <p:spPr>
            <a:xfrm>
              <a:off x="146055" y="639017"/>
              <a:ext cx="183621" cy="271993"/>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98" name="Oval"/>
            <p:cNvSpPr/>
            <p:nvPr/>
          </p:nvSpPr>
          <p:spPr>
            <a:xfrm>
              <a:off x="0" y="639471"/>
              <a:ext cx="91811" cy="135996"/>
            </a:xfrm>
            <a:prstGeom prst="ellipse">
              <a:avLst/>
            </a:pr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699" name="Shape"/>
            <p:cNvSpPr/>
            <p:nvPr/>
          </p:nvSpPr>
          <p:spPr>
            <a:xfrm>
              <a:off x="771103" y="132133"/>
              <a:ext cx="1515987" cy="20835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700" name="Spin on my…"/>
            <p:cNvSpPr txBox="1"/>
            <p:nvPr/>
          </p:nvSpPr>
          <p:spPr>
            <a:xfrm>
              <a:off x="916650" y="517801"/>
              <a:ext cx="1079539" cy="129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800">
                  <a:solidFill>
                    <a:srgbClr val="FF0066"/>
                  </a:solidFill>
                </a:defRPr>
              </a:pPr>
              <a:r>
                <a:t>Spin on my </a:t>
              </a:r>
            </a:p>
            <a:p>
              <a:pPr algn="ctr">
                <a:defRPr sz="2800">
                  <a:solidFill>
                    <a:srgbClr val="FF0066"/>
                  </a:solidFill>
                </a:defRPr>
              </a:pPr>
              <a:r>
                <a:t>bit</a:t>
              </a:r>
            </a:p>
          </p:txBody>
        </p:sp>
      </p:grpSp>
      <p:sp>
        <p:nvSpPr>
          <p:cNvPr id="3702" name="Line"/>
          <p:cNvSpPr/>
          <p:nvPr/>
        </p:nvSpPr>
        <p:spPr>
          <a:xfrm>
            <a:off x="1560512" y="2727325"/>
            <a:ext cx="1940358" cy="2097088"/>
          </a:xfrm>
          <a:custGeom>
            <a:avLst/>
            <a:gdLst/>
            <a:ahLst/>
            <a:cxnLst>
              <a:cxn ang="0">
                <a:pos x="wd2" y="hd2"/>
              </a:cxn>
              <a:cxn ang="5400000">
                <a:pos x="wd2" y="hd2"/>
              </a:cxn>
              <a:cxn ang="10800000">
                <a:pos x="wd2" y="hd2"/>
              </a:cxn>
              <a:cxn ang="16200000">
                <a:pos x="wd2" y="hd2"/>
              </a:cxn>
            </a:cxnLst>
            <a:rect l="0" t="0" r="r" b="b"/>
            <a:pathLst>
              <a:path w="21412" h="21600" fill="norm" stroke="1" extrusionOk="0">
                <a:moveTo>
                  <a:pt x="0" y="0"/>
                </a:moveTo>
                <a:cubicBezTo>
                  <a:pt x="2295" y="294"/>
                  <a:pt x="10353" y="572"/>
                  <a:pt x="13927" y="1782"/>
                </a:cubicBezTo>
                <a:cubicBezTo>
                  <a:pt x="17501" y="2992"/>
                  <a:pt x="21215" y="5151"/>
                  <a:pt x="21407" y="7309"/>
                </a:cubicBezTo>
                <a:cubicBezTo>
                  <a:pt x="21600" y="9467"/>
                  <a:pt x="15889" y="12394"/>
                  <a:pt x="15136" y="14782"/>
                </a:cubicBezTo>
                <a:cubicBezTo>
                  <a:pt x="14382" y="17169"/>
                  <a:pt x="16520" y="20177"/>
                  <a:pt x="16870" y="21600"/>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703" name="Line"/>
          <p:cNvSpPr/>
          <p:nvPr/>
        </p:nvSpPr>
        <p:spPr>
          <a:xfrm rot="16200000">
            <a:off x="2482850" y="4006850"/>
            <a:ext cx="508000" cy="3543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35" y="0"/>
                  <a:pt x="10800" y="116"/>
                  <a:pt x="10800" y="258"/>
                </a:cubicBezTo>
                <a:lnTo>
                  <a:pt x="10800" y="10542"/>
                </a:lnTo>
                <a:cubicBezTo>
                  <a:pt x="10800" y="10684"/>
                  <a:pt x="5965" y="10800"/>
                  <a:pt x="0" y="10800"/>
                </a:cubicBezTo>
                <a:cubicBezTo>
                  <a:pt x="5965" y="10800"/>
                  <a:pt x="10800" y="10916"/>
                  <a:pt x="10800" y="11058"/>
                </a:cubicBezTo>
                <a:lnTo>
                  <a:pt x="10800" y="21342"/>
                </a:lnTo>
                <a:cubicBezTo>
                  <a:pt x="10800" y="21484"/>
                  <a:pt x="15635" y="21600"/>
                  <a:pt x="21600" y="21600"/>
                </a:cubicBezTo>
              </a:path>
            </a:pathLst>
          </a:custGeom>
          <a:ln w="25400">
            <a:solidFill>
              <a:srgbClr val="000000"/>
            </a:solidFill>
          </a:ln>
        </p:spPr>
        <p:txBody>
          <a:bodyPr lIns="45719" rIns="45719" anchor="ctr"/>
          <a:lstStyle/>
          <a:p>
            <a:pPr/>
          </a:p>
        </p:txBody>
      </p:sp>
      <p:sp>
        <p:nvSpPr>
          <p:cNvPr id="3704" name="Line"/>
          <p:cNvSpPr/>
          <p:nvPr/>
        </p:nvSpPr>
        <p:spPr>
          <a:xfrm rot="16200000">
            <a:off x="6096000" y="3962400"/>
            <a:ext cx="546100" cy="3619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35" y="0"/>
                  <a:pt x="10800" y="122"/>
                  <a:pt x="10800" y="272"/>
                </a:cubicBezTo>
                <a:lnTo>
                  <a:pt x="10800" y="10528"/>
                </a:lnTo>
                <a:cubicBezTo>
                  <a:pt x="10800" y="10678"/>
                  <a:pt x="5965" y="10800"/>
                  <a:pt x="0" y="10800"/>
                </a:cubicBezTo>
                <a:cubicBezTo>
                  <a:pt x="5965" y="10800"/>
                  <a:pt x="10800" y="10922"/>
                  <a:pt x="10800" y="11072"/>
                </a:cubicBezTo>
                <a:lnTo>
                  <a:pt x="10800" y="21328"/>
                </a:lnTo>
                <a:cubicBezTo>
                  <a:pt x="10800" y="21478"/>
                  <a:pt x="15635" y="21600"/>
                  <a:pt x="21600" y="21600"/>
                </a:cubicBezTo>
              </a:path>
            </a:pathLst>
          </a:custGeom>
          <a:ln w="25400">
            <a:solidFill>
              <a:srgbClr val="000000"/>
            </a:solidFill>
          </a:ln>
        </p:spPr>
        <p:txBody>
          <a:bodyPr lIns="45719" rIns="45719" anchor="ctr"/>
          <a:lstStyle/>
          <a:p>
            <a:pPr/>
          </a:p>
        </p:txBody>
      </p:sp>
      <p:sp>
        <p:nvSpPr>
          <p:cNvPr id="3705" name="Line 1"/>
          <p:cNvSpPr txBox="1"/>
          <p:nvPr/>
        </p:nvSpPr>
        <p:spPr>
          <a:xfrm>
            <a:off x="2187575" y="6121400"/>
            <a:ext cx="934601" cy="43706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a:r>
              <a:t>Line 1</a:t>
            </a:r>
          </a:p>
        </p:txBody>
      </p:sp>
      <p:sp>
        <p:nvSpPr>
          <p:cNvPr id="3706" name="Line 2"/>
          <p:cNvSpPr txBox="1"/>
          <p:nvPr/>
        </p:nvSpPr>
        <p:spPr>
          <a:xfrm>
            <a:off x="5857875" y="6134100"/>
            <a:ext cx="934601" cy="43706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a:r>
              <a:t>Line 2</a:t>
            </a:r>
          </a:p>
        </p:txBody>
      </p:sp>
      <p:grpSp>
        <p:nvGrpSpPr>
          <p:cNvPr id="3709" name="Group"/>
          <p:cNvGrpSpPr/>
          <p:nvPr/>
        </p:nvGrpSpPr>
        <p:grpSpPr>
          <a:xfrm>
            <a:off x="5537200" y="2828076"/>
            <a:ext cx="3225800" cy="3407624"/>
            <a:chOff x="0" y="0"/>
            <a:chExt cx="3225799" cy="3407623"/>
          </a:xfrm>
        </p:grpSpPr>
        <p:sp>
          <p:nvSpPr>
            <p:cNvPr id="3707" name="Shape"/>
            <p:cNvSpPr/>
            <p:nvPr/>
          </p:nvSpPr>
          <p:spPr>
            <a:xfrm>
              <a:off x="0" y="0"/>
              <a:ext cx="3225800" cy="3407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843"/>
                  </a:moveTo>
                  <a:cubicBezTo>
                    <a:pt x="1612" y="2843"/>
                    <a:pt x="0" y="4243"/>
                    <a:pt x="0" y="5969"/>
                  </a:cubicBezTo>
                  <a:lnTo>
                    <a:pt x="0" y="18474"/>
                  </a:lnTo>
                  <a:cubicBezTo>
                    <a:pt x="0" y="20200"/>
                    <a:pt x="1612" y="21600"/>
                    <a:pt x="3600" y="21600"/>
                  </a:cubicBezTo>
                  <a:lnTo>
                    <a:pt x="18000" y="21600"/>
                  </a:lnTo>
                  <a:cubicBezTo>
                    <a:pt x="19988" y="21600"/>
                    <a:pt x="21600" y="20200"/>
                    <a:pt x="21600" y="18474"/>
                  </a:cubicBezTo>
                  <a:lnTo>
                    <a:pt x="21600" y="5969"/>
                  </a:lnTo>
                  <a:cubicBezTo>
                    <a:pt x="21600" y="4243"/>
                    <a:pt x="19988" y="2843"/>
                    <a:pt x="18000" y="2843"/>
                  </a:cubicBezTo>
                  <a:lnTo>
                    <a:pt x="9000" y="2843"/>
                  </a:lnTo>
                  <a:lnTo>
                    <a:pt x="3497" y="0"/>
                  </a:lnTo>
                  <a:lnTo>
                    <a:pt x="3600" y="2843"/>
                  </a:lnTo>
                  <a:close/>
                </a:path>
              </a:pathLst>
            </a:custGeom>
            <a:solidFill>
              <a:srgbClr val="F2F2F2"/>
            </a:solidFill>
            <a:ln w="38100" cap="flat">
              <a:solidFill>
                <a:srgbClr val="FF3300"/>
              </a:solidFill>
              <a:prstDash val="solid"/>
              <a:round/>
            </a:ln>
            <a:effectLst/>
          </p:spPr>
          <p:txBody>
            <a:bodyPr wrap="square" lIns="45719" tIns="45719" rIns="45719" bIns="45719" numCol="1" anchor="ctr">
              <a:noAutofit/>
            </a:bodyPr>
            <a:lstStyle/>
            <a:p>
              <a:pPr algn="ctr">
                <a:defRPr sz="2800">
                  <a:solidFill>
                    <a:srgbClr val="FF0000"/>
                  </a:solidFill>
                </a:defRPr>
              </a:pPr>
            </a:p>
          </p:txBody>
        </p:sp>
        <p:sp>
          <p:nvSpPr>
            <p:cNvPr id="3708" name="Spinning thread gets cache invalidation on account of store by threads it is not waiting for"/>
            <p:cNvSpPr txBox="1"/>
            <p:nvPr/>
          </p:nvSpPr>
          <p:spPr>
            <a:xfrm>
              <a:off x="118129" y="668969"/>
              <a:ext cx="2989541" cy="2518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800">
                  <a:solidFill>
                    <a:srgbClr val="FF0000"/>
                  </a:solidFill>
                </a:defRPr>
              </a:pPr>
              <a:r>
                <a:t> Spinning thread gets cache invalidation on account of store by threads it is </a:t>
              </a:r>
              <a:r>
                <a:rPr u="sng"/>
                <a:t>not</a:t>
              </a:r>
              <a:r>
                <a:t> waiting for</a:t>
              </a:r>
            </a:p>
          </p:txBody>
        </p:sp>
      </p:grpSp>
      <p:grpSp>
        <p:nvGrpSpPr>
          <p:cNvPr id="3712" name="Group"/>
          <p:cNvGrpSpPr/>
          <p:nvPr/>
        </p:nvGrpSpPr>
        <p:grpSpPr>
          <a:xfrm>
            <a:off x="469900" y="3276600"/>
            <a:ext cx="2095500" cy="1389548"/>
            <a:chOff x="0" y="0"/>
            <a:chExt cx="2095500" cy="1389547"/>
          </a:xfrm>
        </p:grpSpPr>
        <p:sp>
          <p:nvSpPr>
            <p:cNvPr id="3710" name="Shape"/>
            <p:cNvSpPr/>
            <p:nvPr/>
          </p:nvSpPr>
          <p:spPr>
            <a:xfrm>
              <a:off x="0" y="0"/>
              <a:ext cx="2095500" cy="138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105"/>
                    <a:pt x="0" y="2468"/>
                  </a:cubicBezTo>
                  <a:lnTo>
                    <a:pt x="0" y="12339"/>
                  </a:lnTo>
                  <a:cubicBezTo>
                    <a:pt x="0" y="13701"/>
                    <a:pt x="1612" y="14806"/>
                    <a:pt x="3600" y="14806"/>
                  </a:cubicBezTo>
                  <a:lnTo>
                    <a:pt x="12600" y="14806"/>
                  </a:lnTo>
                  <a:lnTo>
                    <a:pt x="19095" y="21600"/>
                  </a:lnTo>
                  <a:lnTo>
                    <a:pt x="18000" y="14806"/>
                  </a:lnTo>
                  <a:cubicBezTo>
                    <a:pt x="19988" y="14806"/>
                    <a:pt x="21600" y="13701"/>
                    <a:pt x="21600" y="12339"/>
                  </a:cubicBezTo>
                  <a:lnTo>
                    <a:pt x="21600" y="2468"/>
                  </a:lnTo>
                  <a:cubicBezTo>
                    <a:pt x="21600" y="1105"/>
                    <a:pt x="19988" y="0"/>
                    <a:pt x="18000" y="0"/>
                  </a:cubicBezTo>
                  <a:lnTo>
                    <a:pt x="12600" y="0"/>
                  </a:lnTo>
                  <a:close/>
                </a:path>
              </a:pathLst>
            </a:custGeom>
            <a:solidFill>
              <a:srgbClr val="F2F2F2"/>
            </a:solidFill>
            <a:ln w="38100" cap="flat">
              <a:solidFill>
                <a:srgbClr val="FF3300"/>
              </a:solidFill>
              <a:prstDash val="solid"/>
              <a:round/>
            </a:ln>
            <a:effectLst/>
          </p:spPr>
          <p:txBody>
            <a:bodyPr wrap="square" lIns="45719" tIns="45719" rIns="45719" bIns="45719" numCol="1" anchor="ctr">
              <a:noAutofit/>
            </a:bodyPr>
            <a:lstStyle/>
            <a:p>
              <a:pPr algn="ctr">
                <a:defRPr sz="2800">
                  <a:solidFill>
                    <a:srgbClr val="FF0000"/>
                  </a:solidFill>
                </a:defRPr>
              </a:pPr>
            </a:p>
          </p:txBody>
        </p:sp>
        <p:sp>
          <p:nvSpPr>
            <p:cNvPr id="3711" name="Result: contention"/>
            <p:cNvSpPr txBox="1"/>
            <p:nvPr/>
          </p:nvSpPr>
          <p:spPr>
            <a:xfrm>
              <a:off x="76737" y="29946"/>
              <a:ext cx="1942026" cy="8926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800">
                  <a:solidFill>
                    <a:srgbClr val="FF0000"/>
                  </a:solidFill>
                </a:defRPr>
              </a:lvl1pPr>
            </a:lstStyle>
            <a:p>
              <a:pPr/>
              <a:r>
                <a:t> Result: contention</a:t>
              </a:r>
            </a:p>
          </p:txBody>
        </p:sp>
      </p:grpSp>
      <p:sp>
        <p:nvSpPr>
          <p:cNvPr id="371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7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371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712" grpId="2"/>
      <p:bldP build="whole" bldLvl="1" animBg="1" rev="0" advAuto="0" spid="3709" grpId="1"/>
    </p:bldLst>
  </p:timing>
</p:sld>
</file>

<file path=ppt/slides/slide1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1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729" name="Group"/>
          <p:cNvGrpSpPr/>
          <p:nvPr/>
        </p:nvGrpSpPr>
        <p:grpSpPr>
          <a:xfrm>
            <a:off x="3062287" y="1644649"/>
            <a:ext cx="1740377" cy="1879601"/>
            <a:chOff x="0" y="0"/>
            <a:chExt cx="1740376" cy="1879600"/>
          </a:xfrm>
        </p:grpSpPr>
        <p:grpSp>
          <p:nvGrpSpPr>
            <p:cNvPr id="3727" name="Group"/>
            <p:cNvGrpSpPr/>
            <p:nvPr/>
          </p:nvGrpSpPr>
          <p:grpSpPr>
            <a:xfrm>
              <a:off x="0" y="596900"/>
              <a:ext cx="1358900" cy="1282700"/>
              <a:chOff x="0" y="0"/>
              <a:chExt cx="1358900" cy="1282700"/>
            </a:xfrm>
          </p:grpSpPr>
          <p:sp>
            <p:nvSpPr>
              <p:cNvPr id="371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71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2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728" name="released"/>
            <p:cNvSpPr txBox="1"/>
            <p:nvPr/>
          </p:nvSpPr>
          <p:spPr>
            <a:xfrm>
              <a:off x="77311"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released</a:t>
              </a:r>
            </a:p>
          </p:txBody>
        </p:sp>
      </p:grpSp>
      <p:sp>
        <p:nvSpPr>
          <p:cNvPr id="3730" name="The Solution: Padding"/>
          <p:cNvSpPr txBox="1"/>
          <p:nvPr>
            <p:ph type="title" idx="4294967295"/>
          </p:nvPr>
        </p:nvSpPr>
        <p:spPr>
          <a:xfrm>
            <a:off x="685800" y="609599"/>
            <a:ext cx="7772400" cy="1143002"/>
          </a:xfrm>
          <a:prstGeom prst="rect">
            <a:avLst/>
          </a:prstGeom>
        </p:spPr>
        <p:txBody>
          <a:bodyPr>
            <a:normAutofit fontScale="100000" lnSpcReduction="0"/>
          </a:bodyPr>
          <a:lstStyle/>
          <a:p>
            <a:pPr/>
            <a:r>
              <a:t>The Solution: Padding</a:t>
            </a:r>
          </a:p>
        </p:txBody>
      </p:sp>
      <p:sp>
        <p:nvSpPr>
          <p:cNvPr id="3731" name="Rectangle"/>
          <p:cNvSpPr/>
          <p:nvPr/>
        </p:nvSpPr>
        <p:spPr>
          <a:xfrm>
            <a:off x="946150" y="4352925"/>
            <a:ext cx="7283450" cy="962025"/>
          </a:xfrm>
          <a:prstGeom prst="rect">
            <a:avLst/>
          </a:prstGeom>
          <a:solidFill>
            <a:srgbClr val="F2F2F2"/>
          </a:solidFill>
          <a:ln w="38100">
            <a:solidFill>
              <a:srgbClr val="000000"/>
            </a:solidFill>
          </a:ln>
        </p:spPr>
        <p:txBody>
          <a:bodyPr lIns="45719" rIns="45719" anchor="ctr"/>
          <a:lstStyle/>
          <a:p>
            <a:pPr/>
          </a:p>
        </p:txBody>
      </p:sp>
      <p:sp>
        <p:nvSpPr>
          <p:cNvPr id="3732" name="Line"/>
          <p:cNvSpPr/>
          <p:nvPr/>
        </p:nvSpPr>
        <p:spPr>
          <a:xfrm>
            <a:off x="1828800" y="4344987"/>
            <a:ext cx="0" cy="977901"/>
          </a:xfrm>
          <a:prstGeom prst="line">
            <a:avLst/>
          </a:prstGeom>
          <a:ln w="38100">
            <a:solidFill>
              <a:srgbClr val="000000"/>
            </a:solidFill>
          </a:ln>
        </p:spPr>
        <p:txBody>
          <a:bodyPr lIns="45719" rIns="45719"/>
          <a:lstStyle/>
          <a:p>
            <a:pPr algn="r">
              <a:defRPr b="1" sz="4400"/>
            </a:pPr>
          </a:p>
        </p:txBody>
      </p:sp>
      <p:sp>
        <p:nvSpPr>
          <p:cNvPr id="3733" name="Line"/>
          <p:cNvSpPr/>
          <p:nvPr/>
        </p:nvSpPr>
        <p:spPr>
          <a:xfrm>
            <a:off x="2727325" y="4344987"/>
            <a:ext cx="0" cy="977901"/>
          </a:xfrm>
          <a:prstGeom prst="line">
            <a:avLst/>
          </a:prstGeom>
          <a:ln w="38100">
            <a:solidFill>
              <a:srgbClr val="000000"/>
            </a:solidFill>
          </a:ln>
        </p:spPr>
        <p:txBody>
          <a:bodyPr lIns="45719" rIns="45719"/>
          <a:lstStyle/>
          <a:p>
            <a:pPr algn="r">
              <a:defRPr b="1" sz="4400"/>
            </a:pPr>
          </a:p>
        </p:txBody>
      </p:sp>
      <p:sp>
        <p:nvSpPr>
          <p:cNvPr id="3734" name="Line"/>
          <p:cNvSpPr/>
          <p:nvPr/>
        </p:nvSpPr>
        <p:spPr>
          <a:xfrm>
            <a:off x="3673475" y="4344987"/>
            <a:ext cx="0" cy="977901"/>
          </a:xfrm>
          <a:prstGeom prst="line">
            <a:avLst/>
          </a:prstGeom>
          <a:ln w="38100">
            <a:solidFill>
              <a:srgbClr val="000000"/>
            </a:solidFill>
          </a:ln>
        </p:spPr>
        <p:txBody>
          <a:bodyPr lIns="45719" rIns="45719"/>
          <a:lstStyle/>
          <a:p>
            <a:pPr algn="r">
              <a:defRPr b="1" sz="4400"/>
            </a:pPr>
          </a:p>
        </p:txBody>
      </p:sp>
      <p:sp>
        <p:nvSpPr>
          <p:cNvPr id="3735" name="Line"/>
          <p:cNvSpPr/>
          <p:nvPr/>
        </p:nvSpPr>
        <p:spPr>
          <a:xfrm>
            <a:off x="4540250" y="4344987"/>
            <a:ext cx="0" cy="977901"/>
          </a:xfrm>
          <a:prstGeom prst="line">
            <a:avLst/>
          </a:prstGeom>
          <a:ln w="38100">
            <a:solidFill>
              <a:srgbClr val="000000"/>
            </a:solidFill>
          </a:ln>
        </p:spPr>
        <p:txBody>
          <a:bodyPr lIns="45719" rIns="45719"/>
          <a:lstStyle/>
          <a:p>
            <a:pPr algn="r">
              <a:defRPr b="1" sz="4400"/>
            </a:pPr>
          </a:p>
        </p:txBody>
      </p:sp>
      <p:sp>
        <p:nvSpPr>
          <p:cNvPr id="3736" name="Line"/>
          <p:cNvSpPr/>
          <p:nvPr/>
        </p:nvSpPr>
        <p:spPr>
          <a:xfrm>
            <a:off x="5470525" y="4344987"/>
            <a:ext cx="0" cy="977901"/>
          </a:xfrm>
          <a:prstGeom prst="line">
            <a:avLst/>
          </a:prstGeom>
          <a:ln w="38100">
            <a:solidFill>
              <a:srgbClr val="000000"/>
            </a:solidFill>
          </a:ln>
        </p:spPr>
        <p:txBody>
          <a:bodyPr lIns="45719" rIns="45719"/>
          <a:lstStyle/>
          <a:p>
            <a:pPr algn="r">
              <a:defRPr b="1" sz="4400"/>
            </a:pPr>
          </a:p>
        </p:txBody>
      </p:sp>
      <p:sp>
        <p:nvSpPr>
          <p:cNvPr id="3737" name="Line"/>
          <p:cNvSpPr/>
          <p:nvPr/>
        </p:nvSpPr>
        <p:spPr>
          <a:xfrm>
            <a:off x="6400800" y="4344987"/>
            <a:ext cx="0" cy="977901"/>
          </a:xfrm>
          <a:prstGeom prst="line">
            <a:avLst/>
          </a:prstGeom>
          <a:ln w="38100">
            <a:solidFill>
              <a:srgbClr val="000000"/>
            </a:solidFill>
          </a:ln>
        </p:spPr>
        <p:txBody>
          <a:bodyPr lIns="45719" rIns="45719"/>
          <a:lstStyle/>
          <a:p>
            <a:pPr algn="r">
              <a:defRPr b="1" sz="4400"/>
            </a:pPr>
          </a:p>
        </p:txBody>
      </p:sp>
      <p:sp>
        <p:nvSpPr>
          <p:cNvPr id="3738" name="Line"/>
          <p:cNvSpPr/>
          <p:nvPr/>
        </p:nvSpPr>
        <p:spPr>
          <a:xfrm>
            <a:off x="7331075" y="4344987"/>
            <a:ext cx="0" cy="977901"/>
          </a:xfrm>
          <a:prstGeom prst="line">
            <a:avLst/>
          </a:prstGeom>
          <a:ln w="38100">
            <a:solidFill>
              <a:srgbClr val="000000"/>
            </a:solidFill>
          </a:ln>
        </p:spPr>
        <p:txBody>
          <a:bodyPr lIns="45719" rIns="45719"/>
          <a:lstStyle/>
          <a:p>
            <a:pPr algn="r">
              <a:defRPr b="1" sz="4400"/>
            </a:pPr>
          </a:p>
        </p:txBody>
      </p:sp>
      <p:sp>
        <p:nvSpPr>
          <p:cNvPr id="3739" name="flags"/>
          <p:cNvSpPr txBox="1"/>
          <p:nvPr/>
        </p:nvSpPr>
        <p:spPr>
          <a:xfrm>
            <a:off x="1054100" y="3762375"/>
            <a:ext cx="855276"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flags</a:t>
            </a:r>
          </a:p>
        </p:txBody>
      </p:sp>
      <p:sp>
        <p:nvSpPr>
          <p:cNvPr id="3740" name="Rectangle"/>
          <p:cNvSpPr/>
          <p:nvPr/>
        </p:nvSpPr>
        <p:spPr>
          <a:xfrm>
            <a:off x="946150" y="2490787"/>
            <a:ext cx="882650" cy="404813"/>
          </a:xfrm>
          <a:prstGeom prst="rect">
            <a:avLst/>
          </a:prstGeom>
          <a:ln w="38100">
            <a:solidFill>
              <a:srgbClr val="000000"/>
            </a:solidFill>
          </a:ln>
        </p:spPr>
        <p:txBody>
          <a:bodyPr lIns="45719" rIns="45719" anchor="ctr"/>
          <a:lstStyle/>
          <a:p>
            <a:pPr/>
          </a:p>
        </p:txBody>
      </p:sp>
      <p:sp>
        <p:nvSpPr>
          <p:cNvPr id="3741" name="next"/>
          <p:cNvSpPr txBox="1"/>
          <p:nvPr/>
        </p:nvSpPr>
        <p:spPr>
          <a:xfrm>
            <a:off x="1082675" y="1912937"/>
            <a:ext cx="77627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next</a:t>
            </a:r>
          </a:p>
        </p:txBody>
      </p:sp>
      <p:sp>
        <p:nvSpPr>
          <p:cNvPr id="3742" name="T"/>
          <p:cNvSpPr txBox="1"/>
          <p:nvPr/>
        </p:nvSpPr>
        <p:spPr>
          <a:xfrm>
            <a:off x="1201737"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T</a:t>
            </a:r>
          </a:p>
        </p:txBody>
      </p:sp>
      <p:sp>
        <p:nvSpPr>
          <p:cNvPr id="3743" name="/"/>
          <p:cNvSpPr txBox="1"/>
          <p:nvPr/>
        </p:nvSpPr>
        <p:spPr>
          <a:xfrm>
            <a:off x="2220912" y="4545012"/>
            <a:ext cx="217052"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a:t>
            </a:r>
          </a:p>
        </p:txBody>
      </p:sp>
      <p:sp>
        <p:nvSpPr>
          <p:cNvPr id="3744" name="/"/>
          <p:cNvSpPr txBox="1"/>
          <p:nvPr/>
        </p:nvSpPr>
        <p:spPr>
          <a:xfrm>
            <a:off x="3119437" y="4545012"/>
            <a:ext cx="217052"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a:t>
            </a:r>
          </a:p>
        </p:txBody>
      </p:sp>
      <p:sp>
        <p:nvSpPr>
          <p:cNvPr id="3745" name="/"/>
          <p:cNvSpPr txBox="1"/>
          <p:nvPr/>
        </p:nvSpPr>
        <p:spPr>
          <a:xfrm>
            <a:off x="4049712" y="4545012"/>
            <a:ext cx="217052"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a:t>
            </a:r>
          </a:p>
        </p:txBody>
      </p:sp>
      <p:sp>
        <p:nvSpPr>
          <p:cNvPr id="3746" name="F"/>
          <p:cNvSpPr txBox="1"/>
          <p:nvPr/>
        </p:nvSpPr>
        <p:spPr>
          <a:xfrm>
            <a:off x="4797425" y="4545012"/>
            <a:ext cx="35238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F</a:t>
            </a:r>
          </a:p>
        </p:txBody>
      </p:sp>
      <p:sp>
        <p:nvSpPr>
          <p:cNvPr id="3747" name="/"/>
          <p:cNvSpPr txBox="1"/>
          <p:nvPr/>
        </p:nvSpPr>
        <p:spPr>
          <a:xfrm>
            <a:off x="5880100" y="4545012"/>
            <a:ext cx="21705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a:t>
            </a:r>
          </a:p>
        </p:txBody>
      </p:sp>
      <p:sp>
        <p:nvSpPr>
          <p:cNvPr id="3748" name="/"/>
          <p:cNvSpPr txBox="1"/>
          <p:nvPr/>
        </p:nvSpPr>
        <p:spPr>
          <a:xfrm>
            <a:off x="6826250" y="4545012"/>
            <a:ext cx="21705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a:t>
            </a:r>
          </a:p>
        </p:txBody>
      </p:sp>
      <p:sp>
        <p:nvSpPr>
          <p:cNvPr id="3749" name="/"/>
          <p:cNvSpPr txBox="1"/>
          <p:nvPr/>
        </p:nvSpPr>
        <p:spPr>
          <a:xfrm>
            <a:off x="7678737" y="4545012"/>
            <a:ext cx="217052"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a:r>
              <a:t>/</a:t>
            </a:r>
          </a:p>
        </p:txBody>
      </p:sp>
      <p:grpSp>
        <p:nvGrpSpPr>
          <p:cNvPr id="3762" name="Group"/>
          <p:cNvGrpSpPr/>
          <p:nvPr/>
        </p:nvGrpSpPr>
        <p:grpSpPr>
          <a:xfrm>
            <a:off x="5243829" y="1627187"/>
            <a:ext cx="1663066" cy="1792288"/>
            <a:chOff x="0" y="0"/>
            <a:chExt cx="1663064" cy="1792287"/>
          </a:xfrm>
        </p:grpSpPr>
        <p:grpSp>
          <p:nvGrpSpPr>
            <p:cNvPr id="3760" name="Group"/>
            <p:cNvGrpSpPr/>
            <p:nvPr/>
          </p:nvGrpSpPr>
          <p:grpSpPr>
            <a:xfrm>
              <a:off x="218757" y="619125"/>
              <a:ext cx="1130301" cy="1173163"/>
              <a:chOff x="0" y="0"/>
              <a:chExt cx="1130300" cy="1173162"/>
            </a:xfrm>
          </p:grpSpPr>
          <p:sp>
            <p:nvSpPr>
              <p:cNvPr id="3750"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375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3755" name="Group"/>
              <p:cNvGrpSpPr/>
              <p:nvPr/>
            </p:nvGrpSpPr>
            <p:grpSpPr>
              <a:xfrm>
                <a:off x="914400" y="169862"/>
                <a:ext cx="215900" cy="1003301"/>
                <a:chOff x="0" y="0"/>
                <a:chExt cx="215900" cy="1003300"/>
              </a:xfrm>
            </p:grpSpPr>
            <p:sp>
              <p:nvSpPr>
                <p:cNvPr id="375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5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5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3759" name="Group"/>
              <p:cNvGrpSpPr/>
              <p:nvPr/>
            </p:nvGrpSpPr>
            <p:grpSpPr>
              <a:xfrm>
                <a:off x="0" y="169862"/>
                <a:ext cx="215900" cy="1003301"/>
                <a:chOff x="0" y="0"/>
                <a:chExt cx="215900" cy="1003300"/>
              </a:xfrm>
            </p:grpSpPr>
            <p:sp>
              <p:nvSpPr>
                <p:cNvPr id="375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5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75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3761" name="acquired"/>
            <p:cNvSpPr txBox="1"/>
            <p:nvPr/>
          </p:nvSpPr>
          <p:spPr>
            <a:xfrm>
              <a:off x="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3763" name="Shape"/>
          <p:cNvSpPr/>
          <p:nvPr/>
        </p:nvSpPr>
        <p:spPr>
          <a:xfrm>
            <a:off x="4678362" y="3027348"/>
            <a:ext cx="1333513" cy="2165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9" y="14854"/>
                </a:moveTo>
                <a:cubicBezTo>
                  <a:pt x="783" y="14854"/>
                  <a:pt x="0" y="15357"/>
                  <a:pt x="0" y="15978"/>
                </a:cubicBezTo>
                <a:lnTo>
                  <a:pt x="0" y="20476"/>
                </a:lnTo>
                <a:cubicBezTo>
                  <a:pt x="0" y="21097"/>
                  <a:pt x="783" y="21600"/>
                  <a:pt x="1749" y="21600"/>
                </a:cubicBezTo>
                <a:lnTo>
                  <a:pt x="8743" y="21600"/>
                </a:lnTo>
                <a:cubicBezTo>
                  <a:pt x="9708" y="21600"/>
                  <a:pt x="10491" y="21097"/>
                  <a:pt x="10491" y="20476"/>
                </a:cubicBezTo>
                <a:lnTo>
                  <a:pt x="10491" y="15978"/>
                </a:lnTo>
                <a:cubicBezTo>
                  <a:pt x="10491" y="15357"/>
                  <a:pt x="9708" y="14854"/>
                  <a:pt x="8743" y="14854"/>
                </a:cubicBezTo>
                <a:lnTo>
                  <a:pt x="21600" y="0"/>
                </a:lnTo>
                <a:lnTo>
                  <a:pt x="6120" y="14854"/>
                </a:lnTo>
                <a:close/>
              </a:path>
            </a:pathLst>
          </a:custGeom>
          <a:ln w="38100">
            <a:solidFill>
              <a:srgbClr val="FF0066"/>
            </a:solidFill>
          </a:ln>
        </p:spPr>
        <p:txBody>
          <a:bodyPr lIns="45719" rIns="45719" anchor="ctr"/>
          <a:lstStyle/>
          <a:p>
            <a:pPr algn="ctr"/>
          </a:p>
        </p:txBody>
      </p:sp>
      <p:sp>
        <p:nvSpPr>
          <p:cNvPr id="3764" name="Line"/>
          <p:cNvSpPr/>
          <p:nvPr/>
        </p:nvSpPr>
        <p:spPr>
          <a:xfrm rot="16200000">
            <a:off x="2482850" y="4006850"/>
            <a:ext cx="508000" cy="3543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35" y="0"/>
                  <a:pt x="10800" y="116"/>
                  <a:pt x="10800" y="258"/>
                </a:cubicBezTo>
                <a:lnTo>
                  <a:pt x="10800" y="10542"/>
                </a:lnTo>
                <a:cubicBezTo>
                  <a:pt x="10800" y="10684"/>
                  <a:pt x="5965" y="10800"/>
                  <a:pt x="0" y="10800"/>
                </a:cubicBezTo>
                <a:cubicBezTo>
                  <a:pt x="5965" y="10800"/>
                  <a:pt x="10800" y="10916"/>
                  <a:pt x="10800" y="11058"/>
                </a:cubicBezTo>
                <a:lnTo>
                  <a:pt x="10800" y="21342"/>
                </a:lnTo>
                <a:cubicBezTo>
                  <a:pt x="10800" y="21484"/>
                  <a:pt x="15635" y="21600"/>
                  <a:pt x="21600" y="21600"/>
                </a:cubicBezTo>
              </a:path>
            </a:pathLst>
          </a:custGeom>
          <a:ln w="25400">
            <a:solidFill>
              <a:srgbClr val="000000"/>
            </a:solidFill>
          </a:ln>
        </p:spPr>
        <p:txBody>
          <a:bodyPr lIns="45719" rIns="45719" anchor="ctr"/>
          <a:lstStyle/>
          <a:p>
            <a:pPr/>
          </a:p>
        </p:txBody>
      </p:sp>
      <p:sp>
        <p:nvSpPr>
          <p:cNvPr id="3765" name="Line"/>
          <p:cNvSpPr/>
          <p:nvPr/>
        </p:nvSpPr>
        <p:spPr>
          <a:xfrm rot="16200000">
            <a:off x="6096000" y="3962400"/>
            <a:ext cx="546100" cy="3619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35" y="0"/>
                  <a:pt x="10800" y="122"/>
                  <a:pt x="10800" y="272"/>
                </a:cubicBezTo>
                <a:lnTo>
                  <a:pt x="10800" y="10528"/>
                </a:lnTo>
                <a:cubicBezTo>
                  <a:pt x="10800" y="10678"/>
                  <a:pt x="5965" y="10800"/>
                  <a:pt x="0" y="10800"/>
                </a:cubicBezTo>
                <a:cubicBezTo>
                  <a:pt x="5965" y="10800"/>
                  <a:pt x="10800" y="10922"/>
                  <a:pt x="10800" y="11072"/>
                </a:cubicBezTo>
                <a:lnTo>
                  <a:pt x="10800" y="21328"/>
                </a:lnTo>
                <a:cubicBezTo>
                  <a:pt x="10800" y="21478"/>
                  <a:pt x="15635" y="21600"/>
                  <a:pt x="21600" y="21600"/>
                </a:cubicBezTo>
              </a:path>
            </a:pathLst>
          </a:custGeom>
          <a:ln w="25400">
            <a:solidFill>
              <a:srgbClr val="000000"/>
            </a:solidFill>
          </a:ln>
        </p:spPr>
        <p:txBody>
          <a:bodyPr lIns="45719" rIns="45719" anchor="ctr"/>
          <a:lstStyle/>
          <a:p>
            <a:pPr/>
          </a:p>
        </p:txBody>
      </p:sp>
      <p:sp>
        <p:nvSpPr>
          <p:cNvPr id="3766" name="Line 1"/>
          <p:cNvSpPr txBox="1"/>
          <p:nvPr/>
        </p:nvSpPr>
        <p:spPr>
          <a:xfrm>
            <a:off x="2187575" y="6121400"/>
            <a:ext cx="934601" cy="43706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a:r>
              <a:t>Line 1</a:t>
            </a:r>
          </a:p>
        </p:txBody>
      </p:sp>
      <p:sp>
        <p:nvSpPr>
          <p:cNvPr id="3767" name="Line 2"/>
          <p:cNvSpPr txBox="1"/>
          <p:nvPr/>
        </p:nvSpPr>
        <p:spPr>
          <a:xfrm>
            <a:off x="5857875" y="6134100"/>
            <a:ext cx="934601" cy="43706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a:r>
              <a:t>Line 2</a:t>
            </a:r>
          </a:p>
        </p:txBody>
      </p:sp>
      <p:sp>
        <p:nvSpPr>
          <p:cNvPr id="376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769" name="Line"/>
          <p:cNvSpPr/>
          <p:nvPr/>
        </p:nvSpPr>
        <p:spPr>
          <a:xfrm>
            <a:off x="1384299" y="2743200"/>
            <a:ext cx="7496454" cy="1879600"/>
          </a:xfrm>
          <a:custGeom>
            <a:avLst/>
            <a:gdLst/>
            <a:ahLst/>
            <a:cxnLst>
              <a:cxn ang="0">
                <a:pos x="wd2" y="hd2"/>
              </a:cxn>
              <a:cxn ang="5400000">
                <a:pos x="wd2" y="hd2"/>
              </a:cxn>
              <a:cxn ang="10800000">
                <a:pos x="wd2" y="hd2"/>
              </a:cxn>
              <a:cxn ang="16200000">
                <a:pos x="wd2" y="hd2"/>
              </a:cxn>
            </a:cxnLst>
            <a:rect l="0" t="0" r="r" b="b"/>
            <a:pathLst>
              <a:path w="20614" h="21600" fill="norm" stroke="1" extrusionOk="0">
                <a:moveTo>
                  <a:pt x="0" y="0"/>
                </a:moveTo>
                <a:cubicBezTo>
                  <a:pt x="446" y="4944"/>
                  <a:pt x="892" y="9888"/>
                  <a:pt x="4040" y="12203"/>
                </a:cubicBezTo>
                <a:cubicBezTo>
                  <a:pt x="7188" y="14517"/>
                  <a:pt x="16178" y="12319"/>
                  <a:pt x="18889" y="13886"/>
                </a:cubicBezTo>
                <a:cubicBezTo>
                  <a:pt x="21600" y="15452"/>
                  <a:pt x="20305" y="21600"/>
                  <a:pt x="20305" y="21600"/>
                </a:cubicBezTo>
              </a:path>
            </a:pathLst>
          </a:custGeom>
          <a:ln w="635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3776" name="Group"/>
          <p:cNvGrpSpPr/>
          <p:nvPr/>
        </p:nvGrpSpPr>
        <p:grpSpPr>
          <a:xfrm>
            <a:off x="6362790" y="1714436"/>
            <a:ext cx="2341276" cy="2447704"/>
            <a:chOff x="0" y="0"/>
            <a:chExt cx="2341275" cy="2447703"/>
          </a:xfrm>
        </p:grpSpPr>
        <p:sp>
          <p:nvSpPr>
            <p:cNvPr id="3770" name="Shape"/>
            <p:cNvSpPr/>
            <p:nvPr/>
          </p:nvSpPr>
          <p:spPr>
            <a:xfrm>
              <a:off x="688871" y="0"/>
              <a:ext cx="1652405" cy="2447704"/>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solidFill>
              <a:srgbClr val="FFFFFF"/>
            </a:solid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771" name="Oval"/>
            <p:cNvSpPr/>
            <p:nvPr/>
          </p:nvSpPr>
          <p:spPr>
            <a:xfrm>
              <a:off x="381472" y="669843"/>
              <a:ext cx="275432" cy="407989"/>
            </a:xfrm>
            <a:prstGeom prst="ellipse">
              <a:avLst/>
            </a:prstGeom>
            <a:solidFill>
              <a:srgbClr val="FFFFFF"/>
            </a:solid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772" name="Oval"/>
            <p:cNvSpPr/>
            <p:nvPr/>
          </p:nvSpPr>
          <p:spPr>
            <a:xfrm>
              <a:off x="146055" y="639017"/>
              <a:ext cx="183621" cy="271993"/>
            </a:xfrm>
            <a:prstGeom prst="ellipse">
              <a:avLst/>
            </a:prstGeom>
            <a:solidFill>
              <a:srgbClr val="FFFFFF"/>
            </a:solid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773" name="Oval"/>
            <p:cNvSpPr/>
            <p:nvPr/>
          </p:nvSpPr>
          <p:spPr>
            <a:xfrm>
              <a:off x="0" y="639471"/>
              <a:ext cx="91811" cy="135996"/>
            </a:xfrm>
            <a:prstGeom prst="ellipse">
              <a:avLst/>
            </a:prstGeom>
            <a:solidFill>
              <a:srgbClr val="FFFFFF"/>
            </a:solid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774" name="Shape"/>
            <p:cNvSpPr/>
            <p:nvPr/>
          </p:nvSpPr>
          <p:spPr>
            <a:xfrm>
              <a:off x="771103" y="132133"/>
              <a:ext cx="1515987" cy="20835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800">
                  <a:solidFill>
                    <a:srgbClr val="FF0066"/>
                  </a:solidFill>
                </a:defRPr>
              </a:pPr>
            </a:p>
          </p:txBody>
        </p:sp>
        <p:sp>
          <p:nvSpPr>
            <p:cNvPr id="3775" name="Spin on my…"/>
            <p:cNvSpPr txBox="1"/>
            <p:nvPr/>
          </p:nvSpPr>
          <p:spPr>
            <a:xfrm>
              <a:off x="916650" y="517801"/>
              <a:ext cx="1079539" cy="12990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800">
                  <a:solidFill>
                    <a:srgbClr val="FF0066"/>
                  </a:solidFill>
                </a:defRPr>
              </a:pPr>
              <a:r>
                <a:t>Spin on my </a:t>
              </a:r>
            </a:p>
            <a:p>
              <a:pPr algn="ctr">
                <a:defRPr sz="2800">
                  <a:solidFill>
                    <a:srgbClr val="FF0066"/>
                  </a:solidFill>
                </a:defRPr>
              </a:pPr>
              <a:r>
                <a:t>line</a:t>
              </a:r>
            </a:p>
          </p:txBody>
        </p:sp>
      </p:gr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9"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10"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1"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12" name="LockTwo"/>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LockTwo</a:t>
            </a:r>
          </a:p>
        </p:txBody>
      </p:sp>
      <p:sp>
        <p:nvSpPr>
          <p:cNvPr id="113" name="public class LockTwo implements Lock {…"/>
          <p:cNvSpPr txBox="1"/>
          <p:nvPr/>
        </p:nvSpPr>
        <p:spPr>
          <a:xfrm>
            <a:off x="849312" y="1828800"/>
            <a:ext cx="7445376" cy="274167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700"/>
              </a:spcBef>
              <a:defRPr sz="2000">
                <a:solidFill>
                  <a:srgbClr val="B2B2B2"/>
                </a:solidFill>
                <a:latin typeface="Courier New"/>
                <a:ea typeface="Courier New"/>
                <a:cs typeface="Courier New"/>
                <a:sym typeface="Courier New"/>
              </a:defRPr>
            </a:pPr>
            <a:r>
              <a:t>public class LockTwo implements Lock {</a:t>
            </a:r>
          </a:p>
          <a:p>
            <a:pPr>
              <a:lnSpc>
                <a:spcPct val="70000"/>
              </a:lnSpc>
              <a:spcBef>
                <a:spcPts val="700"/>
              </a:spcBef>
              <a:defRPr sz="2000">
                <a:solidFill>
                  <a:srgbClr val="B2B2B2"/>
                </a:solidFill>
                <a:latin typeface="Courier New"/>
                <a:ea typeface="Courier New"/>
                <a:cs typeface="Courier New"/>
                <a:sym typeface="Courier New"/>
              </a:defRPr>
            </a:pPr>
            <a:r>
              <a:t> private int victim;</a:t>
            </a:r>
          </a:p>
          <a:p>
            <a:pPr>
              <a:lnSpc>
                <a:spcPct val="70000"/>
              </a:lnSpc>
              <a:spcBef>
                <a:spcPts val="700"/>
              </a:spcBef>
              <a:defRPr sz="2000">
                <a:solidFill>
                  <a:srgbClr val="B2B2B2"/>
                </a:solidFill>
                <a:latin typeface="Courier New"/>
                <a:ea typeface="Courier New"/>
                <a:cs typeface="Courier New"/>
                <a:sym typeface="Courier New"/>
              </a:defRPr>
            </a:pPr>
            <a:r>
              <a:t> public void lock() {</a:t>
            </a:r>
          </a:p>
          <a:p>
            <a:pPr>
              <a:lnSpc>
                <a:spcPct val="70000"/>
              </a:lnSpc>
              <a:spcBef>
                <a:spcPts val="700"/>
              </a:spcBef>
              <a:defRPr sz="2000">
                <a:solidFill>
                  <a:srgbClr val="B2B2B2"/>
                </a:solidFill>
                <a:latin typeface="Courier New"/>
                <a:ea typeface="Courier New"/>
                <a:cs typeface="Courier New"/>
                <a:sym typeface="Courier New"/>
              </a:defRPr>
            </a:pPr>
            <a:r>
              <a:t> victim = i;</a:t>
            </a: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while</a:t>
            </a:r>
            <a:r>
              <a:t> (victim == i) {}; </a:t>
            </a: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B2B2B2"/>
                </a:solidFill>
              </a:rPr>
              <a:t>}</a:t>
            </a:r>
            <a:endParaRPr>
              <a:solidFill>
                <a:srgbClr val="B2B2B2"/>
              </a:solidFill>
            </a:endParaRPr>
          </a:p>
          <a:p>
            <a:pPr>
              <a:lnSpc>
                <a:spcPct val="70000"/>
              </a:lnSpc>
              <a:spcBef>
                <a:spcPts val="600"/>
              </a:spcBef>
              <a:defRPr sz="2000">
                <a:solidFill>
                  <a:srgbClr val="B2B2B2"/>
                </a:solidFill>
                <a:latin typeface="Courier New"/>
                <a:ea typeface="Courier New"/>
                <a:cs typeface="Courier New"/>
                <a:sym typeface="Courier New"/>
              </a:defRPr>
            </a:pPr>
          </a:p>
          <a:p>
            <a:pPr>
              <a:lnSpc>
                <a:spcPct val="70000"/>
              </a:lnSpc>
              <a:spcBef>
                <a:spcPts val="700"/>
              </a:spcBef>
              <a:defRPr sz="2000">
                <a:solidFill>
                  <a:srgbClr val="B2B2B2"/>
                </a:solidFill>
                <a:latin typeface="Courier New"/>
                <a:ea typeface="Courier New"/>
                <a:cs typeface="Courier New"/>
                <a:sym typeface="Courier New"/>
              </a:defRPr>
            </a:pPr>
            <a:r>
              <a:t> public void unlock() {}</a:t>
            </a:r>
          </a:p>
          <a:p>
            <a:pPr>
              <a:lnSpc>
                <a:spcPct val="70000"/>
              </a:lnSpc>
              <a:spcBef>
                <a:spcPts val="700"/>
              </a:spcBef>
              <a:defRPr sz="2000">
                <a:solidFill>
                  <a:srgbClr val="B2B2B2"/>
                </a:solidFill>
                <a:latin typeface="Courier New"/>
                <a:ea typeface="Courier New"/>
                <a:cs typeface="Courier New"/>
                <a:sym typeface="Courier New"/>
              </a:defRPr>
            </a:pPr>
            <a:r>
              <a:t>}</a:t>
            </a:r>
          </a:p>
        </p:txBody>
      </p:sp>
      <p:sp>
        <p:nvSpPr>
          <p:cNvPr id="114" name="Shape"/>
          <p:cNvSpPr/>
          <p:nvPr/>
        </p:nvSpPr>
        <p:spPr>
          <a:xfrm>
            <a:off x="1162050" y="2446343"/>
            <a:ext cx="4546535" cy="10223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2" y="10901"/>
                </a:moveTo>
                <a:cubicBezTo>
                  <a:pt x="1380" y="10901"/>
                  <a:pt x="0" y="11699"/>
                  <a:pt x="0" y="12684"/>
                </a:cubicBezTo>
                <a:lnTo>
                  <a:pt x="0" y="19817"/>
                </a:lnTo>
                <a:cubicBezTo>
                  <a:pt x="0" y="20802"/>
                  <a:pt x="1380" y="21600"/>
                  <a:pt x="3082" y="21600"/>
                </a:cubicBezTo>
                <a:lnTo>
                  <a:pt x="15411" y="21600"/>
                </a:lnTo>
                <a:cubicBezTo>
                  <a:pt x="17113" y="21600"/>
                  <a:pt x="18493" y="20802"/>
                  <a:pt x="18493" y="19817"/>
                </a:cubicBezTo>
                <a:lnTo>
                  <a:pt x="18493" y="12684"/>
                </a:lnTo>
                <a:cubicBezTo>
                  <a:pt x="18493" y="11699"/>
                  <a:pt x="17113" y="10901"/>
                  <a:pt x="15411" y="10901"/>
                </a:cubicBezTo>
                <a:lnTo>
                  <a:pt x="21600" y="0"/>
                </a:lnTo>
                <a:lnTo>
                  <a:pt x="10788" y="10901"/>
                </a:lnTo>
                <a:close/>
              </a:path>
            </a:pathLst>
          </a:custGeom>
          <a:ln w="38100">
            <a:solidFill>
              <a:srgbClr val="FF0000"/>
            </a:solidFill>
          </a:ln>
        </p:spPr>
        <p:txBody>
          <a:bodyPr lIns="45719" rIns="45719" anchor="ctr"/>
          <a:lstStyle/>
          <a:p>
            <a:pPr algn="ctr"/>
          </a:p>
        </p:txBody>
      </p:sp>
      <p:sp>
        <p:nvSpPr>
          <p:cNvPr id="115" name="Wait for permission"/>
          <p:cNvSpPr txBox="1"/>
          <p:nvPr/>
        </p:nvSpPr>
        <p:spPr>
          <a:xfrm>
            <a:off x="5299075" y="1936750"/>
            <a:ext cx="2706688"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Wait for permission</a:t>
            </a:r>
          </a:p>
        </p:txBody>
      </p:sp>
    </p:spTree>
  </p:cSld>
  <p:clrMapOvr>
    <a:masterClrMapping/>
  </p:clrMapOvr>
  <p:transition xmlns:p14="http://schemas.microsoft.com/office/powerpoint/2010/main" spd="med" advClick="1"/>
</p:sld>
</file>

<file path=ppt/slides/slide1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8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78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78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3783" name="Performance"/>
          <p:cNvSpPr txBox="1"/>
          <p:nvPr>
            <p:ph type="title" idx="4294967295"/>
          </p:nvPr>
        </p:nvSpPr>
        <p:spPr>
          <a:xfrm>
            <a:off x="685800" y="609599"/>
            <a:ext cx="7772400" cy="1143002"/>
          </a:xfrm>
          <a:prstGeom prst="rect">
            <a:avLst/>
          </a:prstGeom>
        </p:spPr>
        <p:txBody>
          <a:bodyPr>
            <a:normAutofit fontScale="100000" lnSpcReduction="0"/>
          </a:bodyPr>
          <a:lstStyle/>
          <a:p>
            <a:pPr/>
            <a:r>
              <a:t>Performance</a:t>
            </a:r>
          </a:p>
        </p:txBody>
      </p:sp>
      <p:sp>
        <p:nvSpPr>
          <p:cNvPr id="3784" name="Shorter handover than backoff…"/>
          <p:cNvSpPr txBox="1"/>
          <p:nvPr>
            <p:ph type="body" sz="quarter" idx="4294967295"/>
          </p:nvPr>
        </p:nvSpPr>
        <p:spPr>
          <a:xfrm>
            <a:off x="4452937" y="3579812"/>
            <a:ext cx="4538663" cy="1649413"/>
          </a:xfrm>
          <a:prstGeom prst="rect">
            <a:avLst/>
          </a:prstGeom>
        </p:spPr>
        <p:txBody>
          <a:bodyPr>
            <a:normAutofit fontScale="100000" lnSpcReduction="0"/>
          </a:bodyPr>
          <a:lstStyle/>
          <a:p>
            <a:pPr>
              <a:lnSpc>
                <a:spcPct val="90000"/>
              </a:lnSpc>
              <a:spcBef>
                <a:spcPts val="500"/>
              </a:spcBef>
              <a:buChar char="•"/>
              <a:defRPr b="1" sz="2400"/>
            </a:pPr>
            <a:r>
              <a:t>Shorter handover than backoff</a:t>
            </a:r>
          </a:p>
          <a:p>
            <a:pPr>
              <a:lnSpc>
                <a:spcPct val="90000"/>
              </a:lnSpc>
              <a:spcBef>
                <a:spcPts val="500"/>
              </a:spcBef>
              <a:buChar char="•"/>
              <a:defRPr b="1" sz="2400"/>
            </a:pPr>
            <a:r>
              <a:t>Curve is practically flat</a:t>
            </a:r>
          </a:p>
          <a:p>
            <a:pPr>
              <a:lnSpc>
                <a:spcPct val="90000"/>
              </a:lnSpc>
              <a:spcBef>
                <a:spcPts val="500"/>
              </a:spcBef>
              <a:buChar char="•"/>
              <a:defRPr b="1" sz="2400"/>
            </a:pPr>
            <a:r>
              <a:t>Scalable performance</a:t>
            </a:r>
          </a:p>
        </p:txBody>
      </p:sp>
      <p:sp>
        <p:nvSpPr>
          <p:cNvPr id="3785" name="Line"/>
          <p:cNvSpPr/>
          <p:nvPr/>
        </p:nvSpPr>
        <p:spPr>
          <a:xfrm flipV="1">
            <a:off x="963612" y="2686050"/>
            <a:ext cx="1" cy="2551113"/>
          </a:xfrm>
          <a:prstGeom prst="line">
            <a:avLst/>
          </a:prstGeom>
          <a:ln w="76200">
            <a:solidFill>
              <a:srgbClr val="0066CC"/>
            </a:solidFill>
            <a:tailEnd type="triangle"/>
          </a:ln>
        </p:spPr>
        <p:txBody>
          <a:bodyPr lIns="45719" rIns="45719"/>
          <a:lstStyle/>
          <a:p>
            <a:pPr algn="r">
              <a:defRPr b="1" sz="4400"/>
            </a:pPr>
          </a:p>
        </p:txBody>
      </p:sp>
      <p:sp>
        <p:nvSpPr>
          <p:cNvPr id="3786" name="Line"/>
          <p:cNvSpPr/>
          <p:nvPr/>
        </p:nvSpPr>
        <p:spPr>
          <a:xfrm>
            <a:off x="963612" y="5205412"/>
            <a:ext cx="3336926" cy="1"/>
          </a:xfrm>
          <a:prstGeom prst="line">
            <a:avLst/>
          </a:prstGeom>
          <a:ln w="76200">
            <a:solidFill>
              <a:srgbClr val="0066CC"/>
            </a:solidFill>
            <a:tailEnd type="triangle"/>
          </a:ln>
        </p:spPr>
        <p:txBody>
          <a:bodyPr lIns="45719" rIns="45719"/>
          <a:lstStyle/>
          <a:p>
            <a:pPr algn="r">
              <a:defRPr b="1" sz="4400"/>
            </a:pPr>
          </a:p>
        </p:txBody>
      </p:sp>
      <p:sp>
        <p:nvSpPr>
          <p:cNvPr id="3787" name="Line"/>
          <p:cNvSpPr/>
          <p:nvPr/>
        </p:nvSpPr>
        <p:spPr>
          <a:xfrm>
            <a:off x="982662" y="4602405"/>
            <a:ext cx="2919413" cy="367889"/>
          </a:xfrm>
          <a:custGeom>
            <a:avLst/>
            <a:gdLst/>
            <a:ahLst/>
            <a:cxnLst>
              <a:cxn ang="0">
                <a:pos x="wd2" y="hd2"/>
              </a:cxn>
              <a:cxn ang="5400000">
                <a:pos x="wd2" y="hd2"/>
              </a:cxn>
              <a:cxn ang="10800000">
                <a:pos x="wd2" y="hd2"/>
              </a:cxn>
              <a:cxn ang="16200000">
                <a:pos x="wd2" y="hd2"/>
              </a:cxn>
            </a:cxnLst>
            <a:rect l="0" t="0" r="r" b="b"/>
            <a:pathLst>
              <a:path w="21600" h="20348" fill="norm" stroke="1" extrusionOk="0">
                <a:moveTo>
                  <a:pt x="0" y="13069"/>
                </a:moveTo>
                <a:cubicBezTo>
                  <a:pt x="423" y="7713"/>
                  <a:pt x="846" y="2357"/>
                  <a:pt x="1304" y="601"/>
                </a:cubicBezTo>
                <a:cubicBezTo>
                  <a:pt x="1762" y="-1155"/>
                  <a:pt x="2208" y="1391"/>
                  <a:pt x="2725" y="2445"/>
                </a:cubicBezTo>
                <a:cubicBezTo>
                  <a:pt x="3242" y="3499"/>
                  <a:pt x="3982" y="5343"/>
                  <a:pt x="4393" y="6835"/>
                </a:cubicBezTo>
                <a:cubicBezTo>
                  <a:pt x="4804" y="8328"/>
                  <a:pt x="4839" y="9821"/>
                  <a:pt x="5215" y="11313"/>
                </a:cubicBezTo>
                <a:cubicBezTo>
                  <a:pt x="5591" y="12806"/>
                  <a:pt x="6237" y="14650"/>
                  <a:pt x="6648" y="15704"/>
                </a:cubicBezTo>
                <a:cubicBezTo>
                  <a:pt x="7059" y="16757"/>
                  <a:pt x="7317" y="17021"/>
                  <a:pt x="7717" y="17460"/>
                </a:cubicBezTo>
                <a:cubicBezTo>
                  <a:pt x="8116" y="17899"/>
                  <a:pt x="8527" y="18250"/>
                  <a:pt x="9021" y="18425"/>
                </a:cubicBezTo>
                <a:cubicBezTo>
                  <a:pt x="9514" y="18601"/>
                  <a:pt x="10207" y="18250"/>
                  <a:pt x="10677" y="18425"/>
                </a:cubicBezTo>
                <a:cubicBezTo>
                  <a:pt x="11146" y="18601"/>
                  <a:pt x="11487" y="19304"/>
                  <a:pt x="11863" y="19304"/>
                </a:cubicBezTo>
                <a:cubicBezTo>
                  <a:pt x="12239" y="19304"/>
                  <a:pt x="12532" y="18425"/>
                  <a:pt x="12932" y="18425"/>
                </a:cubicBezTo>
                <a:cubicBezTo>
                  <a:pt x="13331" y="18425"/>
                  <a:pt x="13777" y="19304"/>
                  <a:pt x="14236" y="19304"/>
                </a:cubicBezTo>
                <a:cubicBezTo>
                  <a:pt x="14694" y="19304"/>
                  <a:pt x="15257" y="18601"/>
                  <a:pt x="15669" y="18425"/>
                </a:cubicBezTo>
                <a:cubicBezTo>
                  <a:pt x="16080" y="18250"/>
                  <a:pt x="16338" y="18162"/>
                  <a:pt x="16737" y="18425"/>
                </a:cubicBezTo>
                <a:cubicBezTo>
                  <a:pt x="17137" y="18689"/>
                  <a:pt x="17607" y="19918"/>
                  <a:pt x="18041" y="20182"/>
                </a:cubicBezTo>
                <a:cubicBezTo>
                  <a:pt x="18476" y="20445"/>
                  <a:pt x="18910" y="20357"/>
                  <a:pt x="19345" y="20182"/>
                </a:cubicBezTo>
                <a:cubicBezTo>
                  <a:pt x="19779" y="20006"/>
                  <a:pt x="20273" y="19479"/>
                  <a:pt x="20649" y="19304"/>
                </a:cubicBezTo>
                <a:cubicBezTo>
                  <a:pt x="21024" y="19128"/>
                  <a:pt x="21306" y="19216"/>
                  <a:pt x="21600" y="19304"/>
                </a:cubicBezTo>
              </a:path>
            </a:pathLst>
          </a:custGeom>
          <a:ln w="57150">
            <a:solidFill>
              <a:srgbClr val="3333CC"/>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788" name="queue"/>
          <p:cNvSpPr txBox="1"/>
          <p:nvPr/>
        </p:nvSpPr>
        <p:spPr>
          <a:xfrm>
            <a:off x="3170237" y="4329112"/>
            <a:ext cx="1092980"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3333CC"/>
                </a:solidFill>
              </a:defRPr>
            </a:lvl1pPr>
          </a:lstStyle>
          <a:p>
            <a:pPr/>
            <a:r>
              <a:t>queue</a:t>
            </a:r>
          </a:p>
        </p:txBody>
      </p:sp>
      <p:sp>
        <p:nvSpPr>
          <p:cNvPr id="3789" name="TTAS"/>
          <p:cNvSpPr txBox="1"/>
          <p:nvPr/>
        </p:nvSpPr>
        <p:spPr>
          <a:xfrm>
            <a:off x="4219575" y="2566987"/>
            <a:ext cx="98654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0000"/>
                </a:solidFill>
              </a:defRPr>
            </a:lvl1pPr>
          </a:lstStyle>
          <a:p>
            <a:pPr/>
            <a:r>
              <a:t>TTAS</a:t>
            </a:r>
          </a:p>
        </p:txBody>
      </p:sp>
      <p:sp>
        <p:nvSpPr>
          <p:cNvPr id="3790" name="Line"/>
          <p:cNvSpPr/>
          <p:nvPr/>
        </p:nvSpPr>
        <p:spPr>
          <a:xfrm>
            <a:off x="1035049" y="3155950"/>
            <a:ext cx="3063877" cy="18129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4156" y="19904"/>
                  <a:pt x="8313" y="18242"/>
                  <a:pt x="11906" y="14642"/>
                </a:cubicBezTo>
                <a:cubicBezTo>
                  <a:pt x="15500" y="11042"/>
                  <a:pt x="18544" y="5504"/>
                  <a:pt x="21600" y="0"/>
                </a:cubicBezTo>
              </a:path>
            </a:pathLst>
          </a:custGeom>
          <a:ln w="57150">
            <a:solidFill>
              <a:srgbClr val="FF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9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79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796"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797" name="Good…"/>
          <p:cNvSpPr txBox="1"/>
          <p:nvPr>
            <p:ph type="body" sz="half" idx="4294967295"/>
          </p:nvPr>
        </p:nvSpPr>
        <p:spPr>
          <a:xfrm>
            <a:off x="685800" y="1968500"/>
            <a:ext cx="7772400" cy="2387600"/>
          </a:xfrm>
          <a:prstGeom prst="rect">
            <a:avLst/>
          </a:prstGeom>
        </p:spPr>
        <p:txBody>
          <a:bodyPr>
            <a:normAutofit fontScale="100000" lnSpcReduction="0"/>
          </a:bodyPr>
          <a:lstStyle/>
          <a:p>
            <a:pPr>
              <a:spcBef>
                <a:spcPts val="800"/>
              </a:spcBef>
              <a:buSzTx/>
              <a:buNone/>
              <a:defRPr sz="3600"/>
            </a:pPr>
            <a:r>
              <a:t>Good</a:t>
            </a:r>
          </a:p>
          <a:p>
            <a:pPr lvl="1" marL="742950" indent="-285750">
              <a:spcBef>
                <a:spcPts val="0"/>
              </a:spcBef>
            </a:pPr>
            <a:r>
              <a:t>First truly scalable lock</a:t>
            </a:r>
          </a:p>
          <a:p>
            <a:pPr lvl="1" marL="742950" indent="-285750">
              <a:spcBef>
                <a:spcPts val="0"/>
              </a:spcBef>
            </a:pPr>
            <a:r>
              <a:t>Simple, easy to implement</a:t>
            </a:r>
          </a:p>
          <a:p>
            <a:pPr lvl="1" marL="742950" indent="-285750">
              <a:spcBef>
                <a:spcPts val="0"/>
              </a:spcBef>
            </a:pPr>
            <a:r>
              <a:t>Back to FIFO order (like Bakery)</a:t>
            </a:r>
          </a:p>
        </p:txBody>
      </p:sp>
    </p:spTree>
  </p:cSld>
  <p:clrMapOvr>
    <a:masterClrMapping/>
  </p:clrMapOvr>
  <p:transition xmlns:p14="http://schemas.microsoft.com/office/powerpoint/2010/main" spd="med" advClick="1"/>
</p:sld>
</file>

<file path=ppt/slides/slide1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9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80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3801" name="Anderson Queue Lock"/>
          <p:cNvSpPr txBox="1"/>
          <p:nvPr>
            <p:ph type="title" idx="4294967295"/>
          </p:nvPr>
        </p:nvSpPr>
        <p:spPr>
          <a:xfrm>
            <a:off x="685800" y="609599"/>
            <a:ext cx="7772400" cy="1143002"/>
          </a:xfrm>
          <a:prstGeom prst="rect">
            <a:avLst/>
          </a:prstGeom>
        </p:spPr>
        <p:txBody>
          <a:bodyPr>
            <a:normAutofit fontScale="100000" lnSpcReduction="0"/>
          </a:bodyPr>
          <a:lstStyle/>
          <a:p>
            <a:pPr/>
            <a:r>
              <a:t>Anderson Queue Lock</a:t>
            </a:r>
          </a:p>
        </p:txBody>
      </p:sp>
      <p:sp>
        <p:nvSpPr>
          <p:cNvPr id="3802" name="Bad…"/>
          <p:cNvSpPr txBox="1"/>
          <p:nvPr>
            <p:ph type="body" idx="4294967295"/>
          </p:nvPr>
        </p:nvSpPr>
        <p:spPr>
          <a:xfrm>
            <a:off x="685800" y="1638300"/>
            <a:ext cx="7772400" cy="4114800"/>
          </a:xfrm>
          <a:prstGeom prst="rect">
            <a:avLst/>
          </a:prstGeom>
        </p:spPr>
        <p:txBody>
          <a:bodyPr>
            <a:normAutofit fontScale="100000" lnSpcReduction="0"/>
          </a:bodyPr>
          <a:lstStyle/>
          <a:p>
            <a:pPr>
              <a:spcBef>
                <a:spcPts val="800"/>
              </a:spcBef>
              <a:buSzTx/>
              <a:buNone/>
              <a:defRPr sz="3600"/>
            </a:pPr>
            <a:r>
              <a:t>Bad</a:t>
            </a:r>
          </a:p>
          <a:p>
            <a:pPr lvl="1" marL="742950" indent="-285750">
              <a:spcBef>
                <a:spcPts val="0"/>
              </a:spcBef>
            </a:pPr>
            <a:r>
              <a:t>Space hog…</a:t>
            </a:r>
          </a:p>
          <a:p>
            <a:pPr lvl="1" marL="742950" indent="-285750">
              <a:spcBef>
                <a:spcPts val="0"/>
              </a:spcBef>
            </a:pPr>
            <a:r>
              <a:t>One bit per thread </a:t>
            </a:r>
            <a:r>
              <a:rPr>
                <a:latin typeface="Wingdings"/>
                <a:ea typeface="Wingdings"/>
                <a:cs typeface="Wingdings"/>
                <a:sym typeface="Wingdings"/>
              </a:rPr>
              <a:t>➔ </a:t>
            </a:r>
            <a:r>
              <a:t>one cache line per thread</a:t>
            </a:r>
          </a:p>
          <a:p>
            <a:pPr lvl="2" marL="1143000" indent="-228600">
              <a:spcBef>
                <a:spcPts val="0"/>
              </a:spcBef>
              <a:defRPr sz="2800"/>
            </a:pPr>
            <a:r>
              <a:t>What if unknown number of threads?</a:t>
            </a:r>
          </a:p>
          <a:p>
            <a:pPr lvl="2" marL="1143000" indent="-228600">
              <a:spcBef>
                <a:spcPts val="0"/>
              </a:spcBef>
              <a:defRPr sz="2800"/>
            </a:pPr>
            <a:r>
              <a:t>What if small number of actual contenders?</a:t>
            </a:r>
          </a:p>
        </p:txBody>
      </p:sp>
    </p:spTree>
  </p:cSld>
  <p:clrMapOvr>
    <a:masterClrMapping/>
  </p:clrMapOvr>
  <p:transition xmlns:p14="http://schemas.microsoft.com/office/powerpoint/2010/main" spd="med" advClick="1"/>
</p:sld>
</file>

<file path=ppt/slides/slide1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0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80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80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3809" name="CLH Lock"/>
          <p:cNvSpPr txBox="1"/>
          <p:nvPr>
            <p:ph type="title" idx="4294967295"/>
          </p:nvPr>
        </p:nvSpPr>
        <p:spPr>
          <a:xfrm>
            <a:off x="685800" y="609599"/>
            <a:ext cx="7772400" cy="1143002"/>
          </a:xfrm>
          <a:prstGeom prst="rect">
            <a:avLst/>
          </a:prstGeom>
        </p:spPr>
        <p:txBody>
          <a:bodyPr>
            <a:normAutofit fontScale="100000" lnSpcReduction="0"/>
          </a:bodyPr>
          <a:lstStyle/>
          <a:p>
            <a:pPr/>
            <a:r>
              <a:t>CLH Lock</a:t>
            </a:r>
          </a:p>
        </p:txBody>
      </p:sp>
      <p:sp>
        <p:nvSpPr>
          <p:cNvPr id="3810" name="FIFO order…"/>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FIFO order</a:t>
            </a:r>
          </a:p>
          <a:p>
            <a:pPr>
              <a:buChar char="•"/>
            </a:pPr>
            <a:r>
              <a:t>Small, constant-size overhead per thread</a:t>
            </a:r>
          </a:p>
        </p:txBody>
      </p:sp>
    </p:spTree>
  </p:cSld>
  <p:clrMapOvr>
    <a:masterClrMapping/>
  </p:clrMapOvr>
  <p:transition xmlns:p14="http://schemas.microsoft.com/office/powerpoint/2010/main" spd="med" advClick="1"/>
</p:sld>
</file>

<file path=ppt/slides/slide1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1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81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81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3817"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grpSp>
        <p:nvGrpSpPr>
          <p:cNvPr id="3820" name="Group"/>
          <p:cNvGrpSpPr/>
          <p:nvPr/>
        </p:nvGrpSpPr>
        <p:grpSpPr>
          <a:xfrm>
            <a:off x="2813050" y="4997450"/>
            <a:ext cx="857250" cy="835025"/>
            <a:chOff x="0" y="0"/>
            <a:chExt cx="857250" cy="835025"/>
          </a:xfrm>
        </p:grpSpPr>
        <p:sp>
          <p:nvSpPr>
            <p:cNvPr id="3818"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81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82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3822"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823" name="tail"/>
          <p:cNvSpPr txBox="1"/>
          <p:nvPr/>
        </p:nvSpPr>
        <p:spPr>
          <a:xfrm>
            <a:off x="1125537" y="46656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835" name="Group"/>
          <p:cNvGrpSpPr/>
          <p:nvPr/>
        </p:nvGrpSpPr>
        <p:grpSpPr>
          <a:xfrm>
            <a:off x="2157412" y="1644649"/>
            <a:ext cx="1358901" cy="1879601"/>
            <a:chOff x="0" y="0"/>
            <a:chExt cx="1358900" cy="1879600"/>
          </a:xfrm>
        </p:grpSpPr>
        <p:grpSp>
          <p:nvGrpSpPr>
            <p:cNvPr id="3833" name="Group"/>
            <p:cNvGrpSpPr/>
            <p:nvPr/>
          </p:nvGrpSpPr>
          <p:grpSpPr>
            <a:xfrm>
              <a:off x="0" y="596900"/>
              <a:ext cx="1358900" cy="1282700"/>
              <a:chOff x="0" y="0"/>
              <a:chExt cx="1358900" cy="1282700"/>
            </a:xfrm>
          </p:grpSpPr>
          <p:sp>
            <p:nvSpPr>
              <p:cNvPr id="382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82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2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2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2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2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3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3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3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834" name="idle"/>
            <p:cNvSpPr txBox="1"/>
            <p:nvPr/>
          </p:nvSpPr>
          <p:spPr>
            <a:xfrm>
              <a:off x="538083" y="-1"/>
              <a:ext cx="736759"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idle</a:t>
              </a:r>
            </a:p>
          </p:txBody>
        </p:sp>
      </p:grpSp>
    </p:spTree>
  </p:cSld>
  <p:clrMapOvr>
    <a:masterClrMapping/>
  </p:clrMapOvr>
  <p:transition xmlns:p14="http://schemas.microsoft.com/office/powerpoint/2010/main" spd="med" advClick="1"/>
</p:sld>
</file>

<file path=ppt/slides/slide1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3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84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843" name="magic"/>
          <p:cNvGrpSpPr/>
          <p:nvPr/>
        </p:nvGrpSpPr>
        <p:grpSpPr>
          <a:xfrm>
            <a:off x="2540000" y="2540000"/>
            <a:ext cx="127000" cy="127000"/>
            <a:chOff x="0" y="0"/>
            <a:chExt cx="127000" cy="127000"/>
          </a:xfrm>
        </p:grpSpPr>
        <p:sp>
          <p:nvSpPr>
            <p:cNvPr id="3841" name="Square"/>
            <p:cNvSpPr/>
            <p:nvPr/>
          </p:nvSpPr>
          <p:spPr>
            <a:xfrm>
              <a:off x="0" y="0"/>
              <a:ext cx="127000" cy="127000"/>
            </a:xfrm>
            <a:prstGeom prst="rect">
              <a:avLst/>
            </a:prstGeom>
            <a:solidFill>
              <a:srgbClr val="B2B2B2"/>
            </a:solidFill>
            <a:ln w="12700" cap="flat">
              <a:noFill/>
              <a:miter lim="400000"/>
            </a:ln>
            <a:effectLst/>
          </p:spPr>
          <p:txBody>
            <a:bodyPr wrap="square" lIns="45719" tIns="45719" rIns="45719" bIns="45719" numCol="1" anchor="t">
              <a:noAutofit/>
            </a:bodyPr>
            <a:lstStyle/>
            <a:p>
              <a:pPr algn="r">
                <a:defRPr b="1" sz="4400"/>
              </a:pPr>
            </a:p>
          </p:txBody>
        </p:sp>
        <p:pic>
          <p:nvPicPr>
            <p:cNvPr id="3842" name="magic.png" descr="magic.png"/>
            <p:cNvPicPr>
              <a:picLocks noChangeAspect="1"/>
            </p:cNvPicPr>
            <p:nvPr/>
          </p:nvPicPr>
          <p:blipFill>
            <a:blip r:embed="rId2">
              <a:extLst/>
            </a:blip>
            <a:stretch>
              <a:fillRect/>
            </a:stretch>
          </p:blipFill>
          <p:spPr>
            <a:xfrm>
              <a:off x="0" y="0"/>
              <a:ext cx="127000" cy="127000"/>
            </a:xfrm>
            <a:prstGeom prst="rect">
              <a:avLst/>
            </a:prstGeom>
            <a:ln w="12700" cap="flat">
              <a:noFill/>
              <a:miter lim="400000"/>
            </a:ln>
            <a:effectLst/>
          </p:spPr>
        </p:pic>
      </p:grpSp>
      <p:sp>
        <p:nvSpPr>
          <p:cNvPr id="3844"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grpSp>
        <p:nvGrpSpPr>
          <p:cNvPr id="3847" name="Group"/>
          <p:cNvGrpSpPr/>
          <p:nvPr/>
        </p:nvGrpSpPr>
        <p:grpSpPr>
          <a:xfrm>
            <a:off x="2813050" y="4997450"/>
            <a:ext cx="857250" cy="835025"/>
            <a:chOff x="0" y="0"/>
            <a:chExt cx="857250" cy="835025"/>
          </a:xfrm>
        </p:grpSpPr>
        <p:sp>
          <p:nvSpPr>
            <p:cNvPr id="3845" name="Rectangle"/>
            <p:cNvSpPr/>
            <p:nvPr/>
          </p:nvSpPr>
          <p:spPr>
            <a:xfrm>
              <a:off x="0" y="0"/>
              <a:ext cx="857250" cy="835025"/>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846"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848"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3849"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850" name="tail"/>
          <p:cNvSpPr txBox="1"/>
          <p:nvPr/>
        </p:nvSpPr>
        <p:spPr>
          <a:xfrm>
            <a:off x="1138237" y="46529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862" name="Group"/>
          <p:cNvGrpSpPr/>
          <p:nvPr/>
        </p:nvGrpSpPr>
        <p:grpSpPr>
          <a:xfrm>
            <a:off x="2157412" y="1644649"/>
            <a:ext cx="1358901" cy="1879601"/>
            <a:chOff x="0" y="0"/>
            <a:chExt cx="1358900" cy="1879600"/>
          </a:xfrm>
        </p:grpSpPr>
        <p:grpSp>
          <p:nvGrpSpPr>
            <p:cNvPr id="3860" name="Group"/>
            <p:cNvGrpSpPr/>
            <p:nvPr/>
          </p:nvGrpSpPr>
          <p:grpSpPr>
            <a:xfrm>
              <a:off x="0" y="596900"/>
              <a:ext cx="1358900" cy="1282700"/>
              <a:chOff x="0" y="0"/>
              <a:chExt cx="1358900" cy="1282700"/>
            </a:xfrm>
          </p:grpSpPr>
          <p:sp>
            <p:nvSpPr>
              <p:cNvPr id="3851" name="Rectangle"/>
              <p:cNvSpPr/>
              <p:nvPr/>
            </p:nvSpPr>
            <p:spPr>
              <a:xfrm>
                <a:off x="38100" y="927100"/>
                <a:ext cx="774700" cy="254000"/>
              </a:xfrm>
              <a:prstGeom prst="rect">
                <a:avLst/>
              </a:prstGeom>
              <a:solidFill>
                <a:srgbClr val="B2B2B2"/>
              </a:solidFill>
              <a:ln w="38100" cap="flat">
                <a:solidFill>
                  <a:srgbClr val="B2B2B2"/>
                </a:solidFill>
                <a:prstDash val="solid"/>
                <a:round/>
              </a:ln>
              <a:effectLst/>
            </p:spPr>
            <p:txBody>
              <a:bodyPr wrap="square" lIns="45719" tIns="45719" rIns="45719" bIns="45719" numCol="1" anchor="ctr">
                <a:noAutofit/>
              </a:bodyPr>
              <a:lstStyle/>
              <a:p>
                <a:pPr/>
              </a:p>
            </p:txBody>
          </p:sp>
          <p:sp>
            <p:nvSpPr>
              <p:cNvPr id="3852"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3"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4"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5"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6"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7"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8"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59"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861" name="idle"/>
            <p:cNvSpPr/>
            <p:nvPr/>
          </p:nvSpPr>
          <p:spPr>
            <a:xfrm>
              <a:off x="533320" y="-1"/>
              <a:ext cx="746285" cy="557571"/>
            </a:xfrm>
            <a:prstGeom prst="rect">
              <a:avLst/>
            </a:prstGeom>
            <a:noFill/>
            <a:ln w="9525" cap="flat">
              <a:solidFill>
                <a:srgbClr val="B2B2B2"/>
              </a:solidFill>
              <a:prstDash val="solid"/>
              <a:round/>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solidFill>
                    <a:srgbClr val="B2B2B2"/>
                  </a:solidFill>
                </a:defRPr>
              </a:lvl1pPr>
            </a:lstStyle>
            <a:p>
              <a:pPr/>
              <a:r>
                <a:t>idle</a:t>
              </a:r>
            </a:p>
          </p:txBody>
        </p:sp>
      </p:grpSp>
      <p:sp>
        <p:nvSpPr>
          <p:cNvPr id="3863" name="Shape"/>
          <p:cNvSpPr/>
          <p:nvPr/>
        </p:nvSpPr>
        <p:spPr>
          <a:xfrm>
            <a:off x="520699" y="4651375"/>
            <a:ext cx="5392748" cy="1244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8" y="0"/>
                </a:moveTo>
                <a:cubicBezTo>
                  <a:pt x="528" y="0"/>
                  <a:pt x="0" y="1612"/>
                  <a:pt x="0" y="3600"/>
                </a:cubicBezTo>
                <a:lnTo>
                  <a:pt x="0" y="18000"/>
                </a:lnTo>
                <a:cubicBezTo>
                  <a:pt x="0" y="19988"/>
                  <a:pt x="528" y="21600"/>
                  <a:pt x="1178" y="21600"/>
                </a:cubicBezTo>
                <a:lnTo>
                  <a:pt x="5892" y="21600"/>
                </a:lnTo>
                <a:cubicBezTo>
                  <a:pt x="6543" y="21600"/>
                  <a:pt x="7071" y="19988"/>
                  <a:pt x="7071" y="18000"/>
                </a:cubicBezTo>
                <a:lnTo>
                  <a:pt x="7071" y="9000"/>
                </a:lnTo>
                <a:lnTo>
                  <a:pt x="21600" y="9726"/>
                </a:lnTo>
                <a:lnTo>
                  <a:pt x="7071" y="3600"/>
                </a:lnTo>
                <a:cubicBezTo>
                  <a:pt x="7071" y="1612"/>
                  <a:pt x="6543" y="0"/>
                  <a:pt x="5892" y="0"/>
                </a:cubicBezTo>
                <a:lnTo>
                  <a:pt x="4125" y="0"/>
                </a:lnTo>
                <a:close/>
              </a:path>
            </a:pathLst>
          </a:custGeom>
          <a:ln w="38100">
            <a:solidFill>
              <a:srgbClr val="FF0000"/>
            </a:solidFill>
          </a:ln>
        </p:spPr>
        <p:txBody>
          <a:bodyPr lIns="45719" rIns="45719" anchor="ctr"/>
          <a:lstStyle/>
          <a:p>
            <a:pPr algn="ctr"/>
          </a:p>
        </p:txBody>
      </p:sp>
      <p:sp>
        <p:nvSpPr>
          <p:cNvPr id="3864" name="Queue tail"/>
          <p:cNvSpPr txBox="1"/>
          <p:nvPr/>
        </p:nvSpPr>
        <p:spPr>
          <a:xfrm>
            <a:off x="6300787" y="4959350"/>
            <a:ext cx="1956753"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Queue tail</a:t>
            </a:r>
          </a:p>
        </p:txBody>
      </p:sp>
    </p:spTree>
  </p:cSld>
  <p:clrMapOvr>
    <a:masterClrMapping/>
  </p:clrMapOvr>
  <p:transition xmlns:p14="http://schemas.microsoft.com/office/powerpoint/2010/main" spd="med" advClick="1"/>
</p:sld>
</file>

<file path=ppt/slides/slide1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6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86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3870" name="magic"/>
          <p:cNvGrpSpPr/>
          <p:nvPr/>
        </p:nvGrpSpPr>
        <p:grpSpPr>
          <a:xfrm>
            <a:off x="2540000" y="2540000"/>
            <a:ext cx="127000" cy="127000"/>
            <a:chOff x="0" y="0"/>
            <a:chExt cx="127000" cy="127000"/>
          </a:xfrm>
        </p:grpSpPr>
        <p:sp>
          <p:nvSpPr>
            <p:cNvPr id="3868" name="Square"/>
            <p:cNvSpPr/>
            <p:nvPr/>
          </p:nvSpPr>
          <p:spPr>
            <a:xfrm>
              <a:off x="0" y="0"/>
              <a:ext cx="127000" cy="127000"/>
            </a:xfrm>
            <a:prstGeom prst="rect">
              <a:avLst/>
            </a:prstGeom>
            <a:solidFill>
              <a:srgbClr val="B2B2B2"/>
            </a:solidFill>
            <a:ln w="12700" cap="flat">
              <a:noFill/>
              <a:miter lim="400000"/>
            </a:ln>
            <a:effectLst/>
          </p:spPr>
          <p:txBody>
            <a:bodyPr wrap="square" lIns="45719" tIns="45719" rIns="45719" bIns="45719" numCol="1" anchor="t">
              <a:noAutofit/>
            </a:bodyPr>
            <a:lstStyle/>
            <a:p>
              <a:pPr algn="r">
                <a:defRPr b="1" sz="4400"/>
              </a:pPr>
            </a:p>
          </p:txBody>
        </p:sp>
        <p:pic>
          <p:nvPicPr>
            <p:cNvPr id="3869" name="magic.png" descr="magic.png"/>
            <p:cNvPicPr>
              <a:picLocks noChangeAspect="1"/>
            </p:cNvPicPr>
            <p:nvPr/>
          </p:nvPicPr>
          <p:blipFill>
            <a:blip r:embed="rId2">
              <a:extLst/>
            </a:blip>
            <a:stretch>
              <a:fillRect/>
            </a:stretch>
          </p:blipFill>
          <p:spPr>
            <a:xfrm>
              <a:off x="0" y="0"/>
              <a:ext cx="127000" cy="127000"/>
            </a:xfrm>
            <a:prstGeom prst="rect">
              <a:avLst/>
            </a:prstGeom>
            <a:ln w="12700" cap="flat">
              <a:noFill/>
              <a:miter lim="400000"/>
            </a:ln>
            <a:effectLst/>
          </p:spPr>
        </p:pic>
      </p:grpSp>
      <p:sp>
        <p:nvSpPr>
          <p:cNvPr id="3871"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grpSp>
        <p:nvGrpSpPr>
          <p:cNvPr id="3874" name="Group"/>
          <p:cNvGrpSpPr/>
          <p:nvPr/>
        </p:nvGrpSpPr>
        <p:grpSpPr>
          <a:xfrm>
            <a:off x="2813050" y="4997450"/>
            <a:ext cx="857250" cy="835025"/>
            <a:chOff x="0" y="0"/>
            <a:chExt cx="857250" cy="835025"/>
          </a:xfrm>
        </p:grpSpPr>
        <p:sp>
          <p:nvSpPr>
            <p:cNvPr id="3872"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87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875" name="Rectangle"/>
          <p:cNvSpPr/>
          <p:nvPr/>
        </p:nvSpPr>
        <p:spPr>
          <a:xfrm>
            <a:off x="914400" y="5262562"/>
            <a:ext cx="930275" cy="400051"/>
          </a:xfrm>
          <a:prstGeom prst="rect">
            <a:avLst/>
          </a:prstGeom>
          <a:solidFill>
            <a:srgbClr val="B2B2B2"/>
          </a:solidFill>
          <a:ln w="38100">
            <a:solidFill>
              <a:srgbClr val="000000"/>
            </a:solidFill>
          </a:ln>
        </p:spPr>
        <p:txBody>
          <a:bodyPr lIns="45719" rIns="45719" anchor="ctr"/>
          <a:lstStyle/>
          <a:p>
            <a:pPr/>
          </a:p>
        </p:txBody>
      </p:sp>
      <p:sp>
        <p:nvSpPr>
          <p:cNvPr id="3876"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877" name="tail"/>
          <p:cNvSpPr txBox="1"/>
          <p:nvPr/>
        </p:nvSpPr>
        <p:spPr>
          <a:xfrm>
            <a:off x="1125537" y="46783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889" name="Group"/>
          <p:cNvGrpSpPr/>
          <p:nvPr/>
        </p:nvGrpSpPr>
        <p:grpSpPr>
          <a:xfrm>
            <a:off x="2157412" y="1644649"/>
            <a:ext cx="1358901" cy="1879601"/>
            <a:chOff x="0" y="0"/>
            <a:chExt cx="1358900" cy="1879600"/>
          </a:xfrm>
        </p:grpSpPr>
        <p:grpSp>
          <p:nvGrpSpPr>
            <p:cNvPr id="3887" name="Group"/>
            <p:cNvGrpSpPr/>
            <p:nvPr/>
          </p:nvGrpSpPr>
          <p:grpSpPr>
            <a:xfrm>
              <a:off x="0" y="596900"/>
              <a:ext cx="1358900" cy="1282700"/>
              <a:chOff x="0" y="0"/>
              <a:chExt cx="1358900" cy="1282700"/>
            </a:xfrm>
          </p:grpSpPr>
          <p:sp>
            <p:nvSpPr>
              <p:cNvPr id="3878" name="Rectangle"/>
              <p:cNvSpPr/>
              <p:nvPr/>
            </p:nvSpPr>
            <p:spPr>
              <a:xfrm>
                <a:off x="38100" y="927100"/>
                <a:ext cx="774700" cy="254000"/>
              </a:xfrm>
              <a:prstGeom prst="rect">
                <a:avLst/>
              </a:prstGeom>
              <a:solidFill>
                <a:srgbClr val="B2B2B2"/>
              </a:solidFill>
              <a:ln w="38100" cap="flat">
                <a:solidFill>
                  <a:srgbClr val="B2B2B2"/>
                </a:solidFill>
                <a:prstDash val="solid"/>
                <a:round/>
              </a:ln>
              <a:effectLst/>
            </p:spPr>
            <p:txBody>
              <a:bodyPr wrap="square" lIns="45719" tIns="45719" rIns="45719" bIns="45719" numCol="1" anchor="ctr">
                <a:noAutofit/>
              </a:bodyPr>
              <a:lstStyle/>
              <a:p>
                <a:pPr/>
              </a:p>
            </p:txBody>
          </p:sp>
          <p:sp>
            <p:nvSpPr>
              <p:cNvPr id="387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88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B2B2B2"/>
              </a:solidFill>
              <a:ln w="9525" cap="flat">
                <a:solidFill>
                  <a:srgbClr val="B2B2B2"/>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888" name="idle"/>
            <p:cNvSpPr/>
            <p:nvPr/>
          </p:nvSpPr>
          <p:spPr>
            <a:xfrm>
              <a:off x="533320" y="-1"/>
              <a:ext cx="746285" cy="557571"/>
            </a:xfrm>
            <a:prstGeom prst="rect">
              <a:avLst/>
            </a:prstGeom>
            <a:noFill/>
            <a:ln w="9525" cap="flat">
              <a:solidFill>
                <a:srgbClr val="B2B2B2"/>
              </a:solidFill>
              <a:prstDash val="solid"/>
              <a:round/>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solidFill>
                    <a:srgbClr val="B2B2B2"/>
                  </a:solidFill>
                </a:defRPr>
              </a:lvl1pPr>
            </a:lstStyle>
            <a:p>
              <a:pPr/>
              <a:r>
                <a:t>idle</a:t>
              </a:r>
            </a:p>
          </p:txBody>
        </p:sp>
      </p:grpSp>
      <p:sp>
        <p:nvSpPr>
          <p:cNvPr id="3890" name="Shape"/>
          <p:cNvSpPr/>
          <p:nvPr/>
        </p:nvSpPr>
        <p:spPr>
          <a:xfrm>
            <a:off x="2397125" y="4549793"/>
            <a:ext cx="4146576" cy="15192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 y="3904"/>
                </a:moveTo>
                <a:cubicBezTo>
                  <a:pt x="686" y="3904"/>
                  <a:pt x="0" y="5225"/>
                  <a:pt x="0" y="6854"/>
                </a:cubicBezTo>
                <a:lnTo>
                  <a:pt x="0" y="18651"/>
                </a:lnTo>
                <a:cubicBezTo>
                  <a:pt x="0" y="20280"/>
                  <a:pt x="686" y="21600"/>
                  <a:pt x="1533" y="21600"/>
                </a:cubicBezTo>
                <a:lnTo>
                  <a:pt x="7663" y="21600"/>
                </a:lnTo>
                <a:cubicBezTo>
                  <a:pt x="8509" y="21600"/>
                  <a:pt x="9196" y="20280"/>
                  <a:pt x="9196" y="18651"/>
                </a:cubicBezTo>
                <a:lnTo>
                  <a:pt x="9196" y="11278"/>
                </a:lnTo>
                <a:lnTo>
                  <a:pt x="21600" y="0"/>
                </a:lnTo>
                <a:lnTo>
                  <a:pt x="9196" y="6854"/>
                </a:lnTo>
                <a:cubicBezTo>
                  <a:pt x="9196" y="5225"/>
                  <a:pt x="8509" y="3904"/>
                  <a:pt x="7663" y="3904"/>
                </a:cubicBezTo>
                <a:lnTo>
                  <a:pt x="5364" y="3904"/>
                </a:lnTo>
                <a:close/>
              </a:path>
            </a:pathLst>
          </a:custGeom>
          <a:ln w="38100">
            <a:solidFill>
              <a:srgbClr val="FF0000"/>
            </a:solidFill>
          </a:ln>
        </p:spPr>
        <p:txBody>
          <a:bodyPr lIns="45719" rIns="45719" anchor="ctr"/>
          <a:lstStyle/>
          <a:p>
            <a:pPr algn="ctr"/>
          </a:p>
        </p:txBody>
      </p:sp>
      <p:sp>
        <p:nvSpPr>
          <p:cNvPr id="3891" name="Lock is free"/>
          <p:cNvSpPr txBox="1"/>
          <p:nvPr/>
        </p:nvSpPr>
        <p:spPr>
          <a:xfrm>
            <a:off x="5821362" y="4013200"/>
            <a:ext cx="2182178"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Lock is free</a:t>
            </a:r>
          </a:p>
        </p:txBody>
      </p:sp>
    </p:spTree>
  </p:cSld>
  <p:clrMapOvr>
    <a:masterClrMapping/>
  </p:clrMapOvr>
  <p:transition xmlns:p14="http://schemas.microsoft.com/office/powerpoint/2010/main" spd="med" advClick="1"/>
</p:sld>
</file>

<file path=ppt/slides/slide1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9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89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895"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896"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grpSp>
        <p:nvGrpSpPr>
          <p:cNvPr id="3899" name="Group"/>
          <p:cNvGrpSpPr/>
          <p:nvPr/>
        </p:nvGrpSpPr>
        <p:grpSpPr>
          <a:xfrm>
            <a:off x="2813050" y="4997450"/>
            <a:ext cx="857250" cy="835025"/>
            <a:chOff x="0" y="0"/>
            <a:chExt cx="857250" cy="835025"/>
          </a:xfrm>
        </p:grpSpPr>
        <p:sp>
          <p:nvSpPr>
            <p:cNvPr id="3897"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89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900"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3901"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902" name="tail"/>
          <p:cNvSpPr txBox="1"/>
          <p:nvPr/>
        </p:nvSpPr>
        <p:spPr>
          <a:xfrm>
            <a:off x="11636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914" name="Group"/>
          <p:cNvGrpSpPr/>
          <p:nvPr/>
        </p:nvGrpSpPr>
        <p:grpSpPr>
          <a:xfrm>
            <a:off x="2157412" y="1644649"/>
            <a:ext cx="1358901" cy="1879601"/>
            <a:chOff x="0" y="0"/>
            <a:chExt cx="1358900" cy="1879600"/>
          </a:xfrm>
        </p:grpSpPr>
        <p:grpSp>
          <p:nvGrpSpPr>
            <p:cNvPr id="3912" name="Group"/>
            <p:cNvGrpSpPr/>
            <p:nvPr/>
          </p:nvGrpSpPr>
          <p:grpSpPr>
            <a:xfrm>
              <a:off x="0" y="596900"/>
              <a:ext cx="1358900" cy="1282700"/>
              <a:chOff x="0" y="0"/>
              <a:chExt cx="1358900" cy="1282700"/>
            </a:xfrm>
          </p:grpSpPr>
          <p:sp>
            <p:nvSpPr>
              <p:cNvPr id="390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90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0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0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0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0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0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1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1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913" name="idle"/>
            <p:cNvSpPr txBox="1"/>
            <p:nvPr/>
          </p:nvSpPr>
          <p:spPr>
            <a:xfrm>
              <a:off x="538083" y="-1"/>
              <a:ext cx="736759"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idle</a:t>
              </a:r>
            </a:p>
          </p:txBody>
        </p:sp>
      </p:grpSp>
    </p:spTree>
  </p:cSld>
  <p:clrMapOvr>
    <a:masterClrMapping/>
  </p:clrMapOvr>
  <p:transition xmlns:p14="http://schemas.microsoft.com/office/powerpoint/2010/main" spd="med" advClick="1"/>
</p:sld>
</file>

<file path=ppt/slides/slide1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1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91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91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919" name="Purple Wants the Lock"/>
          <p:cNvSpPr txBox="1"/>
          <p:nvPr>
            <p:ph type="title" idx="4294967295"/>
          </p:nvPr>
        </p:nvSpPr>
        <p:spPr>
          <a:xfrm>
            <a:off x="685800" y="609599"/>
            <a:ext cx="7772400" cy="1143002"/>
          </a:xfrm>
          <a:prstGeom prst="rect">
            <a:avLst/>
          </a:prstGeom>
        </p:spPr>
        <p:txBody>
          <a:bodyPr>
            <a:normAutofit fontScale="100000" lnSpcReduction="0"/>
          </a:bodyPr>
          <a:lstStyle/>
          <a:p>
            <a:pPr/>
            <a:r>
              <a:t>Purple Wants the Lock</a:t>
            </a:r>
          </a:p>
        </p:txBody>
      </p:sp>
      <p:grpSp>
        <p:nvGrpSpPr>
          <p:cNvPr id="3922" name="Group"/>
          <p:cNvGrpSpPr/>
          <p:nvPr/>
        </p:nvGrpSpPr>
        <p:grpSpPr>
          <a:xfrm>
            <a:off x="2813050" y="4997450"/>
            <a:ext cx="857250" cy="835025"/>
            <a:chOff x="0" y="0"/>
            <a:chExt cx="857250" cy="835025"/>
          </a:xfrm>
        </p:grpSpPr>
        <p:sp>
          <p:nvSpPr>
            <p:cNvPr id="3920"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92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923"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3924"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925" name="tail"/>
          <p:cNvSpPr txBox="1"/>
          <p:nvPr/>
        </p:nvSpPr>
        <p:spPr>
          <a:xfrm>
            <a:off x="11128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937" name="Group"/>
          <p:cNvGrpSpPr/>
          <p:nvPr/>
        </p:nvGrpSpPr>
        <p:grpSpPr>
          <a:xfrm>
            <a:off x="2157412" y="1644649"/>
            <a:ext cx="1784728" cy="1879601"/>
            <a:chOff x="0" y="0"/>
            <a:chExt cx="1784727" cy="1879600"/>
          </a:xfrm>
        </p:grpSpPr>
        <p:grpSp>
          <p:nvGrpSpPr>
            <p:cNvPr id="3935" name="Group"/>
            <p:cNvGrpSpPr/>
            <p:nvPr/>
          </p:nvGrpSpPr>
          <p:grpSpPr>
            <a:xfrm>
              <a:off x="0" y="596900"/>
              <a:ext cx="1358900" cy="1282700"/>
              <a:chOff x="0" y="0"/>
              <a:chExt cx="1358900" cy="1282700"/>
            </a:xfrm>
          </p:grpSpPr>
          <p:sp>
            <p:nvSpPr>
              <p:cNvPr id="3926"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927"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28"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29"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30"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31"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32"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33"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34"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936"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Tree>
  </p:cSld>
  <p:clrMapOvr>
    <a:masterClrMapping/>
  </p:clrMapOvr>
  <p:transition xmlns:p14="http://schemas.microsoft.com/office/powerpoint/2010/main" spd="med" advClick="1"/>
</p:sld>
</file>

<file path=ppt/slides/slide1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3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94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94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3942" name="Purple Wants the Lock"/>
          <p:cNvSpPr txBox="1"/>
          <p:nvPr>
            <p:ph type="title" idx="4294967295"/>
          </p:nvPr>
        </p:nvSpPr>
        <p:spPr>
          <a:xfrm>
            <a:off x="685800" y="609599"/>
            <a:ext cx="7772400" cy="1143002"/>
          </a:xfrm>
          <a:prstGeom prst="rect">
            <a:avLst/>
          </a:prstGeom>
        </p:spPr>
        <p:txBody>
          <a:bodyPr>
            <a:normAutofit fontScale="100000" lnSpcReduction="0"/>
          </a:bodyPr>
          <a:lstStyle/>
          <a:p>
            <a:pPr/>
            <a:r>
              <a:t>Purple Wants the Lock</a:t>
            </a:r>
          </a:p>
        </p:txBody>
      </p:sp>
      <p:grpSp>
        <p:nvGrpSpPr>
          <p:cNvPr id="3945" name="Group"/>
          <p:cNvGrpSpPr/>
          <p:nvPr/>
        </p:nvGrpSpPr>
        <p:grpSpPr>
          <a:xfrm>
            <a:off x="2813050" y="4997450"/>
            <a:ext cx="857250" cy="835025"/>
            <a:chOff x="0" y="0"/>
            <a:chExt cx="857250" cy="835025"/>
          </a:xfrm>
        </p:grpSpPr>
        <p:sp>
          <p:nvSpPr>
            <p:cNvPr id="3943"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944"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946"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3947"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948" name="tail"/>
          <p:cNvSpPr txBox="1"/>
          <p:nvPr/>
        </p:nvSpPr>
        <p:spPr>
          <a:xfrm>
            <a:off x="1087437" y="46275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960" name="Group"/>
          <p:cNvGrpSpPr/>
          <p:nvPr/>
        </p:nvGrpSpPr>
        <p:grpSpPr>
          <a:xfrm>
            <a:off x="2157412" y="1644649"/>
            <a:ext cx="1784728" cy="1879601"/>
            <a:chOff x="0" y="0"/>
            <a:chExt cx="1784727" cy="1879600"/>
          </a:xfrm>
        </p:grpSpPr>
        <p:grpSp>
          <p:nvGrpSpPr>
            <p:cNvPr id="3958" name="Group"/>
            <p:cNvGrpSpPr/>
            <p:nvPr/>
          </p:nvGrpSpPr>
          <p:grpSpPr>
            <a:xfrm>
              <a:off x="0" y="596900"/>
              <a:ext cx="1358900" cy="1282700"/>
              <a:chOff x="0" y="0"/>
              <a:chExt cx="1358900" cy="1282700"/>
            </a:xfrm>
          </p:grpSpPr>
          <p:sp>
            <p:nvSpPr>
              <p:cNvPr id="394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95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5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959"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3963" name="Group"/>
          <p:cNvGrpSpPr/>
          <p:nvPr/>
        </p:nvGrpSpPr>
        <p:grpSpPr>
          <a:xfrm>
            <a:off x="4530725" y="4983162"/>
            <a:ext cx="857250" cy="835026"/>
            <a:chOff x="0" y="0"/>
            <a:chExt cx="857250" cy="835025"/>
          </a:xfrm>
        </p:grpSpPr>
        <p:sp>
          <p:nvSpPr>
            <p:cNvPr id="3961"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962"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3964" name="Line"/>
          <p:cNvSpPr/>
          <p:nvPr/>
        </p:nvSpPr>
        <p:spPr>
          <a:xfrm>
            <a:off x="3475037" y="3124200"/>
            <a:ext cx="1355726" cy="1630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630" y="841"/>
                  <a:pt x="12419" y="1241"/>
                  <a:pt x="16010" y="4837"/>
                </a:cubicBezTo>
                <a:cubicBezTo>
                  <a:pt x="19602" y="8434"/>
                  <a:pt x="20437" y="18109"/>
                  <a:pt x="21600" y="2160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7"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18"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19"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20" name="LockTwo"/>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LockTwo</a:t>
            </a:r>
          </a:p>
        </p:txBody>
      </p:sp>
      <p:sp>
        <p:nvSpPr>
          <p:cNvPr id="121" name="public class Lock2 implements Lock {…"/>
          <p:cNvSpPr txBox="1"/>
          <p:nvPr/>
        </p:nvSpPr>
        <p:spPr>
          <a:xfrm>
            <a:off x="849312" y="1828800"/>
            <a:ext cx="7445376" cy="274167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700"/>
              </a:spcBef>
              <a:defRPr sz="2000">
                <a:solidFill>
                  <a:srgbClr val="B2B2B2"/>
                </a:solidFill>
                <a:latin typeface="Courier New"/>
                <a:ea typeface="Courier New"/>
                <a:cs typeface="Courier New"/>
                <a:sym typeface="Courier New"/>
              </a:defRPr>
            </a:pPr>
            <a:r>
              <a:t>public class Lock2 implements Lock {</a:t>
            </a:r>
          </a:p>
          <a:p>
            <a:pPr>
              <a:lnSpc>
                <a:spcPct val="70000"/>
              </a:lnSpc>
              <a:spcBef>
                <a:spcPts val="700"/>
              </a:spcBef>
              <a:defRPr sz="2000">
                <a:solidFill>
                  <a:srgbClr val="B2B2B2"/>
                </a:solidFill>
                <a:latin typeface="Courier New"/>
                <a:ea typeface="Courier New"/>
                <a:cs typeface="Courier New"/>
                <a:sym typeface="Courier New"/>
              </a:defRPr>
            </a:pPr>
            <a:r>
              <a:t> private int victim;</a:t>
            </a:r>
          </a:p>
          <a:p>
            <a:pPr>
              <a:lnSpc>
                <a:spcPct val="70000"/>
              </a:lnSpc>
              <a:spcBef>
                <a:spcPts val="700"/>
              </a:spcBef>
              <a:defRPr sz="2000">
                <a:solidFill>
                  <a:srgbClr val="B2B2B2"/>
                </a:solidFill>
                <a:latin typeface="Courier New"/>
                <a:ea typeface="Courier New"/>
                <a:cs typeface="Courier New"/>
                <a:sym typeface="Courier New"/>
              </a:defRPr>
            </a:pPr>
            <a:r>
              <a:t> public void lock() {</a:t>
            </a:r>
          </a:p>
          <a:p>
            <a:pPr>
              <a:lnSpc>
                <a:spcPct val="70000"/>
              </a:lnSpc>
              <a:spcBef>
                <a:spcPts val="700"/>
              </a:spcBef>
              <a:defRPr sz="2000">
                <a:solidFill>
                  <a:srgbClr val="B2B2B2"/>
                </a:solidFill>
                <a:latin typeface="Courier New"/>
                <a:ea typeface="Courier New"/>
                <a:cs typeface="Courier New"/>
                <a:sym typeface="Courier New"/>
              </a:defRPr>
            </a:pPr>
            <a:r>
              <a:t>  victim = i;</a:t>
            </a:r>
          </a:p>
          <a:p>
            <a:pPr>
              <a:lnSpc>
                <a:spcPct val="70000"/>
              </a:lnSpc>
              <a:spcBef>
                <a:spcPts val="700"/>
              </a:spcBef>
              <a:defRPr sz="2000">
                <a:solidFill>
                  <a:srgbClr val="B2B2B2"/>
                </a:solidFill>
                <a:latin typeface="Courier New"/>
                <a:ea typeface="Courier New"/>
                <a:cs typeface="Courier New"/>
                <a:sym typeface="Courier New"/>
              </a:defRPr>
            </a:pPr>
            <a:r>
              <a:t>  while (victim == i) {}; </a:t>
            </a:r>
          </a:p>
          <a:p>
            <a:pPr>
              <a:lnSpc>
                <a:spcPct val="70000"/>
              </a:lnSpc>
              <a:spcBef>
                <a:spcPts val="700"/>
              </a:spcBef>
              <a:defRPr sz="2000">
                <a:solidFill>
                  <a:srgbClr val="B2B2B2"/>
                </a:solidFill>
                <a:latin typeface="Courier New"/>
                <a:ea typeface="Courier New"/>
                <a:cs typeface="Courier New"/>
                <a:sym typeface="Courier New"/>
              </a:defRPr>
            </a:pPr>
            <a:r>
              <a:t> }</a:t>
            </a:r>
          </a:p>
          <a:p>
            <a:pPr>
              <a:lnSpc>
                <a:spcPct val="70000"/>
              </a:lnSpc>
              <a:spcBef>
                <a:spcPts val="600"/>
              </a:spcBef>
              <a:defRPr sz="2000">
                <a:solidFill>
                  <a:srgbClr val="B2B2B2"/>
                </a:solidFill>
                <a:latin typeface="Courier New"/>
                <a:ea typeface="Courier New"/>
                <a:cs typeface="Courier New"/>
                <a:sym typeface="Courier New"/>
              </a:defRPr>
            </a:pPr>
          </a:p>
          <a:p>
            <a:pPr>
              <a:lnSpc>
                <a:spcPct val="70000"/>
              </a:lnSpc>
              <a:spcBef>
                <a:spcPts val="700"/>
              </a:spcBef>
              <a:defRPr sz="2000">
                <a:solidFill>
                  <a:srgbClr val="3333CC"/>
                </a:solidFill>
                <a:latin typeface="Courier New"/>
                <a:ea typeface="Courier New"/>
                <a:cs typeface="Courier New"/>
                <a:sym typeface="Courier New"/>
              </a:defRPr>
            </a:pPr>
            <a:r>
              <a:t> </a:t>
            </a:r>
            <a:r>
              <a:rPr>
                <a:solidFill>
                  <a:srgbClr val="000000"/>
                </a:solidFill>
              </a:rPr>
              <a:t>public void</a:t>
            </a:r>
            <a:r>
              <a:t> unlock() {}</a:t>
            </a:r>
          </a:p>
          <a:p>
            <a:pPr>
              <a:lnSpc>
                <a:spcPct val="70000"/>
              </a:lnSpc>
              <a:spcBef>
                <a:spcPts val="700"/>
              </a:spcBef>
              <a:defRPr sz="2000">
                <a:solidFill>
                  <a:srgbClr val="B2B2B2"/>
                </a:solidFill>
                <a:latin typeface="Courier New"/>
                <a:ea typeface="Courier New"/>
                <a:cs typeface="Courier New"/>
                <a:sym typeface="Courier New"/>
              </a:defRPr>
            </a:pPr>
            <a:r>
              <a:t>}</a:t>
            </a:r>
          </a:p>
        </p:txBody>
      </p:sp>
      <p:sp>
        <p:nvSpPr>
          <p:cNvPr id="122" name="Shape"/>
          <p:cNvSpPr/>
          <p:nvPr/>
        </p:nvSpPr>
        <p:spPr>
          <a:xfrm>
            <a:off x="1031875" y="2898776"/>
            <a:ext cx="4865688" cy="1485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80" y="14238"/>
                </a:moveTo>
                <a:cubicBezTo>
                  <a:pt x="1289" y="14238"/>
                  <a:pt x="0" y="14788"/>
                  <a:pt x="0" y="15465"/>
                </a:cubicBezTo>
                <a:lnTo>
                  <a:pt x="0" y="20373"/>
                </a:lnTo>
                <a:cubicBezTo>
                  <a:pt x="0" y="21051"/>
                  <a:pt x="1289" y="21600"/>
                  <a:pt x="2880" y="21600"/>
                </a:cubicBezTo>
                <a:lnTo>
                  <a:pt x="14400" y="21600"/>
                </a:lnTo>
                <a:cubicBezTo>
                  <a:pt x="15991" y="21600"/>
                  <a:pt x="17280" y="21051"/>
                  <a:pt x="17280" y="20373"/>
                </a:cubicBezTo>
                <a:lnTo>
                  <a:pt x="17280" y="15465"/>
                </a:lnTo>
                <a:cubicBezTo>
                  <a:pt x="17280" y="14788"/>
                  <a:pt x="15991" y="14238"/>
                  <a:pt x="14400" y="14238"/>
                </a:cubicBezTo>
                <a:lnTo>
                  <a:pt x="21600" y="0"/>
                </a:lnTo>
                <a:lnTo>
                  <a:pt x="10080" y="14238"/>
                </a:lnTo>
                <a:close/>
              </a:path>
            </a:pathLst>
          </a:custGeom>
          <a:ln w="38100">
            <a:solidFill>
              <a:srgbClr val="FF0000"/>
            </a:solidFill>
          </a:ln>
        </p:spPr>
        <p:txBody>
          <a:bodyPr lIns="45719" rIns="45719" anchor="ctr"/>
          <a:lstStyle/>
          <a:p>
            <a:pPr algn="ctr"/>
          </a:p>
        </p:txBody>
      </p:sp>
      <p:sp>
        <p:nvSpPr>
          <p:cNvPr id="123" name="Nothing to do"/>
          <p:cNvSpPr txBox="1"/>
          <p:nvPr/>
        </p:nvSpPr>
        <p:spPr>
          <a:xfrm>
            <a:off x="5370512" y="2343150"/>
            <a:ext cx="2706688"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Nothing to do</a:t>
            </a:r>
          </a:p>
        </p:txBody>
      </p:sp>
    </p:spTree>
  </p:cSld>
  <p:clrMapOvr>
    <a:masterClrMapping/>
  </p:clrMapOvr>
  <p:transition xmlns:p14="http://schemas.microsoft.com/office/powerpoint/2010/main" spd="med" advClick="1"/>
</p:sld>
</file>

<file path=ppt/slides/slide1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6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96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397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3971" name="Purple Wants the Lock"/>
          <p:cNvSpPr txBox="1"/>
          <p:nvPr>
            <p:ph type="title" idx="4294967295"/>
          </p:nvPr>
        </p:nvSpPr>
        <p:spPr>
          <a:xfrm>
            <a:off x="685800" y="609599"/>
            <a:ext cx="7772400" cy="1143002"/>
          </a:xfrm>
          <a:prstGeom prst="rect">
            <a:avLst/>
          </a:prstGeom>
        </p:spPr>
        <p:txBody>
          <a:bodyPr>
            <a:normAutofit fontScale="100000" lnSpcReduction="0"/>
          </a:bodyPr>
          <a:lstStyle/>
          <a:p>
            <a:pPr/>
            <a:r>
              <a:t>Purple Wants the Lock</a:t>
            </a:r>
          </a:p>
        </p:txBody>
      </p:sp>
      <p:grpSp>
        <p:nvGrpSpPr>
          <p:cNvPr id="3974" name="Group"/>
          <p:cNvGrpSpPr/>
          <p:nvPr/>
        </p:nvGrpSpPr>
        <p:grpSpPr>
          <a:xfrm>
            <a:off x="2813050" y="4997450"/>
            <a:ext cx="857250" cy="835025"/>
            <a:chOff x="0" y="0"/>
            <a:chExt cx="857250" cy="835025"/>
          </a:xfrm>
        </p:grpSpPr>
        <p:sp>
          <p:nvSpPr>
            <p:cNvPr id="3972"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97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3975"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3976"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3977" name="tail"/>
          <p:cNvSpPr txBox="1"/>
          <p:nvPr/>
        </p:nvSpPr>
        <p:spPr>
          <a:xfrm>
            <a:off x="1074737" y="46910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3989" name="Group"/>
          <p:cNvGrpSpPr/>
          <p:nvPr/>
        </p:nvGrpSpPr>
        <p:grpSpPr>
          <a:xfrm>
            <a:off x="2157412" y="1644649"/>
            <a:ext cx="1784728" cy="1879601"/>
            <a:chOff x="0" y="0"/>
            <a:chExt cx="1784727" cy="1879600"/>
          </a:xfrm>
        </p:grpSpPr>
        <p:grpSp>
          <p:nvGrpSpPr>
            <p:cNvPr id="3987" name="Group"/>
            <p:cNvGrpSpPr/>
            <p:nvPr/>
          </p:nvGrpSpPr>
          <p:grpSpPr>
            <a:xfrm>
              <a:off x="0" y="596900"/>
              <a:ext cx="1358900" cy="1282700"/>
              <a:chOff x="0" y="0"/>
              <a:chExt cx="1358900" cy="1282700"/>
            </a:xfrm>
          </p:grpSpPr>
          <p:sp>
            <p:nvSpPr>
              <p:cNvPr id="397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397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398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3988"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3992" name="Group"/>
          <p:cNvGrpSpPr/>
          <p:nvPr/>
        </p:nvGrpSpPr>
        <p:grpSpPr>
          <a:xfrm>
            <a:off x="4530725" y="4983162"/>
            <a:ext cx="857250" cy="835026"/>
            <a:chOff x="0" y="0"/>
            <a:chExt cx="857250" cy="835025"/>
          </a:xfrm>
        </p:grpSpPr>
        <p:sp>
          <p:nvSpPr>
            <p:cNvPr id="3990"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991"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3993" name="Shape"/>
          <p:cNvSpPr/>
          <p:nvPr/>
        </p:nvSpPr>
        <p:spPr>
          <a:xfrm>
            <a:off x="442912" y="3619481"/>
            <a:ext cx="2065320" cy="22923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77" y="9873"/>
                </a:moveTo>
                <a:cubicBezTo>
                  <a:pt x="1378" y="9873"/>
                  <a:pt x="0" y="10748"/>
                  <a:pt x="0" y="11827"/>
                </a:cubicBezTo>
                <a:lnTo>
                  <a:pt x="0" y="19645"/>
                </a:lnTo>
                <a:cubicBezTo>
                  <a:pt x="0" y="20725"/>
                  <a:pt x="1378" y="21600"/>
                  <a:pt x="3077" y="21600"/>
                </a:cubicBezTo>
                <a:lnTo>
                  <a:pt x="15385" y="21600"/>
                </a:lnTo>
                <a:cubicBezTo>
                  <a:pt x="17085" y="21600"/>
                  <a:pt x="18462" y="20725"/>
                  <a:pt x="18462" y="19645"/>
                </a:cubicBezTo>
                <a:lnTo>
                  <a:pt x="18462" y="11827"/>
                </a:lnTo>
                <a:cubicBezTo>
                  <a:pt x="18462" y="10748"/>
                  <a:pt x="17085" y="9873"/>
                  <a:pt x="15385" y="9873"/>
                </a:cubicBezTo>
                <a:lnTo>
                  <a:pt x="21600" y="0"/>
                </a:lnTo>
                <a:lnTo>
                  <a:pt x="10770" y="9873"/>
                </a:lnTo>
                <a:close/>
              </a:path>
            </a:pathLst>
          </a:custGeom>
          <a:ln w="38100">
            <a:solidFill>
              <a:srgbClr val="FF33CC"/>
            </a:solidFill>
          </a:ln>
        </p:spPr>
        <p:txBody>
          <a:bodyPr lIns="45719" rIns="45719" anchor="ctr"/>
          <a:lstStyle/>
          <a:p>
            <a:pPr algn="ctr"/>
          </a:p>
        </p:txBody>
      </p:sp>
      <p:sp>
        <p:nvSpPr>
          <p:cNvPr id="3994" name="Swap"/>
          <p:cNvSpPr txBox="1"/>
          <p:nvPr/>
        </p:nvSpPr>
        <p:spPr>
          <a:xfrm>
            <a:off x="2398712" y="3919537"/>
            <a:ext cx="112073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CC"/>
                </a:solidFill>
              </a:defRPr>
            </a:lvl1pPr>
          </a:lstStyle>
          <a:p>
            <a:pPr/>
            <a:r>
              <a:t>Swap</a:t>
            </a:r>
          </a:p>
        </p:txBody>
      </p:sp>
      <p:sp>
        <p:nvSpPr>
          <p:cNvPr id="3995" name="Line"/>
          <p:cNvSpPr/>
          <p:nvPr/>
        </p:nvSpPr>
        <p:spPr>
          <a:xfrm>
            <a:off x="3475037" y="3124200"/>
            <a:ext cx="1355726" cy="1630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630" y="841"/>
                  <a:pt x="12419" y="1241"/>
                  <a:pt x="16010" y="4837"/>
                </a:cubicBezTo>
                <a:cubicBezTo>
                  <a:pt x="19602" y="8434"/>
                  <a:pt x="20437" y="18109"/>
                  <a:pt x="21600" y="2160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9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00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00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002" name="Purple Has the Lock"/>
          <p:cNvSpPr txBox="1"/>
          <p:nvPr>
            <p:ph type="title" idx="4294967295"/>
          </p:nvPr>
        </p:nvSpPr>
        <p:spPr>
          <a:xfrm>
            <a:off x="685800" y="609599"/>
            <a:ext cx="7772400" cy="1143002"/>
          </a:xfrm>
          <a:prstGeom prst="rect">
            <a:avLst/>
          </a:prstGeom>
        </p:spPr>
        <p:txBody>
          <a:bodyPr>
            <a:normAutofit fontScale="100000" lnSpcReduction="0"/>
          </a:bodyPr>
          <a:lstStyle/>
          <a:p>
            <a:pPr/>
            <a:r>
              <a:t>Purple Has the Lock</a:t>
            </a:r>
          </a:p>
        </p:txBody>
      </p:sp>
      <p:grpSp>
        <p:nvGrpSpPr>
          <p:cNvPr id="4005" name="Group"/>
          <p:cNvGrpSpPr/>
          <p:nvPr/>
        </p:nvGrpSpPr>
        <p:grpSpPr>
          <a:xfrm>
            <a:off x="2813050" y="4997450"/>
            <a:ext cx="857250" cy="835025"/>
            <a:chOff x="0" y="0"/>
            <a:chExt cx="857250" cy="835025"/>
          </a:xfrm>
        </p:grpSpPr>
        <p:sp>
          <p:nvSpPr>
            <p:cNvPr id="4003"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004"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006"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007" name="tail"/>
          <p:cNvSpPr txBox="1"/>
          <p:nvPr/>
        </p:nvSpPr>
        <p:spPr>
          <a:xfrm>
            <a:off x="1112837" y="46529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019" name="Group"/>
          <p:cNvGrpSpPr/>
          <p:nvPr/>
        </p:nvGrpSpPr>
        <p:grpSpPr>
          <a:xfrm>
            <a:off x="2157412" y="1644649"/>
            <a:ext cx="1741171" cy="1879601"/>
            <a:chOff x="0" y="0"/>
            <a:chExt cx="1741170" cy="1879600"/>
          </a:xfrm>
        </p:grpSpPr>
        <p:grpSp>
          <p:nvGrpSpPr>
            <p:cNvPr id="4017" name="Group"/>
            <p:cNvGrpSpPr/>
            <p:nvPr/>
          </p:nvGrpSpPr>
          <p:grpSpPr>
            <a:xfrm>
              <a:off x="0" y="596900"/>
              <a:ext cx="1358900" cy="1282700"/>
              <a:chOff x="0" y="0"/>
              <a:chExt cx="1358900" cy="1282700"/>
            </a:xfrm>
          </p:grpSpPr>
          <p:sp>
            <p:nvSpPr>
              <p:cNvPr id="400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00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1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018"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022" name="Group"/>
          <p:cNvGrpSpPr/>
          <p:nvPr/>
        </p:nvGrpSpPr>
        <p:grpSpPr>
          <a:xfrm>
            <a:off x="4530725" y="4983162"/>
            <a:ext cx="857250" cy="835026"/>
            <a:chOff x="0" y="0"/>
            <a:chExt cx="857250" cy="835025"/>
          </a:xfrm>
        </p:grpSpPr>
        <p:sp>
          <p:nvSpPr>
            <p:cNvPr id="4020"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021"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023" name="Line"/>
          <p:cNvSpPr/>
          <p:nvPr/>
        </p:nvSpPr>
        <p:spPr>
          <a:xfrm>
            <a:off x="1611312" y="5697537"/>
            <a:ext cx="2884488" cy="736177"/>
          </a:xfrm>
          <a:custGeom>
            <a:avLst/>
            <a:gdLst/>
            <a:ahLst/>
            <a:cxnLst>
              <a:cxn ang="0">
                <a:pos x="wd2" y="hd2"/>
              </a:cxn>
              <a:cxn ang="5400000">
                <a:pos x="wd2" y="hd2"/>
              </a:cxn>
              <a:cxn ang="10800000">
                <a:pos x="wd2" y="hd2"/>
              </a:cxn>
              <a:cxn ang="16200000">
                <a:pos x="wd2" y="hd2"/>
              </a:cxn>
            </a:cxnLst>
            <a:rect l="0" t="0" r="r" b="b"/>
            <a:pathLst>
              <a:path w="21600" h="20568" fill="norm" stroke="1" extrusionOk="0">
                <a:moveTo>
                  <a:pt x="0" y="0"/>
                </a:moveTo>
                <a:cubicBezTo>
                  <a:pt x="56" y="9625"/>
                  <a:pt x="113" y="19294"/>
                  <a:pt x="3709" y="20447"/>
                </a:cubicBezTo>
                <a:cubicBezTo>
                  <a:pt x="7305" y="21600"/>
                  <a:pt x="14448" y="14326"/>
                  <a:pt x="21600" y="7052"/>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024"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2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02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03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031"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034" name="Group"/>
          <p:cNvGrpSpPr/>
          <p:nvPr/>
        </p:nvGrpSpPr>
        <p:grpSpPr>
          <a:xfrm>
            <a:off x="2813050" y="4997450"/>
            <a:ext cx="857250" cy="835025"/>
            <a:chOff x="0" y="0"/>
            <a:chExt cx="857250" cy="835025"/>
          </a:xfrm>
        </p:grpSpPr>
        <p:sp>
          <p:nvSpPr>
            <p:cNvPr id="4032"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03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035"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036" name="tail"/>
          <p:cNvSpPr txBox="1"/>
          <p:nvPr/>
        </p:nvSpPr>
        <p:spPr>
          <a:xfrm>
            <a:off x="1112837" y="46529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048" name="Group"/>
          <p:cNvGrpSpPr/>
          <p:nvPr/>
        </p:nvGrpSpPr>
        <p:grpSpPr>
          <a:xfrm>
            <a:off x="2157412" y="1644649"/>
            <a:ext cx="1741171" cy="1879601"/>
            <a:chOff x="0" y="0"/>
            <a:chExt cx="1741170" cy="1879600"/>
          </a:xfrm>
        </p:grpSpPr>
        <p:grpSp>
          <p:nvGrpSpPr>
            <p:cNvPr id="4046" name="Group"/>
            <p:cNvGrpSpPr/>
            <p:nvPr/>
          </p:nvGrpSpPr>
          <p:grpSpPr>
            <a:xfrm>
              <a:off x="0" y="596900"/>
              <a:ext cx="1358900" cy="1282700"/>
              <a:chOff x="0" y="0"/>
              <a:chExt cx="1358900" cy="1282700"/>
            </a:xfrm>
          </p:grpSpPr>
          <p:sp>
            <p:nvSpPr>
              <p:cNvPr id="4037"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038"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39"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40"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41"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42"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43"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44"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45"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047"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061" name="Group"/>
          <p:cNvGrpSpPr/>
          <p:nvPr/>
        </p:nvGrpSpPr>
        <p:grpSpPr>
          <a:xfrm>
            <a:off x="5046285" y="1633537"/>
            <a:ext cx="1753355" cy="1792288"/>
            <a:chOff x="0" y="0"/>
            <a:chExt cx="1753354" cy="1792287"/>
          </a:xfrm>
        </p:grpSpPr>
        <p:grpSp>
          <p:nvGrpSpPr>
            <p:cNvPr id="4059" name="Group"/>
            <p:cNvGrpSpPr/>
            <p:nvPr/>
          </p:nvGrpSpPr>
          <p:grpSpPr>
            <a:xfrm>
              <a:off x="263902" y="619125"/>
              <a:ext cx="1130301" cy="1173163"/>
              <a:chOff x="0" y="0"/>
              <a:chExt cx="1130300" cy="1173162"/>
            </a:xfrm>
          </p:grpSpPr>
          <p:sp>
            <p:nvSpPr>
              <p:cNvPr id="4049"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050"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054" name="Group"/>
              <p:cNvGrpSpPr/>
              <p:nvPr/>
            </p:nvGrpSpPr>
            <p:grpSpPr>
              <a:xfrm>
                <a:off x="914400" y="169862"/>
                <a:ext cx="215900" cy="1003301"/>
                <a:chOff x="0" y="0"/>
                <a:chExt cx="215900" cy="1003300"/>
              </a:xfrm>
            </p:grpSpPr>
            <p:sp>
              <p:nvSpPr>
                <p:cNvPr id="4051"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52"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53"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058" name="Group"/>
              <p:cNvGrpSpPr/>
              <p:nvPr/>
            </p:nvGrpSpPr>
            <p:grpSpPr>
              <a:xfrm>
                <a:off x="0" y="169862"/>
                <a:ext cx="215900" cy="1003301"/>
                <a:chOff x="0" y="0"/>
                <a:chExt cx="215900" cy="1003300"/>
              </a:xfrm>
            </p:grpSpPr>
            <p:sp>
              <p:nvSpPr>
                <p:cNvPr id="4055"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56"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57"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060"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064" name="Group"/>
          <p:cNvGrpSpPr/>
          <p:nvPr/>
        </p:nvGrpSpPr>
        <p:grpSpPr>
          <a:xfrm>
            <a:off x="4530725" y="4983162"/>
            <a:ext cx="857250" cy="835026"/>
            <a:chOff x="0" y="0"/>
            <a:chExt cx="857250" cy="835025"/>
          </a:xfrm>
        </p:grpSpPr>
        <p:sp>
          <p:nvSpPr>
            <p:cNvPr id="4062"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063"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065" name="Line"/>
          <p:cNvSpPr/>
          <p:nvPr/>
        </p:nvSpPr>
        <p:spPr>
          <a:xfrm>
            <a:off x="1611312" y="5697537"/>
            <a:ext cx="2884488" cy="736177"/>
          </a:xfrm>
          <a:custGeom>
            <a:avLst/>
            <a:gdLst/>
            <a:ahLst/>
            <a:cxnLst>
              <a:cxn ang="0">
                <a:pos x="wd2" y="hd2"/>
              </a:cxn>
              <a:cxn ang="5400000">
                <a:pos x="wd2" y="hd2"/>
              </a:cxn>
              <a:cxn ang="10800000">
                <a:pos x="wd2" y="hd2"/>
              </a:cxn>
              <a:cxn ang="16200000">
                <a:pos x="wd2" y="hd2"/>
              </a:cxn>
            </a:cxnLst>
            <a:rect l="0" t="0" r="r" b="b"/>
            <a:pathLst>
              <a:path w="21600" h="20568" fill="norm" stroke="1" extrusionOk="0">
                <a:moveTo>
                  <a:pt x="0" y="0"/>
                </a:moveTo>
                <a:cubicBezTo>
                  <a:pt x="56" y="9625"/>
                  <a:pt x="113" y="19294"/>
                  <a:pt x="3709" y="20447"/>
                </a:cubicBezTo>
                <a:cubicBezTo>
                  <a:pt x="7305" y="21600"/>
                  <a:pt x="14448" y="14326"/>
                  <a:pt x="21600" y="7052"/>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066"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069" name="Group"/>
          <p:cNvGrpSpPr/>
          <p:nvPr/>
        </p:nvGrpSpPr>
        <p:grpSpPr>
          <a:xfrm>
            <a:off x="6232525" y="4999037"/>
            <a:ext cx="857250" cy="835026"/>
            <a:chOff x="0" y="0"/>
            <a:chExt cx="857250" cy="835025"/>
          </a:xfrm>
        </p:grpSpPr>
        <p:sp>
          <p:nvSpPr>
            <p:cNvPr id="4067"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068"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070" name="Line"/>
          <p:cNvSpPr/>
          <p:nvPr/>
        </p:nvSpPr>
        <p:spPr>
          <a:xfrm>
            <a:off x="6659562" y="2879725"/>
            <a:ext cx="988743" cy="2174875"/>
          </a:xfrm>
          <a:custGeom>
            <a:avLst/>
            <a:gdLst/>
            <a:ahLst/>
            <a:cxnLst>
              <a:cxn ang="0">
                <a:pos x="wd2" y="hd2"/>
              </a:cxn>
              <a:cxn ang="5400000">
                <a:pos x="wd2" y="hd2"/>
              </a:cxn>
              <a:cxn ang="10800000">
                <a:pos x="wd2" y="hd2"/>
              </a:cxn>
              <a:cxn ang="16200000">
                <a:pos x="wd2" y="hd2"/>
              </a:cxn>
            </a:cxnLst>
            <a:rect l="0" t="0" r="r" b="b"/>
            <a:pathLst>
              <a:path w="20020" h="21600" fill="norm" stroke="1" extrusionOk="0">
                <a:moveTo>
                  <a:pt x="0" y="0"/>
                </a:moveTo>
                <a:cubicBezTo>
                  <a:pt x="3279" y="1640"/>
                  <a:pt x="17936" y="6244"/>
                  <a:pt x="19768" y="9838"/>
                </a:cubicBezTo>
                <a:cubicBezTo>
                  <a:pt x="21600" y="13433"/>
                  <a:pt x="12889" y="19156"/>
                  <a:pt x="11057" y="21600"/>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7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07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07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4077"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080" name="Group"/>
          <p:cNvGrpSpPr/>
          <p:nvPr/>
        </p:nvGrpSpPr>
        <p:grpSpPr>
          <a:xfrm>
            <a:off x="2813050" y="4997450"/>
            <a:ext cx="857250" cy="835025"/>
            <a:chOff x="0" y="0"/>
            <a:chExt cx="857250" cy="835025"/>
          </a:xfrm>
        </p:grpSpPr>
        <p:sp>
          <p:nvSpPr>
            <p:cNvPr id="4078"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07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08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082" name="tail"/>
          <p:cNvSpPr txBox="1"/>
          <p:nvPr/>
        </p:nvSpPr>
        <p:spPr>
          <a:xfrm>
            <a:off x="1087437" y="46783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094" name="Group"/>
          <p:cNvGrpSpPr/>
          <p:nvPr/>
        </p:nvGrpSpPr>
        <p:grpSpPr>
          <a:xfrm>
            <a:off x="2157412" y="1644649"/>
            <a:ext cx="1741171" cy="1879601"/>
            <a:chOff x="0" y="0"/>
            <a:chExt cx="1741170" cy="1879600"/>
          </a:xfrm>
        </p:grpSpPr>
        <p:grpSp>
          <p:nvGrpSpPr>
            <p:cNvPr id="4092" name="Group"/>
            <p:cNvGrpSpPr/>
            <p:nvPr/>
          </p:nvGrpSpPr>
          <p:grpSpPr>
            <a:xfrm>
              <a:off x="0" y="596900"/>
              <a:ext cx="1358900" cy="1282700"/>
              <a:chOff x="0" y="0"/>
              <a:chExt cx="1358900" cy="1282700"/>
            </a:xfrm>
          </p:grpSpPr>
          <p:sp>
            <p:nvSpPr>
              <p:cNvPr id="408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08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8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8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8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8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8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9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9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093"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107" name="Group"/>
          <p:cNvGrpSpPr/>
          <p:nvPr/>
        </p:nvGrpSpPr>
        <p:grpSpPr>
          <a:xfrm>
            <a:off x="5046285" y="1633537"/>
            <a:ext cx="1753355" cy="1792288"/>
            <a:chOff x="0" y="0"/>
            <a:chExt cx="1753354" cy="1792287"/>
          </a:xfrm>
        </p:grpSpPr>
        <p:grpSp>
          <p:nvGrpSpPr>
            <p:cNvPr id="4105" name="Group"/>
            <p:cNvGrpSpPr/>
            <p:nvPr/>
          </p:nvGrpSpPr>
          <p:grpSpPr>
            <a:xfrm>
              <a:off x="263902" y="619125"/>
              <a:ext cx="1130301" cy="1173163"/>
              <a:chOff x="0" y="0"/>
              <a:chExt cx="1130300" cy="1173162"/>
            </a:xfrm>
          </p:grpSpPr>
          <p:sp>
            <p:nvSpPr>
              <p:cNvPr id="409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09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100" name="Group"/>
              <p:cNvGrpSpPr/>
              <p:nvPr/>
            </p:nvGrpSpPr>
            <p:grpSpPr>
              <a:xfrm>
                <a:off x="914400" y="169862"/>
                <a:ext cx="215900" cy="1003301"/>
                <a:chOff x="0" y="0"/>
                <a:chExt cx="215900" cy="1003300"/>
              </a:xfrm>
            </p:grpSpPr>
            <p:sp>
              <p:nvSpPr>
                <p:cNvPr id="409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9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09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104" name="Group"/>
              <p:cNvGrpSpPr/>
              <p:nvPr/>
            </p:nvGrpSpPr>
            <p:grpSpPr>
              <a:xfrm>
                <a:off x="0" y="169862"/>
                <a:ext cx="215900" cy="1003301"/>
                <a:chOff x="0" y="0"/>
                <a:chExt cx="215900" cy="1003300"/>
              </a:xfrm>
            </p:grpSpPr>
            <p:sp>
              <p:nvSpPr>
                <p:cNvPr id="410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0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0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106"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110" name="Group"/>
          <p:cNvGrpSpPr/>
          <p:nvPr/>
        </p:nvGrpSpPr>
        <p:grpSpPr>
          <a:xfrm>
            <a:off x="4530725" y="4983162"/>
            <a:ext cx="857250" cy="835026"/>
            <a:chOff x="0" y="0"/>
            <a:chExt cx="857250" cy="835025"/>
          </a:xfrm>
        </p:grpSpPr>
        <p:sp>
          <p:nvSpPr>
            <p:cNvPr id="4108"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10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111" name="Line"/>
          <p:cNvSpPr/>
          <p:nvPr/>
        </p:nvSpPr>
        <p:spPr>
          <a:xfrm>
            <a:off x="1611312" y="5697537"/>
            <a:ext cx="2884488" cy="736177"/>
          </a:xfrm>
          <a:custGeom>
            <a:avLst/>
            <a:gdLst/>
            <a:ahLst/>
            <a:cxnLst>
              <a:cxn ang="0">
                <a:pos x="wd2" y="hd2"/>
              </a:cxn>
              <a:cxn ang="5400000">
                <a:pos x="wd2" y="hd2"/>
              </a:cxn>
              <a:cxn ang="10800000">
                <a:pos x="wd2" y="hd2"/>
              </a:cxn>
              <a:cxn ang="16200000">
                <a:pos x="wd2" y="hd2"/>
              </a:cxn>
            </a:cxnLst>
            <a:rect l="0" t="0" r="r" b="b"/>
            <a:pathLst>
              <a:path w="21600" h="20568" fill="norm" stroke="1" extrusionOk="0">
                <a:moveTo>
                  <a:pt x="0" y="0"/>
                </a:moveTo>
                <a:cubicBezTo>
                  <a:pt x="56" y="9625"/>
                  <a:pt x="113" y="19294"/>
                  <a:pt x="3709" y="20447"/>
                </a:cubicBezTo>
                <a:cubicBezTo>
                  <a:pt x="7305" y="21600"/>
                  <a:pt x="14448" y="14326"/>
                  <a:pt x="21600" y="7052"/>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112"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113" name="Shape"/>
          <p:cNvSpPr/>
          <p:nvPr/>
        </p:nvSpPr>
        <p:spPr>
          <a:xfrm>
            <a:off x="442912" y="3587732"/>
            <a:ext cx="4729125" cy="2324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4" y="10033"/>
                </a:moveTo>
                <a:cubicBezTo>
                  <a:pt x="602" y="10033"/>
                  <a:pt x="0" y="10896"/>
                  <a:pt x="0" y="11961"/>
                </a:cubicBezTo>
                <a:lnTo>
                  <a:pt x="0" y="19672"/>
                </a:lnTo>
                <a:cubicBezTo>
                  <a:pt x="0" y="20737"/>
                  <a:pt x="602" y="21600"/>
                  <a:pt x="1344" y="21600"/>
                </a:cubicBezTo>
                <a:lnTo>
                  <a:pt x="6719" y="21600"/>
                </a:lnTo>
                <a:cubicBezTo>
                  <a:pt x="7461" y="21600"/>
                  <a:pt x="8063" y="20737"/>
                  <a:pt x="8063" y="19672"/>
                </a:cubicBezTo>
                <a:lnTo>
                  <a:pt x="8063" y="14853"/>
                </a:lnTo>
                <a:lnTo>
                  <a:pt x="21600" y="0"/>
                </a:lnTo>
                <a:lnTo>
                  <a:pt x="8063" y="11961"/>
                </a:lnTo>
                <a:cubicBezTo>
                  <a:pt x="8063" y="10896"/>
                  <a:pt x="7461" y="10033"/>
                  <a:pt x="6719" y="10033"/>
                </a:cubicBezTo>
                <a:lnTo>
                  <a:pt x="4703" y="10033"/>
                </a:lnTo>
                <a:close/>
              </a:path>
            </a:pathLst>
          </a:custGeom>
          <a:ln w="38100">
            <a:solidFill>
              <a:srgbClr val="FF3300"/>
            </a:solidFill>
          </a:ln>
        </p:spPr>
        <p:txBody>
          <a:bodyPr lIns="45719" rIns="45719" anchor="ctr"/>
          <a:lstStyle/>
          <a:p>
            <a:pPr algn="ctr"/>
          </a:p>
        </p:txBody>
      </p:sp>
      <p:sp>
        <p:nvSpPr>
          <p:cNvPr id="4114" name="Swap"/>
          <p:cNvSpPr txBox="1"/>
          <p:nvPr/>
        </p:nvSpPr>
        <p:spPr>
          <a:xfrm>
            <a:off x="4432300" y="4108450"/>
            <a:ext cx="1120736"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Swap</a:t>
            </a:r>
          </a:p>
        </p:txBody>
      </p:sp>
      <p:grpSp>
        <p:nvGrpSpPr>
          <p:cNvPr id="4117" name="Group"/>
          <p:cNvGrpSpPr/>
          <p:nvPr/>
        </p:nvGrpSpPr>
        <p:grpSpPr>
          <a:xfrm>
            <a:off x="6232525" y="4999037"/>
            <a:ext cx="857250" cy="835026"/>
            <a:chOff x="0" y="0"/>
            <a:chExt cx="857250" cy="835025"/>
          </a:xfrm>
        </p:grpSpPr>
        <p:sp>
          <p:nvSpPr>
            <p:cNvPr id="4115"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116"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118" name="Line"/>
          <p:cNvSpPr/>
          <p:nvPr/>
        </p:nvSpPr>
        <p:spPr>
          <a:xfrm>
            <a:off x="6659562" y="2879725"/>
            <a:ext cx="988743" cy="2174875"/>
          </a:xfrm>
          <a:custGeom>
            <a:avLst/>
            <a:gdLst/>
            <a:ahLst/>
            <a:cxnLst>
              <a:cxn ang="0">
                <a:pos x="wd2" y="hd2"/>
              </a:cxn>
              <a:cxn ang="5400000">
                <a:pos x="wd2" y="hd2"/>
              </a:cxn>
              <a:cxn ang="10800000">
                <a:pos x="wd2" y="hd2"/>
              </a:cxn>
              <a:cxn ang="16200000">
                <a:pos x="wd2" y="hd2"/>
              </a:cxn>
            </a:cxnLst>
            <a:rect l="0" t="0" r="r" b="b"/>
            <a:pathLst>
              <a:path w="20020" h="21600" fill="norm" stroke="1" extrusionOk="0">
                <a:moveTo>
                  <a:pt x="0" y="0"/>
                </a:moveTo>
                <a:cubicBezTo>
                  <a:pt x="3279" y="1640"/>
                  <a:pt x="17936" y="6244"/>
                  <a:pt x="19768" y="9838"/>
                </a:cubicBezTo>
                <a:cubicBezTo>
                  <a:pt x="21600" y="13433"/>
                  <a:pt x="12889" y="19156"/>
                  <a:pt x="11057" y="21600"/>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2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12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12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123"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126" name="Group"/>
          <p:cNvGrpSpPr/>
          <p:nvPr/>
        </p:nvGrpSpPr>
        <p:grpSpPr>
          <a:xfrm>
            <a:off x="2813050" y="4997450"/>
            <a:ext cx="857250" cy="835025"/>
            <a:chOff x="0" y="0"/>
            <a:chExt cx="857250" cy="835025"/>
          </a:xfrm>
        </p:grpSpPr>
        <p:sp>
          <p:nvSpPr>
            <p:cNvPr id="4124"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125"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127"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128" name="tail"/>
          <p:cNvSpPr txBox="1"/>
          <p:nvPr/>
        </p:nvSpPr>
        <p:spPr>
          <a:xfrm>
            <a:off x="1112837" y="46656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140" name="Group"/>
          <p:cNvGrpSpPr/>
          <p:nvPr/>
        </p:nvGrpSpPr>
        <p:grpSpPr>
          <a:xfrm>
            <a:off x="2157412" y="1644649"/>
            <a:ext cx="1741171" cy="1879601"/>
            <a:chOff x="0" y="0"/>
            <a:chExt cx="1741170" cy="1879600"/>
          </a:xfrm>
        </p:grpSpPr>
        <p:grpSp>
          <p:nvGrpSpPr>
            <p:cNvPr id="4138" name="Group"/>
            <p:cNvGrpSpPr/>
            <p:nvPr/>
          </p:nvGrpSpPr>
          <p:grpSpPr>
            <a:xfrm>
              <a:off x="0" y="596900"/>
              <a:ext cx="1358900" cy="1282700"/>
              <a:chOff x="0" y="0"/>
              <a:chExt cx="1358900" cy="1282700"/>
            </a:xfrm>
          </p:grpSpPr>
          <p:sp>
            <p:nvSpPr>
              <p:cNvPr id="412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13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3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139"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153" name="Group"/>
          <p:cNvGrpSpPr/>
          <p:nvPr/>
        </p:nvGrpSpPr>
        <p:grpSpPr>
          <a:xfrm>
            <a:off x="5046285" y="1633537"/>
            <a:ext cx="1753355" cy="1792288"/>
            <a:chOff x="0" y="0"/>
            <a:chExt cx="1753354" cy="1792287"/>
          </a:xfrm>
        </p:grpSpPr>
        <p:grpSp>
          <p:nvGrpSpPr>
            <p:cNvPr id="4151" name="Group"/>
            <p:cNvGrpSpPr/>
            <p:nvPr/>
          </p:nvGrpSpPr>
          <p:grpSpPr>
            <a:xfrm>
              <a:off x="263902" y="619125"/>
              <a:ext cx="1130301" cy="1173163"/>
              <a:chOff x="0" y="0"/>
              <a:chExt cx="1130300" cy="1173162"/>
            </a:xfrm>
          </p:grpSpPr>
          <p:sp>
            <p:nvSpPr>
              <p:cNvPr id="414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14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146" name="Group"/>
              <p:cNvGrpSpPr/>
              <p:nvPr/>
            </p:nvGrpSpPr>
            <p:grpSpPr>
              <a:xfrm>
                <a:off x="914400" y="169862"/>
                <a:ext cx="215900" cy="1003301"/>
                <a:chOff x="0" y="0"/>
                <a:chExt cx="215900" cy="1003300"/>
              </a:xfrm>
            </p:grpSpPr>
            <p:sp>
              <p:nvSpPr>
                <p:cNvPr id="414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4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4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150" name="Group"/>
              <p:cNvGrpSpPr/>
              <p:nvPr/>
            </p:nvGrpSpPr>
            <p:grpSpPr>
              <a:xfrm>
                <a:off x="0" y="169862"/>
                <a:ext cx="215900" cy="1003301"/>
                <a:chOff x="0" y="0"/>
                <a:chExt cx="215900" cy="1003300"/>
              </a:xfrm>
            </p:grpSpPr>
            <p:sp>
              <p:nvSpPr>
                <p:cNvPr id="414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4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4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152"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156" name="Group"/>
          <p:cNvGrpSpPr/>
          <p:nvPr/>
        </p:nvGrpSpPr>
        <p:grpSpPr>
          <a:xfrm>
            <a:off x="4530725" y="4983162"/>
            <a:ext cx="857250" cy="835026"/>
            <a:chOff x="0" y="0"/>
            <a:chExt cx="857250" cy="835025"/>
          </a:xfrm>
        </p:grpSpPr>
        <p:sp>
          <p:nvSpPr>
            <p:cNvPr id="4154"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15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157"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160" name="Group"/>
          <p:cNvGrpSpPr/>
          <p:nvPr/>
        </p:nvGrpSpPr>
        <p:grpSpPr>
          <a:xfrm>
            <a:off x="6232525" y="4999037"/>
            <a:ext cx="857250" cy="835026"/>
            <a:chOff x="0" y="0"/>
            <a:chExt cx="857250" cy="835025"/>
          </a:xfrm>
        </p:grpSpPr>
        <p:sp>
          <p:nvSpPr>
            <p:cNvPr id="4158"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15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161"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162" name="Line"/>
          <p:cNvSpPr/>
          <p:nvPr/>
        </p:nvSpPr>
        <p:spPr>
          <a:xfrm>
            <a:off x="5527675" y="3629025"/>
            <a:ext cx="702096" cy="1382713"/>
          </a:xfrm>
          <a:custGeom>
            <a:avLst/>
            <a:gdLst/>
            <a:ahLst/>
            <a:cxnLst>
              <a:cxn ang="0">
                <a:pos x="wd2" y="hd2"/>
              </a:cxn>
              <a:cxn ang="5400000">
                <a:pos x="wd2" y="hd2"/>
              </a:cxn>
              <a:cxn ang="10800000">
                <a:pos x="wd2" y="hd2"/>
              </a:cxn>
              <a:cxn ang="16200000">
                <a:pos x="wd2" y="hd2"/>
              </a:cxn>
            </a:cxnLst>
            <a:rect l="0" t="0" r="r" b="b"/>
            <a:pathLst>
              <a:path w="20858" h="21600" fill="norm" stroke="1" extrusionOk="0">
                <a:moveTo>
                  <a:pt x="8583" y="0"/>
                </a:moveTo>
                <a:cubicBezTo>
                  <a:pt x="10611" y="1637"/>
                  <a:pt x="19902" y="6845"/>
                  <a:pt x="20751" y="9845"/>
                </a:cubicBezTo>
                <a:cubicBezTo>
                  <a:pt x="21600" y="12846"/>
                  <a:pt x="17214" y="16020"/>
                  <a:pt x="13771" y="17979"/>
                </a:cubicBezTo>
                <a:cubicBezTo>
                  <a:pt x="10328" y="19938"/>
                  <a:pt x="2877" y="20856"/>
                  <a:pt x="0" y="21600"/>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6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16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16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169"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172" name="Group"/>
          <p:cNvGrpSpPr/>
          <p:nvPr/>
        </p:nvGrpSpPr>
        <p:grpSpPr>
          <a:xfrm>
            <a:off x="2813050" y="4997450"/>
            <a:ext cx="857250" cy="835025"/>
            <a:chOff x="0" y="0"/>
            <a:chExt cx="857250" cy="835025"/>
          </a:xfrm>
        </p:grpSpPr>
        <p:sp>
          <p:nvSpPr>
            <p:cNvPr id="4170"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17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173"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174" name="tail"/>
          <p:cNvSpPr txBox="1"/>
          <p:nvPr/>
        </p:nvSpPr>
        <p:spPr>
          <a:xfrm>
            <a:off x="1112837" y="46656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186" name="Group"/>
          <p:cNvGrpSpPr/>
          <p:nvPr/>
        </p:nvGrpSpPr>
        <p:grpSpPr>
          <a:xfrm>
            <a:off x="2157412" y="1644649"/>
            <a:ext cx="1741171" cy="1879601"/>
            <a:chOff x="0" y="0"/>
            <a:chExt cx="1741170" cy="1879600"/>
          </a:xfrm>
        </p:grpSpPr>
        <p:grpSp>
          <p:nvGrpSpPr>
            <p:cNvPr id="4184" name="Group"/>
            <p:cNvGrpSpPr/>
            <p:nvPr/>
          </p:nvGrpSpPr>
          <p:grpSpPr>
            <a:xfrm>
              <a:off x="0" y="596900"/>
              <a:ext cx="1358900" cy="1282700"/>
              <a:chOff x="0" y="0"/>
              <a:chExt cx="1358900" cy="1282700"/>
            </a:xfrm>
          </p:grpSpPr>
          <p:sp>
            <p:nvSpPr>
              <p:cNvPr id="4175"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176"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77"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78"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79"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80"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81"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82"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83"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185"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199" name="Group"/>
          <p:cNvGrpSpPr/>
          <p:nvPr/>
        </p:nvGrpSpPr>
        <p:grpSpPr>
          <a:xfrm>
            <a:off x="5046285" y="1633537"/>
            <a:ext cx="1753355" cy="1792288"/>
            <a:chOff x="0" y="0"/>
            <a:chExt cx="1753354" cy="1792287"/>
          </a:xfrm>
        </p:grpSpPr>
        <p:grpSp>
          <p:nvGrpSpPr>
            <p:cNvPr id="4197" name="Group"/>
            <p:cNvGrpSpPr/>
            <p:nvPr/>
          </p:nvGrpSpPr>
          <p:grpSpPr>
            <a:xfrm>
              <a:off x="263902" y="619125"/>
              <a:ext cx="1130301" cy="1173163"/>
              <a:chOff x="0" y="0"/>
              <a:chExt cx="1130300" cy="1173162"/>
            </a:xfrm>
          </p:grpSpPr>
          <p:sp>
            <p:nvSpPr>
              <p:cNvPr id="4187"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188"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192" name="Group"/>
              <p:cNvGrpSpPr/>
              <p:nvPr/>
            </p:nvGrpSpPr>
            <p:grpSpPr>
              <a:xfrm>
                <a:off x="914400" y="169862"/>
                <a:ext cx="215900" cy="1003301"/>
                <a:chOff x="0" y="0"/>
                <a:chExt cx="215900" cy="1003300"/>
              </a:xfrm>
            </p:grpSpPr>
            <p:sp>
              <p:nvSpPr>
                <p:cNvPr id="4189"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90"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91"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196" name="Group"/>
              <p:cNvGrpSpPr/>
              <p:nvPr/>
            </p:nvGrpSpPr>
            <p:grpSpPr>
              <a:xfrm>
                <a:off x="0" y="169862"/>
                <a:ext cx="215900" cy="1003301"/>
                <a:chOff x="0" y="0"/>
                <a:chExt cx="215900" cy="1003300"/>
              </a:xfrm>
            </p:grpSpPr>
            <p:sp>
              <p:nvSpPr>
                <p:cNvPr id="4193"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94"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195"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198"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202" name="Group"/>
          <p:cNvGrpSpPr/>
          <p:nvPr/>
        </p:nvGrpSpPr>
        <p:grpSpPr>
          <a:xfrm>
            <a:off x="4530725" y="4983162"/>
            <a:ext cx="857250" cy="835026"/>
            <a:chOff x="0" y="0"/>
            <a:chExt cx="857250" cy="835025"/>
          </a:xfrm>
        </p:grpSpPr>
        <p:sp>
          <p:nvSpPr>
            <p:cNvPr id="4200"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01"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203"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206" name="Group"/>
          <p:cNvGrpSpPr/>
          <p:nvPr/>
        </p:nvGrpSpPr>
        <p:grpSpPr>
          <a:xfrm>
            <a:off x="6232525" y="4999037"/>
            <a:ext cx="857250" cy="835026"/>
            <a:chOff x="0" y="0"/>
            <a:chExt cx="857250" cy="835025"/>
          </a:xfrm>
        </p:grpSpPr>
        <p:sp>
          <p:nvSpPr>
            <p:cNvPr id="4204"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0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207"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208" name="Line"/>
          <p:cNvSpPr/>
          <p:nvPr/>
        </p:nvSpPr>
        <p:spPr>
          <a:xfrm>
            <a:off x="5527675" y="3629025"/>
            <a:ext cx="702096" cy="1382713"/>
          </a:xfrm>
          <a:custGeom>
            <a:avLst/>
            <a:gdLst/>
            <a:ahLst/>
            <a:cxnLst>
              <a:cxn ang="0">
                <a:pos x="wd2" y="hd2"/>
              </a:cxn>
              <a:cxn ang="5400000">
                <a:pos x="wd2" y="hd2"/>
              </a:cxn>
              <a:cxn ang="10800000">
                <a:pos x="wd2" y="hd2"/>
              </a:cxn>
              <a:cxn ang="16200000">
                <a:pos x="wd2" y="hd2"/>
              </a:cxn>
            </a:cxnLst>
            <a:rect l="0" t="0" r="r" b="b"/>
            <a:pathLst>
              <a:path w="20858" h="21600" fill="norm" stroke="1" extrusionOk="0">
                <a:moveTo>
                  <a:pt x="8583" y="0"/>
                </a:moveTo>
                <a:cubicBezTo>
                  <a:pt x="10611" y="1637"/>
                  <a:pt x="19902" y="6845"/>
                  <a:pt x="20751" y="9845"/>
                </a:cubicBezTo>
                <a:cubicBezTo>
                  <a:pt x="21600" y="12846"/>
                  <a:pt x="17214" y="16020"/>
                  <a:pt x="13771" y="17979"/>
                </a:cubicBezTo>
                <a:cubicBezTo>
                  <a:pt x="10328" y="19938"/>
                  <a:pt x="2877" y="20856"/>
                  <a:pt x="0" y="21600"/>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209" name="Line"/>
          <p:cNvSpPr/>
          <p:nvPr/>
        </p:nvSpPr>
        <p:spPr>
          <a:xfrm>
            <a:off x="3543299" y="3111500"/>
            <a:ext cx="1257302" cy="1714500"/>
          </a:xfrm>
          <a:prstGeom prst="line">
            <a:avLst/>
          </a:prstGeom>
          <a:ln w="57150">
            <a:solidFill>
              <a:srgbClr val="FF66CC"/>
            </a:solidFill>
            <a:prstDash val="sysDot"/>
            <a:tailEnd type="triangle"/>
          </a:ln>
        </p:spPr>
        <p:txBody>
          <a:bodyPr lIns="45719" rIns="45719"/>
          <a:lstStyle/>
          <a:p>
            <a:pPr algn="r">
              <a:defRPr b="1" sz="4400"/>
            </a:pPr>
          </a:p>
        </p:txBody>
      </p:sp>
      <p:sp>
        <p:nvSpPr>
          <p:cNvPr id="4210" name="Line"/>
          <p:cNvSpPr/>
          <p:nvPr/>
        </p:nvSpPr>
        <p:spPr>
          <a:xfrm>
            <a:off x="6273799" y="3619500"/>
            <a:ext cx="635002" cy="1206500"/>
          </a:xfrm>
          <a:prstGeom prst="line">
            <a:avLst/>
          </a:prstGeom>
          <a:ln w="57150">
            <a:solidFill>
              <a:srgbClr val="FF0000"/>
            </a:solidFill>
            <a:prstDash val="sysDot"/>
            <a:tailEnd type="triangle"/>
          </a:ln>
        </p:spPr>
        <p:txBody>
          <a:bodyPr lIns="45719" rIns="45719"/>
          <a:lstStyle/>
          <a:p>
            <a:pPr algn="r">
              <a:defRPr b="1" sz="4400"/>
            </a:pPr>
          </a:p>
        </p:txBody>
      </p:sp>
    </p:spTree>
  </p:cSld>
  <p:clrMapOvr>
    <a:masterClrMapping/>
  </p:clrMapOvr>
  <p:transition xmlns:p14="http://schemas.microsoft.com/office/powerpoint/2010/main" spd="med" advClick="1"/>
</p:sld>
</file>

<file path=ppt/slides/slide1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1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21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21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217"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220" name="Group"/>
          <p:cNvGrpSpPr/>
          <p:nvPr/>
        </p:nvGrpSpPr>
        <p:grpSpPr>
          <a:xfrm>
            <a:off x="2813050" y="4997450"/>
            <a:ext cx="857250" cy="835025"/>
            <a:chOff x="0" y="0"/>
            <a:chExt cx="857250" cy="835025"/>
          </a:xfrm>
        </p:grpSpPr>
        <p:sp>
          <p:nvSpPr>
            <p:cNvPr id="4218"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1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22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222" name="tail"/>
          <p:cNvSpPr txBox="1"/>
          <p:nvPr/>
        </p:nvSpPr>
        <p:spPr>
          <a:xfrm>
            <a:off x="1112837" y="46656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234" name="Group"/>
          <p:cNvGrpSpPr/>
          <p:nvPr/>
        </p:nvGrpSpPr>
        <p:grpSpPr>
          <a:xfrm>
            <a:off x="2157412" y="1644649"/>
            <a:ext cx="1741171" cy="1879601"/>
            <a:chOff x="0" y="0"/>
            <a:chExt cx="1741170" cy="1879600"/>
          </a:xfrm>
        </p:grpSpPr>
        <p:grpSp>
          <p:nvGrpSpPr>
            <p:cNvPr id="4232" name="Group"/>
            <p:cNvGrpSpPr/>
            <p:nvPr/>
          </p:nvGrpSpPr>
          <p:grpSpPr>
            <a:xfrm>
              <a:off x="0" y="596900"/>
              <a:ext cx="1358900" cy="1282700"/>
              <a:chOff x="0" y="0"/>
              <a:chExt cx="1358900" cy="1282700"/>
            </a:xfrm>
          </p:grpSpPr>
          <p:sp>
            <p:nvSpPr>
              <p:cNvPr id="422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22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2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2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2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2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2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3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3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233"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247" name="Group"/>
          <p:cNvGrpSpPr/>
          <p:nvPr/>
        </p:nvGrpSpPr>
        <p:grpSpPr>
          <a:xfrm>
            <a:off x="5046285" y="1633537"/>
            <a:ext cx="1753355" cy="1792288"/>
            <a:chOff x="0" y="0"/>
            <a:chExt cx="1753354" cy="1792287"/>
          </a:xfrm>
        </p:grpSpPr>
        <p:grpSp>
          <p:nvGrpSpPr>
            <p:cNvPr id="4245" name="Group"/>
            <p:cNvGrpSpPr/>
            <p:nvPr/>
          </p:nvGrpSpPr>
          <p:grpSpPr>
            <a:xfrm>
              <a:off x="263902" y="619125"/>
              <a:ext cx="1130301" cy="1173163"/>
              <a:chOff x="0" y="0"/>
              <a:chExt cx="1130300" cy="1173162"/>
            </a:xfrm>
          </p:grpSpPr>
          <p:sp>
            <p:nvSpPr>
              <p:cNvPr id="423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23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240" name="Group"/>
              <p:cNvGrpSpPr/>
              <p:nvPr/>
            </p:nvGrpSpPr>
            <p:grpSpPr>
              <a:xfrm>
                <a:off x="914400" y="169862"/>
                <a:ext cx="215900" cy="1003301"/>
                <a:chOff x="0" y="0"/>
                <a:chExt cx="215900" cy="1003300"/>
              </a:xfrm>
            </p:grpSpPr>
            <p:sp>
              <p:nvSpPr>
                <p:cNvPr id="423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3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3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244" name="Group"/>
              <p:cNvGrpSpPr/>
              <p:nvPr/>
            </p:nvGrpSpPr>
            <p:grpSpPr>
              <a:xfrm>
                <a:off x="0" y="169862"/>
                <a:ext cx="215900" cy="1003301"/>
                <a:chOff x="0" y="0"/>
                <a:chExt cx="215900" cy="1003300"/>
              </a:xfrm>
            </p:grpSpPr>
            <p:sp>
              <p:nvSpPr>
                <p:cNvPr id="424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4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4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246"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250" name="Group"/>
          <p:cNvGrpSpPr/>
          <p:nvPr/>
        </p:nvGrpSpPr>
        <p:grpSpPr>
          <a:xfrm>
            <a:off x="4530725" y="4983162"/>
            <a:ext cx="857250" cy="835026"/>
            <a:chOff x="0" y="0"/>
            <a:chExt cx="857250" cy="835025"/>
          </a:xfrm>
        </p:grpSpPr>
        <p:sp>
          <p:nvSpPr>
            <p:cNvPr id="4248"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4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251"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254" name="Group"/>
          <p:cNvGrpSpPr/>
          <p:nvPr/>
        </p:nvGrpSpPr>
        <p:grpSpPr>
          <a:xfrm>
            <a:off x="6232525" y="4999037"/>
            <a:ext cx="857250" cy="835026"/>
            <a:chOff x="0" y="0"/>
            <a:chExt cx="857250" cy="835025"/>
          </a:xfrm>
        </p:grpSpPr>
        <p:sp>
          <p:nvSpPr>
            <p:cNvPr id="4252"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53"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255"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256" name="Line"/>
          <p:cNvSpPr/>
          <p:nvPr/>
        </p:nvSpPr>
        <p:spPr>
          <a:xfrm>
            <a:off x="5527675" y="3629025"/>
            <a:ext cx="702096" cy="1382713"/>
          </a:xfrm>
          <a:custGeom>
            <a:avLst/>
            <a:gdLst/>
            <a:ahLst/>
            <a:cxnLst>
              <a:cxn ang="0">
                <a:pos x="wd2" y="hd2"/>
              </a:cxn>
              <a:cxn ang="5400000">
                <a:pos x="wd2" y="hd2"/>
              </a:cxn>
              <a:cxn ang="10800000">
                <a:pos x="wd2" y="hd2"/>
              </a:cxn>
              <a:cxn ang="16200000">
                <a:pos x="wd2" y="hd2"/>
              </a:cxn>
            </a:cxnLst>
            <a:rect l="0" t="0" r="r" b="b"/>
            <a:pathLst>
              <a:path w="20858" h="21600" fill="norm" stroke="1" extrusionOk="0">
                <a:moveTo>
                  <a:pt x="8583" y="0"/>
                </a:moveTo>
                <a:cubicBezTo>
                  <a:pt x="10611" y="1637"/>
                  <a:pt x="19902" y="6845"/>
                  <a:pt x="20751" y="9845"/>
                </a:cubicBezTo>
                <a:cubicBezTo>
                  <a:pt x="21600" y="12846"/>
                  <a:pt x="17214" y="16020"/>
                  <a:pt x="13771" y="17979"/>
                </a:cubicBezTo>
                <a:cubicBezTo>
                  <a:pt x="10328" y="19938"/>
                  <a:pt x="2877" y="20856"/>
                  <a:pt x="0" y="21600"/>
                </a:cubicBezTo>
              </a:path>
            </a:pathLst>
          </a:custGeom>
          <a:ln w="76200">
            <a:solidFill>
              <a:srgbClr val="FF33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257" name="Line"/>
          <p:cNvSpPr/>
          <p:nvPr/>
        </p:nvSpPr>
        <p:spPr>
          <a:xfrm>
            <a:off x="3543299" y="3111500"/>
            <a:ext cx="1257302" cy="1714500"/>
          </a:xfrm>
          <a:prstGeom prst="line">
            <a:avLst/>
          </a:prstGeom>
          <a:ln w="57150">
            <a:solidFill>
              <a:srgbClr val="FF66CC"/>
            </a:solidFill>
            <a:prstDash val="sysDot"/>
            <a:tailEnd type="triangle"/>
          </a:ln>
        </p:spPr>
        <p:txBody>
          <a:bodyPr lIns="45719" rIns="45719"/>
          <a:lstStyle/>
          <a:p>
            <a:pPr algn="r">
              <a:defRPr b="1" sz="4400"/>
            </a:pPr>
          </a:p>
        </p:txBody>
      </p:sp>
      <p:sp>
        <p:nvSpPr>
          <p:cNvPr id="4258" name="Line"/>
          <p:cNvSpPr/>
          <p:nvPr/>
        </p:nvSpPr>
        <p:spPr>
          <a:xfrm>
            <a:off x="6273799" y="3619500"/>
            <a:ext cx="635002" cy="1206500"/>
          </a:xfrm>
          <a:prstGeom prst="line">
            <a:avLst/>
          </a:prstGeom>
          <a:ln w="57150">
            <a:solidFill>
              <a:srgbClr val="FF0000"/>
            </a:solidFill>
            <a:prstDash val="sysDot"/>
            <a:tailEnd type="triangle"/>
          </a:ln>
        </p:spPr>
        <p:txBody>
          <a:bodyPr lIns="45719" rIns="45719"/>
          <a:lstStyle/>
          <a:p>
            <a:pPr algn="r">
              <a:defRPr b="1" sz="4400"/>
            </a:pPr>
          </a:p>
        </p:txBody>
      </p:sp>
      <p:sp>
        <p:nvSpPr>
          <p:cNvPr id="4259" name="Line"/>
          <p:cNvSpPr/>
          <p:nvPr/>
        </p:nvSpPr>
        <p:spPr>
          <a:xfrm>
            <a:off x="2927565" y="2928544"/>
            <a:ext cx="4044735" cy="2342906"/>
          </a:xfrm>
          <a:custGeom>
            <a:avLst/>
            <a:gdLst/>
            <a:ahLst/>
            <a:cxnLst>
              <a:cxn ang="0">
                <a:pos x="wd2" y="hd2"/>
              </a:cxn>
              <a:cxn ang="5400000">
                <a:pos x="wd2" y="hd2"/>
              </a:cxn>
              <a:cxn ang="10800000">
                <a:pos x="wd2" y="hd2"/>
              </a:cxn>
              <a:cxn ang="16200000">
                <a:pos x="wd2" y="hd2"/>
              </a:cxn>
            </a:cxnLst>
            <a:rect l="0" t="0" r="r" b="b"/>
            <a:pathLst>
              <a:path w="21372" h="18610" fill="norm" stroke="1" extrusionOk="0">
                <a:moveTo>
                  <a:pt x="1911" y="18400"/>
                </a:moveTo>
                <a:cubicBezTo>
                  <a:pt x="1961" y="18274"/>
                  <a:pt x="2012" y="18161"/>
                  <a:pt x="2448" y="16988"/>
                </a:cubicBezTo>
                <a:cubicBezTo>
                  <a:pt x="2884" y="15815"/>
                  <a:pt x="4931" y="13697"/>
                  <a:pt x="4528" y="11339"/>
                </a:cubicBezTo>
                <a:cubicBezTo>
                  <a:pt x="4126" y="8981"/>
                  <a:pt x="292" y="4580"/>
                  <a:pt x="32" y="2865"/>
                </a:cubicBezTo>
                <a:cubicBezTo>
                  <a:pt x="-228" y="1150"/>
                  <a:pt x="1106" y="-1485"/>
                  <a:pt x="2985" y="1050"/>
                </a:cubicBezTo>
                <a:cubicBezTo>
                  <a:pt x="4864" y="3584"/>
                  <a:pt x="8915" y="16080"/>
                  <a:pt x="11306" y="18097"/>
                </a:cubicBezTo>
                <a:cubicBezTo>
                  <a:pt x="13697" y="20115"/>
                  <a:pt x="16834" y="15689"/>
                  <a:pt x="17346" y="13155"/>
                </a:cubicBezTo>
                <a:cubicBezTo>
                  <a:pt x="17857" y="10620"/>
                  <a:pt x="14317" y="4315"/>
                  <a:pt x="14393" y="2865"/>
                </a:cubicBezTo>
                <a:cubicBezTo>
                  <a:pt x="14468" y="1415"/>
                  <a:pt x="16649" y="2247"/>
                  <a:pt x="17815" y="4479"/>
                </a:cubicBezTo>
                <a:cubicBezTo>
                  <a:pt x="18981" y="6711"/>
                  <a:pt x="20172" y="11490"/>
                  <a:pt x="21372" y="16282"/>
                </a:cubicBezTo>
              </a:path>
            </a:pathLst>
          </a:custGeom>
          <a:ln w="57150">
            <a:solidFill>
              <a:srgbClr val="000000"/>
            </a:solidFill>
            <a:prstDash val="dash"/>
            <a:head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260" name="Implicit…"/>
          <p:cNvSpPr txBox="1"/>
          <p:nvPr/>
        </p:nvSpPr>
        <p:spPr>
          <a:xfrm>
            <a:off x="7147974" y="3387725"/>
            <a:ext cx="1685415" cy="8926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sz="2800"/>
            </a:pPr>
            <a:r>
              <a:t>Implicit</a:t>
            </a:r>
          </a:p>
          <a:p>
            <a:pPr algn="ctr">
              <a:defRPr sz="2800"/>
            </a:pPr>
            <a:r>
              <a:t>Linked list</a:t>
            </a:r>
          </a:p>
        </p:txBody>
      </p:sp>
    </p:spTree>
  </p:cSld>
  <p:clrMapOvr>
    <a:masterClrMapping/>
  </p:clrMapOvr>
  <p:transition xmlns:p14="http://schemas.microsoft.com/office/powerpoint/2010/main" spd="med" advClick="1"/>
</p:sld>
</file>

<file path=ppt/slides/slide1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6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26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26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267"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270" name="Group"/>
          <p:cNvGrpSpPr/>
          <p:nvPr/>
        </p:nvGrpSpPr>
        <p:grpSpPr>
          <a:xfrm>
            <a:off x="2813050" y="4997450"/>
            <a:ext cx="857250" cy="835025"/>
            <a:chOff x="0" y="0"/>
            <a:chExt cx="857250" cy="835025"/>
          </a:xfrm>
        </p:grpSpPr>
        <p:sp>
          <p:nvSpPr>
            <p:cNvPr id="4268"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6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27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272" name="tail"/>
          <p:cNvSpPr txBox="1"/>
          <p:nvPr/>
        </p:nvSpPr>
        <p:spPr>
          <a:xfrm>
            <a:off x="11509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284" name="Group"/>
          <p:cNvGrpSpPr/>
          <p:nvPr/>
        </p:nvGrpSpPr>
        <p:grpSpPr>
          <a:xfrm>
            <a:off x="2157412" y="1644649"/>
            <a:ext cx="1741171" cy="1879601"/>
            <a:chOff x="0" y="0"/>
            <a:chExt cx="1741170" cy="1879600"/>
          </a:xfrm>
        </p:grpSpPr>
        <p:grpSp>
          <p:nvGrpSpPr>
            <p:cNvPr id="4282" name="Group"/>
            <p:cNvGrpSpPr/>
            <p:nvPr/>
          </p:nvGrpSpPr>
          <p:grpSpPr>
            <a:xfrm>
              <a:off x="0" y="596900"/>
              <a:ext cx="1358900" cy="1282700"/>
              <a:chOff x="0" y="0"/>
              <a:chExt cx="1358900" cy="1282700"/>
            </a:xfrm>
          </p:grpSpPr>
          <p:sp>
            <p:nvSpPr>
              <p:cNvPr id="427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27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7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7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7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7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7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8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8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283"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297" name="Group"/>
          <p:cNvGrpSpPr/>
          <p:nvPr/>
        </p:nvGrpSpPr>
        <p:grpSpPr>
          <a:xfrm>
            <a:off x="5046285" y="1633537"/>
            <a:ext cx="1753355" cy="1792288"/>
            <a:chOff x="0" y="0"/>
            <a:chExt cx="1753354" cy="1792287"/>
          </a:xfrm>
        </p:grpSpPr>
        <p:grpSp>
          <p:nvGrpSpPr>
            <p:cNvPr id="4295" name="Group"/>
            <p:cNvGrpSpPr/>
            <p:nvPr/>
          </p:nvGrpSpPr>
          <p:grpSpPr>
            <a:xfrm>
              <a:off x="263902" y="619125"/>
              <a:ext cx="1130301" cy="1173163"/>
              <a:chOff x="0" y="0"/>
              <a:chExt cx="1130300" cy="1173162"/>
            </a:xfrm>
          </p:grpSpPr>
          <p:sp>
            <p:nvSpPr>
              <p:cNvPr id="428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28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290" name="Group"/>
              <p:cNvGrpSpPr/>
              <p:nvPr/>
            </p:nvGrpSpPr>
            <p:grpSpPr>
              <a:xfrm>
                <a:off x="914400" y="169862"/>
                <a:ext cx="215900" cy="1003301"/>
                <a:chOff x="0" y="0"/>
                <a:chExt cx="215900" cy="1003300"/>
              </a:xfrm>
            </p:grpSpPr>
            <p:sp>
              <p:nvSpPr>
                <p:cNvPr id="428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8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8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294" name="Group"/>
              <p:cNvGrpSpPr/>
              <p:nvPr/>
            </p:nvGrpSpPr>
            <p:grpSpPr>
              <a:xfrm>
                <a:off x="0" y="169862"/>
                <a:ext cx="215900" cy="1003301"/>
                <a:chOff x="0" y="0"/>
                <a:chExt cx="215900" cy="1003300"/>
              </a:xfrm>
            </p:grpSpPr>
            <p:sp>
              <p:nvSpPr>
                <p:cNvPr id="429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9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29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296"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300" name="Group"/>
          <p:cNvGrpSpPr/>
          <p:nvPr/>
        </p:nvGrpSpPr>
        <p:grpSpPr>
          <a:xfrm>
            <a:off x="4530725" y="4983162"/>
            <a:ext cx="857250" cy="835026"/>
            <a:chOff x="0" y="0"/>
            <a:chExt cx="857250" cy="835025"/>
          </a:xfrm>
        </p:grpSpPr>
        <p:sp>
          <p:nvSpPr>
            <p:cNvPr id="4298"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29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301"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304" name="Group"/>
          <p:cNvGrpSpPr/>
          <p:nvPr/>
        </p:nvGrpSpPr>
        <p:grpSpPr>
          <a:xfrm>
            <a:off x="6232525" y="4999037"/>
            <a:ext cx="857250" cy="835026"/>
            <a:chOff x="0" y="0"/>
            <a:chExt cx="857250" cy="835025"/>
          </a:xfrm>
        </p:grpSpPr>
        <p:sp>
          <p:nvSpPr>
            <p:cNvPr id="4302"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303"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305"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306" name="Shape"/>
          <p:cNvSpPr/>
          <p:nvPr/>
        </p:nvSpPr>
        <p:spPr>
          <a:xfrm>
            <a:off x="4114800" y="3571888"/>
            <a:ext cx="1782790" cy="2481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5" y="10765"/>
                </a:moveTo>
                <a:cubicBezTo>
                  <a:pt x="1596" y="10765"/>
                  <a:pt x="0" y="11574"/>
                  <a:pt x="0" y="12571"/>
                </a:cubicBezTo>
                <a:lnTo>
                  <a:pt x="0" y="19794"/>
                </a:lnTo>
                <a:cubicBezTo>
                  <a:pt x="0" y="20792"/>
                  <a:pt x="1596" y="21600"/>
                  <a:pt x="3565" y="21600"/>
                </a:cubicBezTo>
                <a:lnTo>
                  <a:pt x="17823" y="21600"/>
                </a:lnTo>
                <a:cubicBezTo>
                  <a:pt x="19792" y="21600"/>
                  <a:pt x="21388" y="20792"/>
                  <a:pt x="21388" y="19794"/>
                </a:cubicBezTo>
                <a:lnTo>
                  <a:pt x="21388" y="12571"/>
                </a:lnTo>
                <a:cubicBezTo>
                  <a:pt x="21388" y="11574"/>
                  <a:pt x="19792" y="10765"/>
                  <a:pt x="17823" y="10765"/>
                </a:cubicBezTo>
                <a:lnTo>
                  <a:pt x="21600" y="0"/>
                </a:lnTo>
                <a:lnTo>
                  <a:pt x="12476" y="10765"/>
                </a:lnTo>
                <a:close/>
              </a:path>
            </a:pathLst>
          </a:custGeom>
          <a:ln w="38100">
            <a:solidFill>
              <a:srgbClr val="FF3300"/>
            </a:solidFill>
          </a:ln>
        </p:spPr>
        <p:txBody>
          <a:bodyPr lIns="45719" rIns="45719" anchor="ctr"/>
          <a:lstStyle/>
          <a:p>
            <a:pPr algn="ctr"/>
          </a:p>
        </p:txBody>
      </p:sp>
      <p:grpSp>
        <p:nvGrpSpPr>
          <p:cNvPr id="4326" name="Group"/>
          <p:cNvGrpSpPr/>
          <p:nvPr/>
        </p:nvGrpSpPr>
        <p:grpSpPr>
          <a:xfrm>
            <a:off x="5229225" y="1138237"/>
            <a:ext cx="1463675" cy="1050926"/>
            <a:chOff x="0" y="0"/>
            <a:chExt cx="1463675" cy="1050925"/>
          </a:xfrm>
        </p:grpSpPr>
        <p:sp>
          <p:nvSpPr>
            <p:cNvPr id="4307" name="Rectangle"/>
            <p:cNvSpPr/>
            <p:nvPr/>
          </p:nvSpPr>
          <p:spPr>
            <a:xfrm>
              <a:off x="0" y="0"/>
              <a:ext cx="1463675" cy="1050925"/>
            </a:xfrm>
            <a:prstGeom prst="rect">
              <a:avLst/>
            </a:prstGeom>
            <a:solidFill>
              <a:srgbClr val="FFFFFF">
                <a:alpha val="65881"/>
              </a:srgbClr>
            </a:solidFill>
            <a:ln w="12700" cap="flat">
              <a:noFill/>
              <a:miter lim="400000"/>
            </a:ln>
            <a:effectLst/>
          </p:spPr>
          <p:txBody>
            <a:bodyPr wrap="square" lIns="45719" tIns="45719" rIns="45719" bIns="45719" numCol="1" anchor="ctr">
              <a:noAutofit/>
            </a:bodyPr>
            <a:lstStyle/>
            <a:p>
              <a:pPr/>
            </a:p>
          </p:txBody>
        </p:sp>
        <p:sp>
          <p:nvSpPr>
            <p:cNvPr id="4308" name="Oval"/>
            <p:cNvSpPr/>
            <p:nvPr/>
          </p:nvSpPr>
          <p:spPr>
            <a:xfrm>
              <a:off x="417512" y="628650"/>
              <a:ext cx="539751" cy="18732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4309" name="Oval"/>
            <p:cNvSpPr/>
            <p:nvPr/>
          </p:nvSpPr>
          <p:spPr>
            <a:xfrm>
              <a:off x="323850" y="431800"/>
              <a:ext cx="836613" cy="26987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4310" name="Oval"/>
            <p:cNvSpPr/>
            <p:nvPr/>
          </p:nvSpPr>
          <p:spPr>
            <a:xfrm>
              <a:off x="219075" y="244475"/>
              <a:ext cx="1117600" cy="26670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4311" name="Rectangle"/>
            <p:cNvSpPr/>
            <p:nvPr/>
          </p:nvSpPr>
          <p:spPr>
            <a:xfrm>
              <a:off x="42862" y="519112"/>
              <a:ext cx="242888"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2" name="Rectangle"/>
            <p:cNvSpPr/>
            <p:nvPr/>
          </p:nvSpPr>
          <p:spPr>
            <a:xfrm>
              <a:off x="230187" y="598487"/>
              <a:ext cx="244476"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3" name="Rectangle"/>
            <p:cNvSpPr/>
            <p:nvPr/>
          </p:nvSpPr>
          <p:spPr>
            <a:xfrm>
              <a:off x="223837" y="685800"/>
              <a:ext cx="246063" cy="5873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4" name="Rectangle"/>
            <p:cNvSpPr/>
            <p:nvPr/>
          </p:nvSpPr>
          <p:spPr>
            <a:xfrm>
              <a:off x="400050" y="779462"/>
              <a:ext cx="246063"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5" name="Rectangle"/>
            <p:cNvSpPr/>
            <p:nvPr/>
          </p:nvSpPr>
          <p:spPr>
            <a:xfrm>
              <a:off x="214312" y="542925"/>
              <a:ext cx="244476"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6" name="Rectangle"/>
            <p:cNvSpPr/>
            <p:nvPr/>
          </p:nvSpPr>
          <p:spPr>
            <a:xfrm>
              <a:off x="188912" y="454025"/>
              <a:ext cx="244476"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7" name="Oval"/>
            <p:cNvSpPr/>
            <p:nvPr/>
          </p:nvSpPr>
          <p:spPr>
            <a:xfrm>
              <a:off x="503237" y="649287"/>
              <a:ext cx="93663" cy="349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4318" name="Oval"/>
            <p:cNvSpPr/>
            <p:nvPr/>
          </p:nvSpPr>
          <p:spPr>
            <a:xfrm>
              <a:off x="546100" y="659606"/>
              <a:ext cx="176213"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19" name="Rectangle"/>
            <p:cNvSpPr/>
            <p:nvPr/>
          </p:nvSpPr>
          <p:spPr>
            <a:xfrm>
              <a:off x="158750" y="398462"/>
              <a:ext cx="241300"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20" name="Rectangle"/>
            <p:cNvSpPr/>
            <p:nvPr/>
          </p:nvSpPr>
          <p:spPr>
            <a:xfrm>
              <a:off x="152400" y="312737"/>
              <a:ext cx="242888"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21" name="Line"/>
            <p:cNvSpPr/>
            <p:nvPr/>
          </p:nvSpPr>
          <p:spPr>
            <a:xfrm>
              <a:off x="46034" y="461962"/>
              <a:ext cx="208346" cy="13493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4322" name="Line"/>
            <p:cNvSpPr/>
            <p:nvPr/>
          </p:nvSpPr>
          <p:spPr>
            <a:xfrm>
              <a:off x="46037" y="247650"/>
              <a:ext cx="703691" cy="241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4323" name="Oval"/>
            <p:cNvSpPr/>
            <p:nvPr/>
          </p:nvSpPr>
          <p:spPr>
            <a:xfrm>
              <a:off x="461962" y="455612"/>
              <a:ext cx="71439" cy="381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4324" name="Oval"/>
            <p:cNvSpPr/>
            <p:nvPr/>
          </p:nvSpPr>
          <p:spPr>
            <a:xfrm>
              <a:off x="508000" y="470693"/>
              <a:ext cx="168275"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25" name="Triangle"/>
            <p:cNvSpPr/>
            <p:nvPr/>
          </p:nvSpPr>
          <p:spPr>
            <a:xfrm>
              <a:off x="166687" y="542925"/>
              <a:ext cx="233788" cy="76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1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3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33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33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333" name="Red Wants the Lock"/>
          <p:cNvSpPr txBox="1"/>
          <p:nvPr>
            <p:ph type="title" idx="4294967295"/>
          </p:nvPr>
        </p:nvSpPr>
        <p:spPr>
          <a:xfrm>
            <a:off x="685800" y="609599"/>
            <a:ext cx="7772400" cy="1143002"/>
          </a:xfrm>
          <a:prstGeom prst="rect">
            <a:avLst/>
          </a:prstGeom>
        </p:spPr>
        <p:txBody>
          <a:bodyPr>
            <a:normAutofit fontScale="100000" lnSpcReduction="0"/>
          </a:bodyPr>
          <a:lstStyle/>
          <a:p>
            <a:pPr/>
            <a:r>
              <a:t>Red Wants the Lock</a:t>
            </a:r>
          </a:p>
        </p:txBody>
      </p:sp>
      <p:grpSp>
        <p:nvGrpSpPr>
          <p:cNvPr id="4336" name="Group"/>
          <p:cNvGrpSpPr/>
          <p:nvPr/>
        </p:nvGrpSpPr>
        <p:grpSpPr>
          <a:xfrm>
            <a:off x="2813050" y="4997450"/>
            <a:ext cx="857250" cy="835025"/>
            <a:chOff x="0" y="0"/>
            <a:chExt cx="857250" cy="835025"/>
          </a:xfrm>
        </p:grpSpPr>
        <p:sp>
          <p:nvSpPr>
            <p:cNvPr id="4334"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335"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337"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338" name="tail"/>
          <p:cNvSpPr txBox="1"/>
          <p:nvPr/>
        </p:nvSpPr>
        <p:spPr>
          <a:xfrm>
            <a:off x="11509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350" name="Group"/>
          <p:cNvGrpSpPr/>
          <p:nvPr/>
        </p:nvGrpSpPr>
        <p:grpSpPr>
          <a:xfrm>
            <a:off x="2157412" y="1644649"/>
            <a:ext cx="1741171" cy="1879601"/>
            <a:chOff x="0" y="0"/>
            <a:chExt cx="1741170" cy="1879600"/>
          </a:xfrm>
        </p:grpSpPr>
        <p:grpSp>
          <p:nvGrpSpPr>
            <p:cNvPr id="4348" name="Group"/>
            <p:cNvGrpSpPr/>
            <p:nvPr/>
          </p:nvGrpSpPr>
          <p:grpSpPr>
            <a:xfrm>
              <a:off x="0" y="596900"/>
              <a:ext cx="1358900" cy="1282700"/>
              <a:chOff x="0" y="0"/>
              <a:chExt cx="1358900" cy="1282700"/>
            </a:xfrm>
          </p:grpSpPr>
          <p:sp>
            <p:nvSpPr>
              <p:cNvPr id="433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34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4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349" name="acquired"/>
            <p:cNvSpPr txBox="1"/>
            <p:nvPr/>
          </p:nvSpPr>
          <p:spPr>
            <a:xfrm>
              <a:off x="78105"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363" name="Group"/>
          <p:cNvGrpSpPr/>
          <p:nvPr/>
        </p:nvGrpSpPr>
        <p:grpSpPr>
          <a:xfrm>
            <a:off x="5046285" y="1633537"/>
            <a:ext cx="1753355" cy="1792288"/>
            <a:chOff x="0" y="0"/>
            <a:chExt cx="1753354" cy="1792287"/>
          </a:xfrm>
        </p:grpSpPr>
        <p:grpSp>
          <p:nvGrpSpPr>
            <p:cNvPr id="4361" name="Group"/>
            <p:cNvGrpSpPr/>
            <p:nvPr/>
          </p:nvGrpSpPr>
          <p:grpSpPr>
            <a:xfrm>
              <a:off x="263902" y="619125"/>
              <a:ext cx="1130301" cy="1173163"/>
              <a:chOff x="0" y="0"/>
              <a:chExt cx="1130300" cy="1173162"/>
            </a:xfrm>
          </p:grpSpPr>
          <p:sp>
            <p:nvSpPr>
              <p:cNvPr id="435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35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356" name="Group"/>
              <p:cNvGrpSpPr/>
              <p:nvPr/>
            </p:nvGrpSpPr>
            <p:grpSpPr>
              <a:xfrm>
                <a:off x="914400" y="169862"/>
                <a:ext cx="215900" cy="1003301"/>
                <a:chOff x="0" y="0"/>
                <a:chExt cx="215900" cy="1003300"/>
              </a:xfrm>
            </p:grpSpPr>
            <p:sp>
              <p:nvSpPr>
                <p:cNvPr id="435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5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5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360" name="Group"/>
              <p:cNvGrpSpPr/>
              <p:nvPr/>
            </p:nvGrpSpPr>
            <p:grpSpPr>
              <a:xfrm>
                <a:off x="0" y="169862"/>
                <a:ext cx="215900" cy="1003301"/>
                <a:chOff x="0" y="0"/>
                <a:chExt cx="215900" cy="1003300"/>
              </a:xfrm>
            </p:grpSpPr>
            <p:sp>
              <p:nvSpPr>
                <p:cNvPr id="435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5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35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362"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366" name="Group"/>
          <p:cNvGrpSpPr/>
          <p:nvPr/>
        </p:nvGrpSpPr>
        <p:grpSpPr>
          <a:xfrm>
            <a:off x="4530725" y="4983162"/>
            <a:ext cx="857250" cy="835026"/>
            <a:chOff x="0" y="0"/>
            <a:chExt cx="857250" cy="835025"/>
          </a:xfrm>
        </p:grpSpPr>
        <p:sp>
          <p:nvSpPr>
            <p:cNvPr id="4364"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36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367" name="Line"/>
          <p:cNvSpPr/>
          <p:nvPr/>
        </p:nvSpPr>
        <p:spPr>
          <a:xfrm>
            <a:off x="3216275" y="36576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370" name="Group"/>
          <p:cNvGrpSpPr/>
          <p:nvPr/>
        </p:nvGrpSpPr>
        <p:grpSpPr>
          <a:xfrm>
            <a:off x="6232525" y="4999037"/>
            <a:ext cx="857250" cy="835026"/>
            <a:chOff x="0" y="0"/>
            <a:chExt cx="857250" cy="835025"/>
          </a:xfrm>
        </p:grpSpPr>
        <p:sp>
          <p:nvSpPr>
            <p:cNvPr id="4368"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36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371"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372" name="Shape"/>
          <p:cNvSpPr/>
          <p:nvPr/>
        </p:nvSpPr>
        <p:spPr>
          <a:xfrm>
            <a:off x="5041900" y="3571875"/>
            <a:ext cx="1765300" cy="792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4285"/>
                </a:moveTo>
                <a:cubicBezTo>
                  <a:pt x="1612" y="4285"/>
                  <a:pt x="0" y="5577"/>
                  <a:pt x="0" y="7171"/>
                </a:cubicBezTo>
                <a:lnTo>
                  <a:pt x="0" y="18714"/>
                </a:lnTo>
                <a:cubicBezTo>
                  <a:pt x="0" y="20308"/>
                  <a:pt x="1612" y="21600"/>
                  <a:pt x="3600" y="21600"/>
                </a:cubicBezTo>
                <a:lnTo>
                  <a:pt x="18000" y="21600"/>
                </a:lnTo>
                <a:cubicBezTo>
                  <a:pt x="19988" y="21600"/>
                  <a:pt x="21600" y="20308"/>
                  <a:pt x="21600" y="18714"/>
                </a:cubicBezTo>
                <a:lnTo>
                  <a:pt x="21600" y="7171"/>
                </a:lnTo>
                <a:cubicBezTo>
                  <a:pt x="21600" y="5577"/>
                  <a:pt x="19988" y="4285"/>
                  <a:pt x="18000" y="4285"/>
                </a:cubicBezTo>
                <a:lnTo>
                  <a:pt x="9000" y="4285"/>
                </a:lnTo>
                <a:lnTo>
                  <a:pt x="10470" y="0"/>
                </a:lnTo>
                <a:lnTo>
                  <a:pt x="3600" y="4285"/>
                </a:lnTo>
                <a:close/>
              </a:path>
            </a:pathLst>
          </a:custGeom>
          <a:ln w="38100">
            <a:solidFill>
              <a:srgbClr val="FF0000"/>
            </a:solidFill>
          </a:ln>
        </p:spPr>
        <p:txBody>
          <a:bodyPr lIns="45719" rIns="45719" anchor="ctr"/>
          <a:lstStyle/>
          <a:p>
            <a:pPr algn="ctr"/>
          </a:p>
        </p:txBody>
      </p:sp>
      <p:grpSp>
        <p:nvGrpSpPr>
          <p:cNvPr id="4392" name="Group"/>
          <p:cNvGrpSpPr/>
          <p:nvPr/>
        </p:nvGrpSpPr>
        <p:grpSpPr>
          <a:xfrm>
            <a:off x="5229225" y="1138237"/>
            <a:ext cx="1463675" cy="1050926"/>
            <a:chOff x="0" y="0"/>
            <a:chExt cx="1463675" cy="1050925"/>
          </a:xfrm>
        </p:grpSpPr>
        <p:sp>
          <p:nvSpPr>
            <p:cNvPr id="4373" name="Rectangle"/>
            <p:cNvSpPr/>
            <p:nvPr/>
          </p:nvSpPr>
          <p:spPr>
            <a:xfrm>
              <a:off x="0" y="0"/>
              <a:ext cx="1463675" cy="1050925"/>
            </a:xfrm>
            <a:prstGeom prst="rect">
              <a:avLst/>
            </a:prstGeom>
            <a:solidFill>
              <a:srgbClr val="FFFFFF">
                <a:alpha val="65881"/>
              </a:srgbClr>
            </a:solidFill>
            <a:ln w="12700" cap="flat">
              <a:noFill/>
              <a:miter lim="400000"/>
            </a:ln>
            <a:effectLst/>
          </p:spPr>
          <p:txBody>
            <a:bodyPr wrap="square" lIns="45719" tIns="45719" rIns="45719" bIns="45719" numCol="1" anchor="ctr">
              <a:noAutofit/>
            </a:bodyPr>
            <a:lstStyle/>
            <a:p>
              <a:pPr/>
            </a:p>
          </p:txBody>
        </p:sp>
        <p:sp>
          <p:nvSpPr>
            <p:cNvPr id="4374" name="Oval"/>
            <p:cNvSpPr/>
            <p:nvPr/>
          </p:nvSpPr>
          <p:spPr>
            <a:xfrm>
              <a:off x="417512" y="628650"/>
              <a:ext cx="539751" cy="18732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4375" name="Oval"/>
            <p:cNvSpPr/>
            <p:nvPr/>
          </p:nvSpPr>
          <p:spPr>
            <a:xfrm>
              <a:off x="323850" y="431800"/>
              <a:ext cx="836613" cy="26987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4376" name="Oval"/>
            <p:cNvSpPr/>
            <p:nvPr/>
          </p:nvSpPr>
          <p:spPr>
            <a:xfrm>
              <a:off x="219075" y="244475"/>
              <a:ext cx="1117600" cy="26670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4377" name="Rectangle"/>
            <p:cNvSpPr/>
            <p:nvPr/>
          </p:nvSpPr>
          <p:spPr>
            <a:xfrm>
              <a:off x="42862" y="519112"/>
              <a:ext cx="242888"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78" name="Rectangle"/>
            <p:cNvSpPr/>
            <p:nvPr/>
          </p:nvSpPr>
          <p:spPr>
            <a:xfrm>
              <a:off x="230187" y="598487"/>
              <a:ext cx="244476"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79" name="Rectangle"/>
            <p:cNvSpPr/>
            <p:nvPr/>
          </p:nvSpPr>
          <p:spPr>
            <a:xfrm>
              <a:off x="223837" y="685800"/>
              <a:ext cx="246063" cy="5873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0" name="Rectangle"/>
            <p:cNvSpPr/>
            <p:nvPr/>
          </p:nvSpPr>
          <p:spPr>
            <a:xfrm>
              <a:off x="400050" y="779462"/>
              <a:ext cx="246063"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1" name="Rectangle"/>
            <p:cNvSpPr/>
            <p:nvPr/>
          </p:nvSpPr>
          <p:spPr>
            <a:xfrm>
              <a:off x="214312" y="542925"/>
              <a:ext cx="244476"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2" name="Rectangle"/>
            <p:cNvSpPr/>
            <p:nvPr/>
          </p:nvSpPr>
          <p:spPr>
            <a:xfrm>
              <a:off x="188912" y="454025"/>
              <a:ext cx="244476"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3" name="Oval"/>
            <p:cNvSpPr/>
            <p:nvPr/>
          </p:nvSpPr>
          <p:spPr>
            <a:xfrm>
              <a:off x="503237" y="649287"/>
              <a:ext cx="93663" cy="349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4384" name="Oval"/>
            <p:cNvSpPr/>
            <p:nvPr/>
          </p:nvSpPr>
          <p:spPr>
            <a:xfrm>
              <a:off x="546100" y="659606"/>
              <a:ext cx="176213"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5" name="Rectangle"/>
            <p:cNvSpPr/>
            <p:nvPr/>
          </p:nvSpPr>
          <p:spPr>
            <a:xfrm>
              <a:off x="158750" y="398462"/>
              <a:ext cx="241300"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6" name="Rectangle"/>
            <p:cNvSpPr/>
            <p:nvPr/>
          </p:nvSpPr>
          <p:spPr>
            <a:xfrm>
              <a:off x="152400" y="312737"/>
              <a:ext cx="242888"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87" name="Line"/>
            <p:cNvSpPr/>
            <p:nvPr/>
          </p:nvSpPr>
          <p:spPr>
            <a:xfrm>
              <a:off x="46034" y="461962"/>
              <a:ext cx="208346" cy="13493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4388" name="Line"/>
            <p:cNvSpPr/>
            <p:nvPr/>
          </p:nvSpPr>
          <p:spPr>
            <a:xfrm>
              <a:off x="46037" y="247650"/>
              <a:ext cx="703691" cy="241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4389" name="Oval"/>
            <p:cNvSpPr/>
            <p:nvPr/>
          </p:nvSpPr>
          <p:spPr>
            <a:xfrm>
              <a:off x="461962" y="455612"/>
              <a:ext cx="71439" cy="381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4390" name="Oval"/>
            <p:cNvSpPr/>
            <p:nvPr/>
          </p:nvSpPr>
          <p:spPr>
            <a:xfrm>
              <a:off x="508000" y="470693"/>
              <a:ext cx="168275"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4391" name="Triangle"/>
            <p:cNvSpPr/>
            <p:nvPr/>
          </p:nvSpPr>
          <p:spPr>
            <a:xfrm>
              <a:off x="166687" y="542925"/>
              <a:ext cx="233788" cy="76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nvGrpSpPr>
          <p:cNvPr id="4395" name="Group"/>
          <p:cNvGrpSpPr/>
          <p:nvPr/>
        </p:nvGrpSpPr>
        <p:grpSpPr>
          <a:xfrm>
            <a:off x="5407025" y="3802062"/>
            <a:ext cx="1136650" cy="492126"/>
            <a:chOff x="0" y="0"/>
            <a:chExt cx="1136650" cy="492125"/>
          </a:xfrm>
        </p:grpSpPr>
        <p:sp>
          <p:nvSpPr>
            <p:cNvPr id="4393" name="Rectangle"/>
            <p:cNvSpPr/>
            <p:nvPr/>
          </p:nvSpPr>
          <p:spPr>
            <a:xfrm>
              <a:off x="0" y="0"/>
              <a:ext cx="1136650" cy="4921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394" name="true"/>
            <p:cNvSpPr txBox="1"/>
            <p:nvPr/>
          </p:nvSpPr>
          <p:spPr>
            <a:xfrm>
              <a:off x="253647" y="2752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396" name="Actually, it…"/>
          <p:cNvSpPr txBox="1"/>
          <p:nvPr/>
        </p:nvSpPr>
        <p:spPr>
          <a:xfrm>
            <a:off x="7037387" y="3424237"/>
            <a:ext cx="1900199" cy="114827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400">
                <a:solidFill>
                  <a:srgbClr val="FF0000"/>
                </a:solidFill>
              </a:defRPr>
            </a:pPr>
            <a:r>
              <a:t>Actually, it </a:t>
            </a:r>
          </a:p>
          <a:p>
            <a:pPr>
              <a:defRPr sz="2400">
                <a:solidFill>
                  <a:srgbClr val="FF0000"/>
                </a:solidFill>
              </a:defRPr>
            </a:pPr>
            <a:r>
              <a:t>spins on </a:t>
            </a:r>
          </a:p>
          <a:p>
            <a:pPr>
              <a:defRPr sz="2400">
                <a:solidFill>
                  <a:srgbClr val="FF0000"/>
                </a:solidFill>
              </a:defRPr>
            </a:pPr>
            <a:r>
              <a:t>cached copy </a:t>
            </a:r>
          </a:p>
        </p:txBody>
      </p:sp>
    </p:spTree>
  </p:cSld>
  <p:clrMapOvr>
    <a:masterClrMapping/>
  </p:clrMapOvr>
  <p:transition xmlns:p14="http://schemas.microsoft.com/office/powerpoint/2010/main" spd="med" advClick="1"/>
</p:sld>
</file>

<file path=ppt/slides/slide1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0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40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40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403" name="Purple Releases"/>
          <p:cNvSpPr txBox="1"/>
          <p:nvPr>
            <p:ph type="title" idx="4294967295"/>
          </p:nvPr>
        </p:nvSpPr>
        <p:spPr>
          <a:xfrm>
            <a:off x="685800" y="609599"/>
            <a:ext cx="7772400" cy="1143002"/>
          </a:xfrm>
          <a:prstGeom prst="rect">
            <a:avLst/>
          </a:prstGeom>
        </p:spPr>
        <p:txBody>
          <a:bodyPr>
            <a:normAutofit fontScale="100000" lnSpcReduction="0"/>
          </a:bodyPr>
          <a:lstStyle/>
          <a:p>
            <a:pPr/>
            <a:r>
              <a:t>Purple Releases</a:t>
            </a:r>
          </a:p>
        </p:txBody>
      </p:sp>
      <p:grpSp>
        <p:nvGrpSpPr>
          <p:cNvPr id="4406" name="Group"/>
          <p:cNvGrpSpPr/>
          <p:nvPr/>
        </p:nvGrpSpPr>
        <p:grpSpPr>
          <a:xfrm>
            <a:off x="2813050" y="4997450"/>
            <a:ext cx="857250" cy="835025"/>
            <a:chOff x="0" y="0"/>
            <a:chExt cx="857250" cy="835025"/>
          </a:xfrm>
        </p:grpSpPr>
        <p:sp>
          <p:nvSpPr>
            <p:cNvPr id="4404"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405"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407"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408" name="tail"/>
          <p:cNvSpPr txBox="1"/>
          <p:nvPr/>
        </p:nvSpPr>
        <p:spPr>
          <a:xfrm>
            <a:off x="11509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420" name="Group"/>
          <p:cNvGrpSpPr/>
          <p:nvPr/>
        </p:nvGrpSpPr>
        <p:grpSpPr>
          <a:xfrm>
            <a:off x="2157412" y="1644649"/>
            <a:ext cx="1628955" cy="1879601"/>
            <a:chOff x="0" y="0"/>
            <a:chExt cx="1628953" cy="1879600"/>
          </a:xfrm>
        </p:grpSpPr>
        <p:grpSp>
          <p:nvGrpSpPr>
            <p:cNvPr id="4418" name="Group"/>
            <p:cNvGrpSpPr/>
            <p:nvPr/>
          </p:nvGrpSpPr>
          <p:grpSpPr>
            <a:xfrm>
              <a:off x="0" y="596900"/>
              <a:ext cx="1358900" cy="1282700"/>
              <a:chOff x="0" y="0"/>
              <a:chExt cx="1358900" cy="1282700"/>
            </a:xfrm>
          </p:grpSpPr>
          <p:sp>
            <p:nvSpPr>
              <p:cNvPr id="440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41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1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419" name="release"/>
            <p:cNvSpPr txBox="1"/>
            <p:nvPr/>
          </p:nvSpPr>
          <p:spPr>
            <a:xfrm>
              <a:off x="191908" y="0"/>
              <a:ext cx="143704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a:t>
              </a:r>
            </a:p>
          </p:txBody>
        </p:sp>
      </p:grpSp>
      <p:grpSp>
        <p:nvGrpSpPr>
          <p:cNvPr id="4433" name="Group"/>
          <p:cNvGrpSpPr/>
          <p:nvPr/>
        </p:nvGrpSpPr>
        <p:grpSpPr>
          <a:xfrm>
            <a:off x="5046285" y="1633537"/>
            <a:ext cx="1753355" cy="1792288"/>
            <a:chOff x="0" y="0"/>
            <a:chExt cx="1753354" cy="1792287"/>
          </a:xfrm>
        </p:grpSpPr>
        <p:grpSp>
          <p:nvGrpSpPr>
            <p:cNvPr id="4431" name="Group"/>
            <p:cNvGrpSpPr/>
            <p:nvPr/>
          </p:nvGrpSpPr>
          <p:grpSpPr>
            <a:xfrm>
              <a:off x="263902" y="619125"/>
              <a:ext cx="1130301" cy="1173163"/>
              <a:chOff x="0" y="0"/>
              <a:chExt cx="1130300" cy="1173162"/>
            </a:xfrm>
          </p:grpSpPr>
          <p:sp>
            <p:nvSpPr>
              <p:cNvPr id="442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42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426" name="Group"/>
              <p:cNvGrpSpPr/>
              <p:nvPr/>
            </p:nvGrpSpPr>
            <p:grpSpPr>
              <a:xfrm>
                <a:off x="914400" y="169862"/>
                <a:ext cx="215900" cy="1003301"/>
                <a:chOff x="0" y="0"/>
                <a:chExt cx="215900" cy="1003300"/>
              </a:xfrm>
            </p:grpSpPr>
            <p:sp>
              <p:nvSpPr>
                <p:cNvPr id="442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2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2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430" name="Group"/>
              <p:cNvGrpSpPr/>
              <p:nvPr/>
            </p:nvGrpSpPr>
            <p:grpSpPr>
              <a:xfrm>
                <a:off x="0" y="169862"/>
                <a:ext cx="215900" cy="1003301"/>
                <a:chOff x="0" y="0"/>
                <a:chExt cx="215900" cy="1003300"/>
              </a:xfrm>
            </p:grpSpPr>
            <p:sp>
              <p:nvSpPr>
                <p:cNvPr id="442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2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2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432"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436" name="Group"/>
          <p:cNvGrpSpPr/>
          <p:nvPr/>
        </p:nvGrpSpPr>
        <p:grpSpPr>
          <a:xfrm>
            <a:off x="4530725" y="4983162"/>
            <a:ext cx="857250" cy="835026"/>
            <a:chOff x="0" y="0"/>
            <a:chExt cx="857250" cy="835025"/>
          </a:xfrm>
        </p:grpSpPr>
        <p:sp>
          <p:nvSpPr>
            <p:cNvPr id="4434"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435"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437" name="Line"/>
          <p:cNvSpPr/>
          <p:nvPr/>
        </p:nvSpPr>
        <p:spPr>
          <a:xfrm>
            <a:off x="3267075" y="3606800"/>
            <a:ext cx="737096"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440" name="Group"/>
          <p:cNvGrpSpPr/>
          <p:nvPr/>
        </p:nvGrpSpPr>
        <p:grpSpPr>
          <a:xfrm>
            <a:off x="6232525" y="4999037"/>
            <a:ext cx="857250" cy="835026"/>
            <a:chOff x="0" y="0"/>
            <a:chExt cx="857250" cy="835025"/>
          </a:xfrm>
        </p:grpSpPr>
        <p:sp>
          <p:nvSpPr>
            <p:cNvPr id="4438"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43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441"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442" name="Shape"/>
          <p:cNvSpPr/>
          <p:nvPr/>
        </p:nvSpPr>
        <p:spPr>
          <a:xfrm>
            <a:off x="5041900" y="3571875"/>
            <a:ext cx="1765300" cy="792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4285"/>
                </a:moveTo>
                <a:cubicBezTo>
                  <a:pt x="1612" y="4285"/>
                  <a:pt x="0" y="5577"/>
                  <a:pt x="0" y="7171"/>
                </a:cubicBezTo>
                <a:lnTo>
                  <a:pt x="0" y="18714"/>
                </a:lnTo>
                <a:cubicBezTo>
                  <a:pt x="0" y="20308"/>
                  <a:pt x="1612" y="21600"/>
                  <a:pt x="3600" y="21600"/>
                </a:cubicBezTo>
                <a:lnTo>
                  <a:pt x="18000" y="21600"/>
                </a:lnTo>
                <a:cubicBezTo>
                  <a:pt x="19988" y="21600"/>
                  <a:pt x="21600" y="20308"/>
                  <a:pt x="21600" y="18714"/>
                </a:cubicBezTo>
                <a:lnTo>
                  <a:pt x="21600" y="7171"/>
                </a:lnTo>
                <a:cubicBezTo>
                  <a:pt x="21600" y="5577"/>
                  <a:pt x="19988" y="4285"/>
                  <a:pt x="18000" y="4285"/>
                </a:cubicBezTo>
                <a:lnTo>
                  <a:pt x="9000" y="4285"/>
                </a:lnTo>
                <a:lnTo>
                  <a:pt x="10470" y="0"/>
                </a:lnTo>
                <a:lnTo>
                  <a:pt x="3600" y="4285"/>
                </a:lnTo>
                <a:close/>
              </a:path>
            </a:pathLst>
          </a:custGeom>
          <a:ln w="38100">
            <a:solidFill>
              <a:srgbClr val="FF0000"/>
            </a:solidFill>
          </a:ln>
        </p:spPr>
        <p:txBody>
          <a:bodyPr lIns="45719" rIns="45719" anchor="ctr"/>
          <a:lstStyle/>
          <a:p>
            <a:pPr algn="ctr"/>
          </a:p>
        </p:txBody>
      </p:sp>
      <p:grpSp>
        <p:nvGrpSpPr>
          <p:cNvPr id="4445" name="Group"/>
          <p:cNvGrpSpPr/>
          <p:nvPr/>
        </p:nvGrpSpPr>
        <p:grpSpPr>
          <a:xfrm>
            <a:off x="5407025" y="3802062"/>
            <a:ext cx="1136650" cy="492126"/>
            <a:chOff x="0" y="0"/>
            <a:chExt cx="1136650" cy="492125"/>
          </a:xfrm>
        </p:grpSpPr>
        <p:sp>
          <p:nvSpPr>
            <p:cNvPr id="4443" name="Rectangle"/>
            <p:cNvSpPr/>
            <p:nvPr/>
          </p:nvSpPr>
          <p:spPr>
            <a:xfrm>
              <a:off x="0" y="0"/>
              <a:ext cx="1136650" cy="4921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444" name="false"/>
            <p:cNvSpPr txBox="1"/>
            <p:nvPr/>
          </p:nvSpPr>
          <p:spPr>
            <a:xfrm>
              <a:off x="194339" y="2752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446" name="Line"/>
          <p:cNvSpPr/>
          <p:nvPr/>
        </p:nvSpPr>
        <p:spPr>
          <a:xfrm>
            <a:off x="3435350" y="3376612"/>
            <a:ext cx="1830388" cy="715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2208" y="11963"/>
                </a:lnTo>
                <a:lnTo>
                  <a:pt x="10788" y="8148"/>
                </a:lnTo>
                <a:lnTo>
                  <a:pt x="21600" y="21600"/>
                </a:lnTo>
                <a:lnTo>
                  <a:pt x="9156" y="3162"/>
                </a:lnTo>
                <a:lnTo>
                  <a:pt x="9392" y="6810"/>
                </a:lnTo>
                <a:lnTo>
                  <a:pt x="237" y="335"/>
                </a:lnTo>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447" name="Line"/>
          <p:cNvSpPr/>
          <p:nvPr/>
        </p:nvSpPr>
        <p:spPr>
          <a:xfrm>
            <a:off x="3397250" y="3490912"/>
            <a:ext cx="1119188" cy="1350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2208" y="11963"/>
                </a:lnTo>
                <a:lnTo>
                  <a:pt x="10788" y="8148"/>
                </a:lnTo>
                <a:lnTo>
                  <a:pt x="21600" y="21600"/>
                </a:lnTo>
                <a:lnTo>
                  <a:pt x="9156" y="3162"/>
                </a:lnTo>
                <a:lnTo>
                  <a:pt x="9392" y="6810"/>
                </a:lnTo>
                <a:lnTo>
                  <a:pt x="237" y="335"/>
                </a:lnTo>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454" name="Group"/>
          <p:cNvGrpSpPr/>
          <p:nvPr/>
        </p:nvGrpSpPr>
        <p:grpSpPr>
          <a:xfrm>
            <a:off x="6532451" y="2654512"/>
            <a:ext cx="2406504" cy="2169716"/>
            <a:chOff x="0" y="0"/>
            <a:chExt cx="2406502" cy="2169714"/>
          </a:xfrm>
        </p:grpSpPr>
        <p:sp>
          <p:nvSpPr>
            <p:cNvPr id="4448" name="Shape"/>
            <p:cNvSpPr/>
            <p:nvPr/>
          </p:nvSpPr>
          <p:spPr>
            <a:xfrm>
              <a:off x="231868" y="577595"/>
              <a:ext cx="2174635" cy="1592120"/>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4449" name="Oval"/>
            <p:cNvSpPr/>
            <p:nvPr/>
          </p:nvSpPr>
          <p:spPr>
            <a:xfrm>
              <a:off x="328345" y="385902"/>
              <a:ext cx="362480" cy="265378"/>
            </a:xfrm>
            <a:prstGeom prst="ellipse">
              <a:avLst/>
            </a:pr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4450" name="Oval"/>
            <p:cNvSpPr/>
            <p:nvPr/>
          </p:nvSpPr>
          <p:spPr>
            <a:xfrm>
              <a:off x="129787" y="156646"/>
              <a:ext cx="241654" cy="176919"/>
            </a:xfrm>
            <a:prstGeom prst="ellipse">
              <a:avLst/>
            </a:pr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4451" name="Oval"/>
            <p:cNvSpPr/>
            <p:nvPr/>
          </p:nvSpPr>
          <p:spPr>
            <a:xfrm>
              <a:off x="0" y="0"/>
              <a:ext cx="120827" cy="88460"/>
            </a:xfrm>
            <a:prstGeom prst="ellipse">
              <a:avLst/>
            </a:pr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4452" name="Shape"/>
            <p:cNvSpPr/>
            <p:nvPr/>
          </p:nvSpPr>
          <p:spPr>
            <a:xfrm>
              <a:off x="340089" y="663542"/>
              <a:ext cx="1995104" cy="1355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4453" name="Bingo!"/>
            <p:cNvSpPr txBox="1"/>
            <p:nvPr/>
          </p:nvSpPr>
          <p:spPr>
            <a:xfrm>
              <a:off x="531636" y="1062851"/>
              <a:ext cx="1420718"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3200">
                  <a:solidFill>
                    <a:srgbClr val="FF3300"/>
                  </a:solidFill>
                </a:defRPr>
              </a:lvl1pPr>
            </a:lstStyle>
            <a:p>
              <a:pPr/>
              <a:r>
                <a:t>Bingo!</a:t>
              </a:r>
            </a:p>
          </p:txBody>
        </p:sp>
      </p:gr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5"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26"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27"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128" name="public void LockTwo() {…"/>
          <p:cNvSpPr txBox="1"/>
          <p:nvPr/>
        </p:nvSpPr>
        <p:spPr>
          <a:xfrm>
            <a:off x="4760912" y="2852737"/>
            <a:ext cx="4179888" cy="1269366"/>
          </a:xfrm>
          <a:prstGeom prst="rect">
            <a:avLst/>
          </a:prstGeom>
          <a:solidFill>
            <a:srgbClr val="FFFFCC"/>
          </a:solidFill>
          <a:ln>
            <a:solidFill>
              <a:srgbClr val="FFFF99"/>
            </a:solidFill>
          </a:ln>
          <a:extLst>
            <a:ext uri="{C572A759-6A51-4108-AA02-DFA0A04FC94B}">
              <ma14:wrappingTextBoxFlag xmlns:ma14="http://schemas.microsoft.com/office/mac/drawingml/2011/main" val="1"/>
            </a:ext>
          </a:extLst>
        </p:spPr>
        <p:txBody>
          <a:bodyPr lIns="45719" rIns="45719">
            <a:spAutoFit/>
          </a:bodyPr>
          <a:lstStyle/>
          <a:p>
            <a:pPr>
              <a:defRPr sz="2000">
                <a:latin typeface="Courier New"/>
                <a:ea typeface="Courier New"/>
                <a:cs typeface="Courier New"/>
                <a:sym typeface="Courier New"/>
              </a:defRPr>
            </a:pPr>
            <a:r>
              <a:t>public void</a:t>
            </a:r>
            <a:r>
              <a:rPr>
                <a:solidFill>
                  <a:srgbClr val="3333CC"/>
                </a:solidFill>
              </a:rPr>
              <a:t> LockTwo() {</a:t>
            </a:r>
            <a:endParaRPr>
              <a:solidFill>
                <a:srgbClr val="3333CC"/>
              </a:solidFill>
            </a:endParaRPr>
          </a:p>
          <a:p>
            <a:pPr>
              <a:defRPr sz="2000">
                <a:solidFill>
                  <a:srgbClr val="3333CC"/>
                </a:solidFill>
                <a:latin typeface="Courier New"/>
                <a:ea typeface="Courier New"/>
                <a:cs typeface="Courier New"/>
                <a:sym typeface="Courier New"/>
              </a:defRPr>
            </a:pPr>
            <a:r>
              <a:t>  victim = i;</a:t>
            </a:r>
          </a:p>
          <a:p>
            <a:pPr>
              <a:defRPr sz="2000">
                <a:solidFill>
                  <a:srgbClr val="3333CC"/>
                </a:solidFill>
                <a:latin typeface="Courier New"/>
                <a:ea typeface="Courier New"/>
                <a:cs typeface="Courier New"/>
                <a:sym typeface="Courier New"/>
              </a:defRPr>
            </a:pPr>
            <a:r>
              <a:t>  </a:t>
            </a:r>
            <a:r>
              <a:rPr>
                <a:solidFill>
                  <a:srgbClr val="000000"/>
                </a:solidFill>
              </a:rPr>
              <a:t>while</a:t>
            </a:r>
            <a:r>
              <a:t> (victim == i) {}; </a:t>
            </a:r>
          </a:p>
          <a:p>
            <a:pPr>
              <a:defRPr sz="2000">
                <a:solidFill>
                  <a:srgbClr val="3333CC"/>
                </a:solidFill>
                <a:latin typeface="Courier New"/>
                <a:ea typeface="Courier New"/>
                <a:cs typeface="Courier New"/>
                <a:sym typeface="Courier New"/>
              </a:defRPr>
            </a:pPr>
            <a:r>
              <a:t> }</a:t>
            </a:r>
          </a:p>
        </p:txBody>
      </p:sp>
      <p:sp>
        <p:nvSpPr>
          <p:cNvPr id="129" name="LockTwo Claims"/>
          <p:cNvSpPr txBox="1"/>
          <p:nvPr>
            <p:ph type="title" idx="4294967295"/>
          </p:nvPr>
        </p:nvSpPr>
        <p:spPr>
          <a:xfrm>
            <a:off x="685800" y="609599"/>
            <a:ext cx="7772400" cy="1143002"/>
          </a:xfrm>
          <a:prstGeom prst="rect">
            <a:avLst/>
          </a:prstGeom>
        </p:spPr>
        <p:txBody>
          <a:bodyPr>
            <a:normAutofit fontScale="100000" lnSpcReduction="0"/>
          </a:bodyPr>
          <a:lstStyle/>
          <a:p>
            <a:pPr/>
            <a:r>
              <a:t>LockTwo Claims</a:t>
            </a:r>
          </a:p>
        </p:txBody>
      </p:sp>
      <p:sp>
        <p:nvSpPr>
          <p:cNvPr id="130" name="Satisfies mutual exclusion…"/>
          <p:cNvSpPr txBox="1"/>
          <p:nvPr>
            <p:ph type="body" sz="half" idx="4294967295"/>
          </p:nvPr>
        </p:nvSpPr>
        <p:spPr>
          <a:xfrm>
            <a:off x="571500" y="2171700"/>
            <a:ext cx="5797550" cy="4064000"/>
          </a:xfrm>
          <a:prstGeom prst="rect">
            <a:avLst/>
          </a:prstGeom>
        </p:spPr>
        <p:txBody>
          <a:bodyPr>
            <a:normAutofit fontScale="100000" lnSpcReduction="0"/>
          </a:bodyPr>
          <a:lstStyle/>
          <a:p>
            <a:pPr>
              <a:spcBef>
                <a:spcPts val="600"/>
              </a:spcBef>
              <a:buChar char="•"/>
              <a:defRPr sz="2800"/>
            </a:pPr>
            <a:r>
              <a:t>Satisfies mutual exclusion</a:t>
            </a:r>
          </a:p>
          <a:p>
            <a:pPr lvl="1" marL="742950" indent="-285750">
              <a:spcBef>
                <a:spcPts val="0"/>
              </a:spcBef>
              <a:defRPr sz="2400"/>
            </a:pPr>
            <a:r>
              <a:t>If thread </a:t>
            </a:r>
            <a:r>
              <a:rPr b="1">
                <a:solidFill>
                  <a:srgbClr val="000000"/>
                </a:solidFill>
                <a:latin typeface="Courier New"/>
                <a:ea typeface="Courier New"/>
                <a:cs typeface="Courier New"/>
                <a:sym typeface="Courier New"/>
              </a:rPr>
              <a:t>i</a:t>
            </a:r>
            <a:r>
              <a:t> in critical section</a:t>
            </a:r>
          </a:p>
          <a:p>
            <a:pPr lvl="1" marL="742950" indent="-285750">
              <a:spcBef>
                <a:spcPts val="0"/>
              </a:spcBef>
              <a:defRPr sz="2400"/>
            </a:pPr>
            <a:r>
              <a:t>Then </a:t>
            </a:r>
            <a:r>
              <a:rPr b="1">
                <a:solidFill>
                  <a:srgbClr val="000000"/>
                </a:solidFill>
                <a:latin typeface="Courier New"/>
                <a:ea typeface="Courier New"/>
                <a:cs typeface="Courier New"/>
                <a:sym typeface="Courier New"/>
              </a:rPr>
              <a:t>victim == j</a:t>
            </a:r>
            <a:endParaRPr b="1">
              <a:solidFill>
                <a:srgbClr val="000000"/>
              </a:solidFill>
              <a:latin typeface="Courier New"/>
              <a:ea typeface="Courier New"/>
              <a:cs typeface="Courier New"/>
              <a:sym typeface="Courier New"/>
            </a:endParaRPr>
          </a:p>
          <a:p>
            <a:pPr lvl="1" marL="742950" indent="-285750">
              <a:spcBef>
                <a:spcPts val="0"/>
              </a:spcBef>
              <a:defRPr sz="2400"/>
            </a:pPr>
            <a:r>
              <a:t>Cannot be both 0 and 1</a:t>
            </a:r>
          </a:p>
          <a:p>
            <a:pPr>
              <a:spcBef>
                <a:spcPts val="600"/>
              </a:spcBef>
              <a:buChar char="•"/>
              <a:defRPr sz="2800"/>
            </a:pPr>
            <a:r>
              <a:t>Not deadlock free</a:t>
            </a:r>
          </a:p>
          <a:p>
            <a:pPr lvl="1" marL="742950" indent="-285750">
              <a:spcBef>
                <a:spcPts val="0"/>
              </a:spcBef>
              <a:defRPr sz="2400"/>
            </a:pPr>
            <a:r>
              <a:t>Sequential execution deadlocks</a:t>
            </a:r>
          </a:p>
          <a:p>
            <a:pPr lvl="1" marL="742950" indent="-285750">
              <a:spcBef>
                <a:spcPts val="0"/>
              </a:spcBef>
              <a:defRPr sz="2400"/>
            </a:pPr>
            <a:r>
              <a:t>Concurrent execution does not</a:t>
            </a:r>
          </a:p>
        </p:txBody>
      </p:sp>
    </p:spTree>
  </p:cSld>
  <p:clrMapOvr>
    <a:masterClrMapping/>
  </p:clrMapOvr>
  <p:transition xmlns:p14="http://schemas.microsoft.com/office/powerpoint/2010/main" spd="med" advClick="1"/>
</p:sld>
</file>

<file path=ppt/slides/slide1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45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46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461" name="Purple Releases"/>
          <p:cNvSpPr txBox="1"/>
          <p:nvPr>
            <p:ph type="title" idx="4294967295"/>
          </p:nvPr>
        </p:nvSpPr>
        <p:spPr>
          <a:xfrm>
            <a:off x="685800" y="609599"/>
            <a:ext cx="7772400" cy="1143002"/>
          </a:xfrm>
          <a:prstGeom prst="rect">
            <a:avLst/>
          </a:prstGeom>
        </p:spPr>
        <p:txBody>
          <a:bodyPr>
            <a:normAutofit fontScale="100000" lnSpcReduction="0"/>
          </a:bodyPr>
          <a:lstStyle/>
          <a:p>
            <a:pPr/>
            <a:r>
              <a:t>Purple Releases</a:t>
            </a:r>
          </a:p>
        </p:txBody>
      </p:sp>
      <p:sp>
        <p:nvSpPr>
          <p:cNvPr id="4462"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463" name="tail"/>
          <p:cNvSpPr txBox="1"/>
          <p:nvPr/>
        </p:nvSpPr>
        <p:spPr>
          <a:xfrm>
            <a:off x="1125537" y="46656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475" name="Group"/>
          <p:cNvGrpSpPr/>
          <p:nvPr/>
        </p:nvGrpSpPr>
        <p:grpSpPr>
          <a:xfrm>
            <a:off x="2157412" y="1644649"/>
            <a:ext cx="1740377" cy="1879601"/>
            <a:chOff x="0" y="0"/>
            <a:chExt cx="1740376" cy="1879600"/>
          </a:xfrm>
        </p:grpSpPr>
        <p:grpSp>
          <p:nvGrpSpPr>
            <p:cNvPr id="4473" name="Group"/>
            <p:cNvGrpSpPr/>
            <p:nvPr/>
          </p:nvGrpSpPr>
          <p:grpSpPr>
            <a:xfrm>
              <a:off x="0" y="596900"/>
              <a:ext cx="1358900" cy="1282700"/>
              <a:chOff x="0" y="0"/>
              <a:chExt cx="1358900" cy="1282700"/>
            </a:xfrm>
          </p:grpSpPr>
          <p:sp>
            <p:nvSpPr>
              <p:cNvPr id="446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46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6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6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6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6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7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7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7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474" name="released"/>
            <p:cNvSpPr txBox="1"/>
            <p:nvPr/>
          </p:nvSpPr>
          <p:spPr>
            <a:xfrm>
              <a:off x="77311"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released</a:t>
              </a:r>
            </a:p>
          </p:txBody>
        </p:sp>
      </p:grpSp>
      <p:grpSp>
        <p:nvGrpSpPr>
          <p:cNvPr id="4488" name="Group"/>
          <p:cNvGrpSpPr/>
          <p:nvPr/>
        </p:nvGrpSpPr>
        <p:grpSpPr>
          <a:xfrm>
            <a:off x="5089842" y="1633537"/>
            <a:ext cx="1663066" cy="1792288"/>
            <a:chOff x="0" y="0"/>
            <a:chExt cx="1663064" cy="1792287"/>
          </a:xfrm>
        </p:grpSpPr>
        <p:grpSp>
          <p:nvGrpSpPr>
            <p:cNvPr id="4486" name="Group"/>
            <p:cNvGrpSpPr/>
            <p:nvPr/>
          </p:nvGrpSpPr>
          <p:grpSpPr>
            <a:xfrm>
              <a:off x="220344" y="619125"/>
              <a:ext cx="1130301" cy="1173163"/>
              <a:chOff x="0" y="0"/>
              <a:chExt cx="1130300" cy="1173162"/>
            </a:xfrm>
          </p:grpSpPr>
          <p:sp>
            <p:nvSpPr>
              <p:cNvPr id="4476"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477"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481" name="Group"/>
              <p:cNvGrpSpPr/>
              <p:nvPr/>
            </p:nvGrpSpPr>
            <p:grpSpPr>
              <a:xfrm>
                <a:off x="914400" y="169862"/>
                <a:ext cx="215900" cy="1003301"/>
                <a:chOff x="0" y="0"/>
                <a:chExt cx="215900" cy="1003300"/>
              </a:xfrm>
            </p:grpSpPr>
            <p:sp>
              <p:nvSpPr>
                <p:cNvPr id="4478"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79"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80"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485" name="Group"/>
              <p:cNvGrpSpPr/>
              <p:nvPr/>
            </p:nvGrpSpPr>
            <p:grpSpPr>
              <a:xfrm>
                <a:off x="0" y="169862"/>
                <a:ext cx="215900" cy="1003301"/>
                <a:chOff x="0" y="0"/>
                <a:chExt cx="215900" cy="1003300"/>
              </a:xfrm>
            </p:grpSpPr>
            <p:sp>
              <p:nvSpPr>
                <p:cNvPr id="4482"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83"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484"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487" name="acquired"/>
            <p:cNvSpPr txBox="1"/>
            <p:nvPr/>
          </p:nvSpPr>
          <p:spPr>
            <a:xfrm>
              <a:off x="0"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491" name="Group"/>
          <p:cNvGrpSpPr/>
          <p:nvPr/>
        </p:nvGrpSpPr>
        <p:grpSpPr>
          <a:xfrm>
            <a:off x="6232525" y="4999037"/>
            <a:ext cx="857250" cy="835026"/>
            <a:chOff x="0" y="0"/>
            <a:chExt cx="857250" cy="835025"/>
          </a:xfrm>
        </p:grpSpPr>
        <p:sp>
          <p:nvSpPr>
            <p:cNvPr id="4489"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490"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492" name="Line"/>
          <p:cNvSpPr/>
          <p:nvPr/>
        </p:nvSpPr>
        <p:spPr>
          <a:xfrm>
            <a:off x="1497012" y="5738812"/>
            <a:ext cx="4887913" cy="907993"/>
          </a:xfrm>
          <a:custGeom>
            <a:avLst/>
            <a:gdLst/>
            <a:ahLst/>
            <a:cxnLst>
              <a:cxn ang="0">
                <a:pos x="wd2" y="hd2"/>
              </a:cxn>
              <a:cxn ang="5400000">
                <a:pos x="wd2" y="hd2"/>
              </a:cxn>
              <a:cxn ang="10800000">
                <a:pos x="wd2" y="hd2"/>
              </a:cxn>
              <a:cxn ang="16200000">
                <a:pos x="wd2" y="hd2"/>
              </a:cxn>
            </a:cxnLst>
            <a:rect l="0" t="0" r="r" b="b"/>
            <a:pathLst>
              <a:path w="21282" h="20253" fill="norm" stroke="1" extrusionOk="0">
                <a:moveTo>
                  <a:pt x="0" y="0"/>
                </a:moveTo>
                <a:cubicBezTo>
                  <a:pt x="449" y="3045"/>
                  <a:pt x="-318" y="15651"/>
                  <a:pt x="2682" y="18626"/>
                </a:cubicBezTo>
                <a:cubicBezTo>
                  <a:pt x="5682" y="21600"/>
                  <a:pt x="14888" y="19971"/>
                  <a:pt x="17985" y="17917"/>
                </a:cubicBezTo>
                <a:cubicBezTo>
                  <a:pt x="21082" y="15864"/>
                  <a:pt x="20598" y="8746"/>
                  <a:pt x="21282" y="6338"/>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9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49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498" name="Space Usage"/>
          <p:cNvSpPr txBox="1"/>
          <p:nvPr>
            <p:ph type="title" idx="4294967295"/>
          </p:nvPr>
        </p:nvSpPr>
        <p:spPr>
          <a:xfrm>
            <a:off x="685800" y="609599"/>
            <a:ext cx="7772400" cy="1143002"/>
          </a:xfrm>
          <a:prstGeom prst="rect">
            <a:avLst/>
          </a:prstGeom>
        </p:spPr>
        <p:txBody>
          <a:bodyPr>
            <a:normAutofit fontScale="100000" lnSpcReduction="0"/>
          </a:bodyPr>
          <a:lstStyle/>
          <a:p>
            <a:pPr/>
            <a:r>
              <a:t>Space Usage</a:t>
            </a:r>
          </a:p>
        </p:txBody>
      </p:sp>
      <p:sp>
        <p:nvSpPr>
          <p:cNvPr id="4499" name="Let…"/>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Let</a:t>
            </a:r>
          </a:p>
          <a:p>
            <a:pPr lvl="1" marL="742950" indent="-285750">
              <a:spcBef>
                <a:spcPts val="0"/>
              </a:spcBef>
              <a:defRPr sz="2800">
                <a:solidFill>
                  <a:srgbClr val="000000"/>
                </a:solidFill>
              </a:defRPr>
            </a:pPr>
            <a:r>
              <a:t>L</a:t>
            </a:r>
            <a:r>
              <a:rPr>
                <a:solidFill>
                  <a:srgbClr val="0000FF"/>
                </a:solidFill>
              </a:rPr>
              <a:t> = number of locks</a:t>
            </a:r>
          </a:p>
          <a:p>
            <a:pPr lvl="1" marL="742950" indent="-285750">
              <a:spcBef>
                <a:spcPts val="0"/>
              </a:spcBef>
              <a:defRPr sz="2800">
                <a:solidFill>
                  <a:srgbClr val="000000"/>
                </a:solidFill>
              </a:defRPr>
            </a:pPr>
            <a:r>
              <a:t>N </a:t>
            </a:r>
            <a:r>
              <a:rPr>
                <a:solidFill>
                  <a:srgbClr val="0000FF"/>
                </a:solidFill>
              </a:rPr>
              <a:t>= number of threads</a:t>
            </a:r>
          </a:p>
          <a:p>
            <a:pPr>
              <a:buChar char="•"/>
            </a:pPr>
            <a:r>
              <a:t>ALock</a:t>
            </a:r>
          </a:p>
          <a:p>
            <a:pPr lvl="1" marL="742950" indent="-285750">
              <a:spcBef>
                <a:spcPts val="0"/>
              </a:spcBef>
              <a:defRPr sz="2800">
                <a:solidFill>
                  <a:srgbClr val="000000"/>
                </a:solidFill>
              </a:defRPr>
            </a:pPr>
            <a:r>
              <a:t>O(LN)</a:t>
            </a:r>
          </a:p>
          <a:p>
            <a:pPr>
              <a:buChar char="•"/>
            </a:pPr>
            <a:r>
              <a:t>CLH lock</a:t>
            </a:r>
          </a:p>
          <a:p>
            <a:pPr lvl="1" marL="742950" indent="-285750">
              <a:spcBef>
                <a:spcPts val="0"/>
              </a:spcBef>
              <a:defRPr sz="2800">
                <a:solidFill>
                  <a:srgbClr val="000000"/>
                </a:solidFill>
              </a:defRPr>
            </a:pPr>
            <a:r>
              <a:t>O(L+N)</a:t>
            </a:r>
          </a:p>
        </p:txBody>
      </p:sp>
    </p:spTree>
  </p:cSld>
  <p:clrMapOvr>
    <a:masterClrMapping/>
  </p:clrMapOvr>
  <p:transition xmlns:p14="http://schemas.microsoft.com/office/powerpoint/2010/main" spd="med" advClick="1"/>
</p:sld>
</file>

<file path=ppt/slides/slide1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0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0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05"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06" name="class Qnode {…"/>
          <p:cNvSpPr/>
          <p:nvPr/>
        </p:nvSpPr>
        <p:spPr>
          <a:xfrm>
            <a:off x="919162" y="1981200"/>
            <a:ext cx="7153276" cy="16824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class Qnode {</a:t>
            </a:r>
          </a:p>
          <a:p>
            <a:pPr marL="342900" indent="-342900">
              <a:spcBef>
                <a:spcPts val="500"/>
              </a:spcBef>
              <a:defRPr sz="2400">
                <a:latin typeface="Courier New"/>
                <a:ea typeface="Courier New"/>
                <a:cs typeface="Courier New"/>
                <a:sym typeface="Courier New"/>
              </a:defRPr>
            </a:pPr>
            <a:r>
              <a:t> AtomicBoolean locked =</a:t>
            </a:r>
          </a:p>
          <a:p>
            <a:pPr marL="342900" indent="-342900">
              <a:spcBef>
                <a:spcPts val="500"/>
              </a:spcBef>
              <a:defRPr sz="2400">
                <a:latin typeface="Courier New"/>
                <a:ea typeface="Courier New"/>
                <a:cs typeface="Courier New"/>
                <a:sym typeface="Courier New"/>
              </a:defRPr>
            </a:pPr>
            <a:r>
              <a:t>   new AtomicBoolean(true);</a:t>
            </a:r>
          </a:p>
          <a:p>
            <a:pPr marL="342900" indent="-342900">
              <a:spcBef>
                <a:spcPts val="500"/>
              </a:spcBef>
              <a:defRPr sz="2400">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1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1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1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12"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13" name="class Qnode {…"/>
          <p:cNvSpPr/>
          <p:nvPr/>
        </p:nvSpPr>
        <p:spPr>
          <a:xfrm>
            <a:off x="919162" y="1981200"/>
            <a:ext cx="7153276" cy="16824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Qnode {</a:t>
            </a:r>
          </a:p>
          <a:p>
            <a:pPr marL="342900" indent="-342900">
              <a:spcBef>
                <a:spcPts val="500"/>
              </a:spcBef>
              <a:defRPr sz="2400">
                <a:latin typeface="Courier New"/>
                <a:ea typeface="Courier New"/>
                <a:cs typeface="Courier New"/>
                <a:sym typeface="Courier New"/>
              </a:defRPr>
            </a:pPr>
            <a:r>
              <a:t> AtomicBoolean locked =</a:t>
            </a:r>
          </a:p>
          <a:p>
            <a:pPr marL="342900" indent="-342900">
              <a:spcBef>
                <a:spcPts val="500"/>
              </a:spcBef>
              <a:defRPr sz="2400">
                <a:latin typeface="Courier New"/>
                <a:ea typeface="Courier New"/>
                <a:cs typeface="Courier New"/>
                <a:sym typeface="Courier New"/>
              </a:defRPr>
            </a:pPr>
            <a:r>
              <a:t>   new AtomicBoolean(true);</a:t>
            </a:r>
          </a:p>
          <a:p>
            <a:pPr marL="342900" indent="-342900">
              <a:spcBef>
                <a:spcPts val="500"/>
              </a:spcBef>
              <a:defRPr sz="2400">
                <a:latin typeface="Courier New"/>
                <a:ea typeface="Courier New"/>
                <a:cs typeface="Courier New"/>
                <a:sym typeface="Courier New"/>
              </a:defRPr>
            </a:pPr>
            <a:r>
              <a:t>}</a:t>
            </a:r>
          </a:p>
        </p:txBody>
      </p:sp>
      <p:sp>
        <p:nvSpPr>
          <p:cNvPr id="4514" name="Not released yet"/>
          <p:cNvSpPr txBox="1"/>
          <p:nvPr/>
        </p:nvSpPr>
        <p:spPr>
          <a:xfrm>
            <a:off x="2012950" y="4349750"/>
            <a:ext cx="5889625"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Not released yet</a:t>
            </a:r>
          </a:p>
        </p:txBody>
      </p:sp>
      <p:sp>
        <p:nvSpPr>
          <p:cNvPr id="4515" name="Shape"/>
          <p:cNvSpPr/>
          <p:nvPr/>
        </p:nvSpPr>
        <p:spPr>
          <a:xfrm>
            <a:off x="1042987" y="2384425"/>
            <a:ext cx="5092701" cy="1795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916"/>
                  <a:pt x="0" y="2047"/>
                </a:cubicBezTo>
                <a:lnTo>
                  <a:pt x="0" y="10233"/>
                </a:lnTo>
                <a:cubicBezTo>
                  <a:pt x="0" y="11364"/>
                  <a:pt x="1612" y="12280"/>
                  <a:pt x="3600" y="12280"/>
                </a:cubicBezTo>
                <a:lnTo>
                  <a:pt x="12600" y="12280"/>
                </a:lnTo>
                <a:lnTo>
                  <a:pt x="15964" y="21600"/>
                </a:lnTo>
                <a:lnTo>
                  <a:pt x="18000" y="12280"/>
                </a:lnTo>
                <a:cubicBezTo>
                  <a:pt x="19988" y="12280"/>
                  <a:pt x="21600" y="11364"/>
                  <a:pt x="21600" y="10233"/>
                </a:cubicBezTo>
                <a:lnTo>
                  <a:pt x="21600" y="2047"/>
                </a:lnTo>
                <a:cubicBezTo>
                  <a:pt x="21600" y="916"/>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1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2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21"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22" name="class CLHLock implements Lock {…"/>
          <p:cNvSpPr/>
          <p:nvPr/>
        </p:nvSpPr>
        <p:spPr>
          <a:xfrm>
            <a:off x="919162" y="1758950"/>
            <a:ext cx="7153276" cy="376275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class CLHLock implements Lock {</a:t>
            </a:r>
          </a:p>
          <a:p>
            <a:pPr marL="342900" indent="-342900">
              <a:spcBef>
                <a:spcPts val="500"/>
              </a:spcBef>
              <a:defRPr sz="2400">
                <a:latin typeface="Courier New"/>
                <a:ea typeface="Courier New"/>
                <a:cs typeface="Courier New"/>
                <a:sym typeface="Courier New"/>
              </a:defRPr>
            </a:pPr>
            <a:r>
              <a:t> AtomicReference&lt;Qnode&gt; tail; </a:t>
            </a:r>
          </a:p>
          <a:p>
            <a:pPr marL="342900" indent="-342900">
              <a:spcBef>
                <a:spcPts val="500"/>
              </a:spcBef>
              <a:defRPr sz="2400">
                <a:latin typeface="Courier New"/>
                <a:ea typeface="Courier New"/>
                <a:cs typeface="Courier New"/>
                <a:sym typeface="Courier New"/>
              </a:defRPr>
            </a:pPr>
            <a:r>
              <a:t> ThreadLocal&lt;Qnode&gt; myNode</a:t>
            </a:r>
          </a:p>
          <a:p>
            <a:pPr marL="342900" indent="-342900">
              <a:spcBef>
                <a:spcPts val="500"/>
              </a:spcBef>
              <a:defRPr sz="2400">
                <a:latin typeface="Courier New"/>
                <a:ea typeface="Courier New"/>
                <a:cs typeface="Courier New"/>
                <a:sym typeface="Courier New"/>
              </a:defRPr>
            </a:pPr>
            <a:r>
              <a:t>    = new Qnode();</a:t>
            </a:r>
          </a:p>
          <a:p>
            <a:pPr marL="342900" indent="-342900">
              <a:spcBef>
                <a:spcPts val="500"/>
              </a:spcBef>
              <a:defRPr sz="2400">
                <a:latin typeface="Courier New"/>
                <a:ea typeface="Courier New"/>
                <a:cs typeface="Courier New"/>
                <a:sym typeface="Courier New"/>
              </a:defRPr>
            </a:pPr>
            <a:r>
              <a:t> public void lock() {</a:t>
            </a:r>
          </a:p>
          <a:p>
            <a:pPr marL="342900" indent="-342900">
              <a:spcBef>
                <a:spcPts val="500"/>
              </a:spcBef>
              <a:defRPr sz="2400">
                <a:latin typeface="Courier New"/>
                <a:ea typeface="Courier New"/>
                <a:cs typeface="Courier New"/>
                <a:sym typeface="Courier New"/>
              </a:defRPr>
            </a:pPr>
            <a:r>
              <a:t>  Qnode pred </a:t>
            </a:r>
          </a:p>
          <a:p>
            <a:pPr marL="342900" indent="-342900">
              <a:spcBef>
                <a:spcPts val="500"/>
              </a:spcBef>
              <a:defRPr sz="2400">
                <a:latin typeface="Courier New"/>
                <a:ea typeface="Courier New"/>
                <a:cs typeface="Courier New"/>
                <a:sym typeface="Courier New"/>
              </a:defRPr>
            </a:pPr>
            <a:r>
              <a:t>    = tail.getAndSet(myNode);</a:t>
            </a:r>
          </a:p>
          <a:p>
            <a:pPr marL="342900" indent="-342900">
              <a:spcBef>
                <a:spcPts val="500"/>
              </a:spcBef>
              <a:defRPr sz="2400">
                <a:latin typeface="Courier New"/>
                <a:ea typeface="Courier New"/>
                <a:cs typeface="Courier New"/>
                <a:sym typeface="Courier New"/>
              </a:defRPr>
            </a:pPr>
            <a:r>
              <a:t>  while (pred.locked) {}</a:t>
            </a:r>
          </a:p>
          <a:p>
            <a:pPr marL="342900" indent="-342900">
              <a:spcBef>
                <a:spcPts val="500"/>
              </a:spcBef>
              <a:defRPr sz="2400">
                <a:latin typeface="Courier New"/>
                <a:ea typeface="Courier New"/>
                <a:cs typeface="Courier New"/>
                <a:sym typeface="Courier New"/>
              </a:defRPr>
            </a:pPr>
            <a:r>
              <a:t> }}</a:t>
            </a:r>
          </a:p>
        </p:txBody>
      </p:sp>
    </p:spTree>
  </p:cSld>
  <p:clrMapOvr>
    <a:masterClrMapping/>
  </p:clrMapOvr>
  <p:transition xmlns:p14="http://schemas.microsoft.com/office/powerpoint/2010/main" spd="med" advClick="1"/>
</p:sld>
</file>

<file path=ppt/slides/slide1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2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2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28"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29" name="class CLHLock implements Lock {…"/>
          <p:cNvSpPr/>
          <p:nvPr/>
        </p:nvSpPr>
        <p:spPr>
          <a:xfrm>
            <a:off x="919162" y="1758950"/>
            <a:ext cx="7153276" cy="376275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latin typeface="Courier New"/>
                <a:ea typeface="Courier New"/>
                <a:cs typeface="Courier New"/>
                <a:sym typeface="Courier New"/>
              </a:defRPr>
            </a:pPr>
            <a:r>
              <a:t> AtomicReference&lt;Qnode&gt; tail; </a:t>
            </a:r>
          </a:p>
          <a:p>
            <a:pPr marL="342900" indent="-342900">
              <a:spcBef>
                <a:spcPts val="500"/>
              </a:spcBef>
              <a:defRPr sz="2400">
                <a:latin typeface="Courier New"/>
                <a:ea typeface="Courier New"/>
                <a:cs typeface="Courier New"/>
                <a:sym typeface="Courier New"/>
              </a:defRPr>
            </a:pPr>
            <a:r>
              <a:t> </a:t>
            </a:r>
            <a:r>
              <a:rPr>
                <a:solidFill>
                  <a:srgbClr val="B2B2B2"/>
                </a:solidFill>
              </a:rPr>
              <a:t>ThreadLocal&lt;Qnode&gt; myNode</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 new Qnode();</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solidFill>
                  <a:srgbClr val="B2B2B2"/>
                </a:solidFill>
                <a:latin typeface="Courier New"/>
                <a:ea typeface="Courier New"/>
                <a:cs typeface="Courier New"/>
                <a:sym typeface="Courier New"/>
              </a:defRPr>
            </a:pPr>
            <a:r>
              <a:t>  Qnode pred </a:t>
            </a:r>
          </a:p>
          <a:p>
            <a:pPr marL="342900" indent="-342900">
              <a:spcBef>
                <a:spcPts val="500"/>
              </a:spcBef>
              <a:defRPr sz="2400">
                <a:solidFill>
                  <a:srgbClr val="B2B2B2"/>
                </a:solidFill>
                <a:latin typeface="Courier New"/>
                <a:ea typeface="Courier New"/>
                <a:cs typeface="Courier New"/>
                <a:sym typeface="Courier New"/>
              </a:defRPr>
            </a:pPr>
            <a:r>
              <a:t>    = tail.getAndSet(myNode);</a:t>
            </a:r>
          </a:p>
          <a:p>
            <a:pPr marL="342900" indent="-342900">
              <a:spcBef>
                <a:spcPts val="500"/>
              </a:spcBef>
              <a:defRPr sz="2400">
                <a:solidFill>
                  <a:srgbClr val="B2B2B2"/>
                </a:solidFill>
                <a:latin typeface="Courier New"/>
                <a:ea typeface="Courier New"/>
                <a:cs typeface="Courier New"/>
                <a:sym typeface="Courier New"/>
              </a:defRPr>
            </a:pPr>
            <a:r>
              <a:t>  while (pred.locked) {}</a:t>
            </a: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4530" name="Queue tail"/>
          <p:cNvSpPr txBox="1"/>
          <p:nvPr/>
        </p:nvSpPr>
        <p:spPr>
          <a:xfrm>
            <a:off x="4341812" y="5567362"/>
            <a:ext cx="3903663"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3300"/>
                </a:solidFill>
              </a:defRPr>
            </a:lvl1pPr>
          </a:lstStyle>
          <a:p>
            <a:pPr/>
            <a:r>
              <a:t>Queue tail</a:t>
            </a:r>
          </a:p>
        </p:txBody>
      </p:sp>
      <p:sp>
        <p:nvSpPr>
          <p:cNvPr id="4531" name="Shape"/>
          <p:cNvSpPr/>
          <p:nvPr/>
        </p:nvSpPr>
        <p:spPr>
          <a:xfrm>
            <a:off x="1035049" y="2235200"/>
            <a:ext cx="5453064" cy="32750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228"/>
                  <a:pt x="0" y="510"/>
                </a:cubicBezTo>
                <a:lnTo>
                  <a:pt x="0" y="2548"/>
                </a:lnTo>
                <a:cubicBezTo>
                  <a:pt x="0" y="2829"/>
                  <a:pt x="1612" y="3057"/>
                  <a:pt x="3600" y="3057"/>
                </a:cubicBezTo>
                <a:lnTo>
                  <a:pt x="12600" y="3057"/>
                </a:lnTo>
                <a:lnTo>
                  <a:pt x="19833" y="21600"/>
                </a:lnTo>
                <a:lnTo>
                  <a:pt x="18000" y="3057"/>
                </a:lnTo>
                <a:cubicBezTo>
                  <a:pt x="19988" y="3057"/>
                  <a:pt x="21600" y="2829"/>
                  <a:pt x="21600" y="2548"/>
                </a:cubicBezTo>
                <a:lnTo>
                  <a:pt x="21600" y="510"/>
                </a:lnTo>
                <a:cubicBezTo>
                  <a:pt x="21600" y="228"/>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3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37"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38" name="class CLHLock implements Lock {…"/>
          <p:cNvSpPr/>
          <p:nvPr/>
        </p:nvSpPr>
        <p:spPr>
          <a:xfrm>
            <a:off x="919162" y="1758950"/>
            <a:ext cx="7153276" cy="376275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AtomicReference&lt;Qnode&gt; tail; </a:t>
            </a:r>
          </a:p>
          <a:p>
            <a:pPr marL="342900" indent="-342900">
              <a:spcBef>
                <a:spcPts val="500"/>
              </a:spcBef>
              <a:defRPr sz="2400">
                <a:latin typeface="Courier New"/>
                <a:ea typeface="Courier New"/>
                <a:cs typeface="Courier New"/>
                <a:sym typeface="Courier New"/>
              </a:defRPr>
            </a:pPr>
            <a:r>
              <a:t> ThreadLocal&lt;Qnode&gt; myNode</a:t>
            </a:r>
          </a:p>
          <a:p>
            <a:pPr marL="342900" indent="-342900">
              <a:spcBef>
                <a:spcPts val="500"/>
              </a:spcBef>
              <a:defRPr sz="2400">
                <a:latin typeface="Courier New"/>
                <a:ea typeface="Courier New"/>
                <a:cs typeface="Courier New"/>
                <a:sym typeface="Courier New"/>
              </a:defRPr>
            </a:pPr>
            <a:r>
              <a:t>    = new Qnode();</a:t>
            </a:r>
          </a:p>
          <a:p>
            <a:pPr marL="342900" indent="-342900">
              <a:spcBef>
                <a:spcPts val="500"/>
              </a:spcBef>
              <a:defRPr sz="2400">
                <a:latin typeface="Courier New"/>
                <a:ea typeface="Courier New"/>
                <a:cs typeface="Courier New"/>
                <a:sym typeface="Courier New"/>
              </a:defRPr>
            </a:pPr>
            <a:r>
              <a:t> </a:t>
            </a:r>
            <a:r>
              <a:rPr>
                <a:solidFill>
                  <a:srgbClr val="B2B2B2"/>
                </a:solidFill>
              </a:rPr>
              <a:t>public void lock() {</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Qnode pred </a:t>
            </a:r>
          </a:p>
          <a:p>
            <a:pPr marL="342900" indent="-342900">
              <a:spcBef>
                <a:spcPts val="500"/>
              </a:spcBef>
              <a:defRPr sz="2400">
                <a:solidFill>
                  <a:srgbClr val="B2B2B2"/>
                </a:solidFill>
                <a:latin typeface="Courier New"/>
                <a:ea typeface="Courier New"/>
                <a:cs typeface="Courier New"/>
                <a:sym typeface="Courier New"/>
              </a:defRPr>
            </a:pPr>
            <a:r>
              <a:t>    = tail.getAndSet(myNode);</a:t>
            </a:r>
          </a:p>
          <a:p>
            <a:pPr marL="342900" indent="-342900">
              <a:spcBef>
                <a:spcPts val="500"/>
              </a:spcBef>
              <a:defRPr sz="2400">
                <a:solidFill>
                  <a:srgbClr val="B2B2B2"/>
                </a:solidFill>
                <a:latin typeface="Courier New"/>
                <a:ea typeface="Courier New"/>
                <a:cs typeface="Courier New"/>
                <a:sym typeface="Courier New"/>
              </a:defRPr>
            </a:pPr>
            <a:r>
              <a:t>  while (pred.locked) {}</a:t>
            </a: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4539" name="Thread-local Qnode"/>
          <p:cNvSpPr txBox="1"/>
          <p:nvPr/>
        </p:nvSpPr>
        <p:spPr>
          <a:xfrm>
            <a:off x="4721225" y="5445125"/>
            <a:ext cx="3903663"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3300"/>
                </a:solidFill>
              </a:defRPr>
            </a:lvl1pPr>
          </a:lstStyle>
          <a:p>
            <a:pPr/>
            <a:r>
              <a:t>Thread-local Qnode</a:t>
            </a:r>
          </a:p>
        </p:txBody>
      </p:sp>
      <p:sp>
        <p:nvSpPr>
          <p:cNvPr id="4540" name="Shape"/>
          <p:cNvSpPr/>
          <p:nvPr/>
        </p:nvSpPr>
        <p:spPr>
          <a:xfrm>
            <a:off x="1111249" y="2676525"/>
            <a:ext cx="5453064" cy="26193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20"/>
                  <a:pt x="0" y="1161"/>
                </a:cubicBezTo>
                <a:lnTo>
                  <a:pt x="0" y="5804"/>
                </a:lnTo>
                <a:cubicBezTo>
                  <a:pt x="0" y="6445"/>
                  <a:pt x="1612" y="6964"/>
                  <a:pt x="3600" y="6964"/>
                </a:cubicBezTo>
                <a:lnTo>
                  <a:pt x="12600" y="6964"/>
                </a:lnTo>
                <a:lnTo>
                  <a:pt x="18871" y="21600"/>
                </a:lnTo>
                <a:lnTo>
                  <a:pt x="18000" y="6964"/>
                </a:lnTo>
                <a:cubicBezTo>
                  <a:pt x="19988" y="6964"/>
                  <a:pt x="21600" y="6445"/>
                  <a:pt x="21600" y="5804"/>
                </a:cubicBezTo>
                <a:lnTo>
                  <a:pt x="21600" y="1161"/>
                </a:lnTo>
                <a:cubicBezTo>
                  <a:pt x="21600" y="520"/>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4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4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46"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47" name="class CLHLock implements Lock {…"/>
          <p:cNvSpPr/>
          <p:nvPr/>
        </p:nvSpPr>
        <p:spPr>
          <a:xfrm>
            <a:off x="919162" y="1758950"/>
            <a:ext cx="7153276" cy="376275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AtomicReference&lt;Qnode&gt; tail; </a:t>
            </a:r>
          </a:p>
          <a:p>
            <a:pPr marL="342900" indent="-342900">
              <a:spcBef>
                <a:spcPts val="500"/>
              </a:spcBef>
              <a:defRPr sz="2400">
                <a:solidFill>
                  <a:srgbClr val="B2B2B2"/>
                </a:solidFill>
                <a:latin typeface="Courier New"/>
                <a:ea typeface="Courier New"/>
                <a:cs typeface="Courier New"/>
                <a:sym typeface="Courier New"/>
              </a:defRPr>
            </a:pPr>
            <a:r>
              <a:t> ThreadLocal&lt;Qnode&gt; myNode</a:t>
            </a:r>
          </a:p>
          <a:p>
            <a:pPr marL="342900" indent="-342900">
              <a:spcBef>
                <a:spcPts val="500"/>
              </a:spcBef>
              <a:defRPr sz="2400">
                <a:solidFill>
                  <a:srgbClr val="B2B2B2"/>
                </a:solidFill>
                <a:latin typeface="Courier New"/>
                <a:ea typeface="Courier New"/>
                <a:cs typeface="Courier New"/>
                <a:sym typeface="Courier New"/>
              </a:defRPr>
            </a:pPr>
            <a:r>
              <a:t>    = new Qnode();</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latin typeface="Courier New"/>
                <a:ea typeface="Courier New"/>
                <a:cs typeface="Courier New"/>
                <a:sym typeface="Courier New"/>
              </a:defRPr>
            </a:pPr>
            <a:r>
              <a:t>  Qnode pred </a:t>
            </a:r>
          </a:p>
          <a:p>
            <a:pPr marL="342900" indent="-342900">
              <a:spcBef>
                <a:spcPts val="500"/>
              </a:spcBef>
              <a:defRPr sz="2400">
                <a:latin typeface="Courier New"/>
                <a:ea typeface="Courier New"/>
                <a:cs typeface="Courier New"/>
                <a:sym typeface="Courier New"/>
              </a:defRPr>
            </a:pPr>
            <a:r>
              <a:t>    = tail.getAndSet(myNode);</a:t>
            </a:r>
          </a:p>
          <a:p>
            <a:pPr marL="342900" indent="-342900">
              <a:spcBef>
                <a:spcPts val="500"/>
              </a:spcBef>
              <a:defRPr sz="2400">
                <a:latin typeface="Courier New"/>
                <a:ea typeface="Courier New"/>
                <a:cs typeface="Courier New"/>
                <a:sym typeface="Courier New"/>
              </a:defRPr>
            </a:pPr>
            <a:r>
              <a:t>  </a:t>
            </a:r>
            <a:r>
              <a:rPr>
                <a:solidFill>
                  <a:srgbClr val="B2B2B2"/>
                </a:solidFill>
              </a:rPr>
              <a:t>while (pred.locked) {}</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4548" name="Swap in my node"/>
          <p:cNvSpPr txBox="1"/>
          <p:nvPr/>
        </p:nvSpPr>
        <p:spPr>
          <a:xfrm>
            <a:off x="5240337" y="3006725"/>
            <a:ext cx="3903663"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3300"/>
                </a:solidFill>
              </a:defRPr>
            </a:lvl1pPr>
          </a:lstStyle>
          <a:p>
            <a:pPr/>
            <a:r>
              <a:t>Swap in my node</a:t>
            </a:r>
          </a:p>
        </p:txBody>
      </p:sp>
      <p:sp>
        <p:nvSpPr>
          <p:cNvPr id="4549" name="Shape"/>
          <p:cNvSpPr/>
          <p:nvPr/>
        </p:nvSpPr>
        <p:spPr>
          <a:xfrm>
            <a:off x="1203324" y="3527419"/>
            <a:ext cx="5453064" cy="13192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7772"/>
                </a:moveTo>
                <a:cubicBezTo>
                  <a:pt x="1612" y="7772"/>
                  <a:pt x="0" y="8804"/>
                  <a:pt x="0" y="10077"/>
                </a:cubicBezTo>
                <a:lnTo>
                  <a:pt x="0" y="19295"/>
                </a:lnTo>
                <a:cubicBezTo>
                  <a:pt x="0" y="20568"/>
                  <a:pt x="1612" y="21600"/>
                  <a:pt x="3600" y="21600"/>
                </a:cubicBezTo>
                <a:lnTo>
                  <a:pt x="18000" y="21600"/>
                </a:lnTo>
                <a:cubicBezTo>
                  <a:pt x="19988" y="21600"/>
                  <a:pt x="21600" y="20568"/>
                  <a:pt x="21600" y="19295"/>
                </a:cubicBezTo>
                <a:lnTo>
                  <a:pt x="21600" y="10077"/>
                </a:lnTo>
                <a:cubicBezTo>
                  <a:pt x="21600" y="8804"/>
                  <a:pt x="19988" y="7772"/>
                  <a:pt x="18000" y="7772"/>
                </a:cubicBezTo>
                <a:lnTo>
                  <a:pt x="18751" y="0"/>
                </a:lnTo>
                <a:lnTo>
                  <a:pt x="12600" y="7772"/>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5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5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55"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56" name="class CLHLock implements Lock {…"/>
          <p:cNvSpPr/>
          <p:nvPr/>
        </p:nvSpPr>
        <p:spPr>
          <a:xfrm>
            <a:off x="919162" y="1758950"/>
            <a:ext cx="7153276" cy="376275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AtomicReference&lt;Qnode&gt; tail; </a:t>
            </a:r>
          </a:p>
          <a:p>
            <a:pPr marL="342900" indent="-342900">
              <a:spcBef>
                <a:spcPts val="500"/>
              </a:spcBef>
              <a:defRPr sz="2400">
                <a:solidFill>
                  <a:srgbClr val="B2B2B2"/>
                </a:solidFill>
                <a:latin typeface="Courier New"/>
                <a:ea typeface="Courier New"/>
                <a:cs typeface="Courier New"/>
                <a:sym typeface="Courier New"/>
              </a:defRPr>
            </a:pPr>
            <a:r>
              <a:t> ThreadLocal&lt;Qnode&gt; myNode</a:t>
            </a:r>
          </a:p>
          <a:p>
            <a:pPr marL="342900" indent="-342900">
              <a:spcBef>
                <a:spcPts val="500"/>
              </a:spcBef>
              <a:defRPr sz="2400">
                <a:solidFill>
                  <a:srgbClr val="B2B2B2"/>
                </a:solidFill>
                <a:latin typeface="Courier New"/>
                <a:ea typeface="Courier New"/>
                <a:cs typeface="Courier New"/>
                <a:sym typeface="Courier New"/>
              </a:defRPr>
            </a:pPr>
            <a:r>
              <a:t>    = new Qnode();</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solidFill>
                  <a:srgbClr val="B2B2B2"/>
                </a:solidFill>
                <a:latin typeface="Courier New"/>
                <a:ea typeface="Courier New"/>
                <a:cs typeface="Courier New"/>
                <a:sym typeface="Courier New"/>
              </a:defRPr>
            </a:pPr>
            <a:r>
              <a:t>  Qnode pred </a:t>
            </a:r>
          </a:p>
          <a:p>
            <a:pPr marL="342900" indent="-342900">
              <a:spcBef>
                <a:spcPts val="500"/>
              </a:spcBef>
              <a:defRPr sz="2400">
                <a:solidFill>
                  <a:srgbClr val="B2B2B2"/>
                </a:solidFill>
                <a:latin typeface="Courier New"/>
                <a:ea typeface="Courier New"/>
                <a:cs typeface="Courier New"/>
                <a:sym typeface="Courier New"/>
              </a:defRPr>
            </a:pPr>
            <a:r>
              <a:t>    = tail.getAndSet(myNode);</a:t>
            </a:r>
          </a:p>
          <a:p>
            <a:pPr marL="342900" indent="-342900">
              <a:spcBef>
                <a:spcPts val="500"/>
              </a:spcBef>
              <a:defRPr sz="2400">
                <a:latin typeface="Courier New"/>
                <a:ea typeface="Courier New"/>
                <a:cs typeface="Courier New"/>
                <a:sym typeface="Courier New"/>
              </a:defRPr>
            </a:pPr>
            <a:r>
              <a:t>  while (pred.locked) {}</a:t>
            </a:r>
          </a:p>
          <a:p>
            <a:pPr marL="342900" indent="-342900">
              <a:spcBef>
                <a:spcPts val="500"/>
              </a:spcBef>
              <a:defRPr sz="2400">
                <a:latin typeface="Courier New"/>
                <a:ea typeface="Courier New"/>
                <a:cs typeface="Courier New"/>
                <a:sym typeface="Courier New"/>
              </a:defRPr>
            </a:pPr>
            <a:r>
              <a:t> </a:t>
            </a:r>
            <a:r>
              <a:rPr>
                <a:solidFill>
                  <a:srgbClr val="B2B2B2"/>
                </a:solidFill>
              </a:rPr>
              <a:t>}}</a:t>
            </a:r>
          </a:p>
        </p:txBody>
      </p:sp>
      <p:sp>
        <p:nvSpPr>
          <p:cNvPr id="4557" name="Spin until predecessor…"/>
          <p:cNvSpPr txBox="1"/>
          <p:nvPr/>
        </p:nvSpPr>
        <p:spPr>
          <a:xfrm>
            <a:off x="5240337" y="3006725"/>
            <a:ext cx="3903663"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800">
                <a:solidFill>
                  <a:srgbClr val="FF3300"/>
                </a:solidFill>
              </a:defRPr>
            </a:pPr>
            <a:r>
              <a:t>Spin until predecessor</a:t>
            </a:r>
          </a:p>
          <a:p>
            <a:pPr algn="ctr">
              <a:defRPr sz="2800">
                <a:solidFill>
                  <a:srgbClr val="FF3300"/>
                </a:solidFill>
              </a:defRPr>
            </a:pPr>
            <a:r>
              <a:t>releases lock</a:t>
            </a:r>
          </a:p>
        </p:txBody>
      </p:sp>
      <p:sp>
        <p:nvSpPr>
          <p:cNvPr id="4558" name="Shape"/>
          <p:cNvSpPr/>
          <p:nvPr/>
        </p:nvSpPr>
        <p:spPr>
          <a:xfrm>
            <a:off x="1279525" y="4046537"/>
            <a:ext cx="4733969" cy="131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381" y="12243"/>
                </a:moveTo>
                <a:cubicBezTo>
                  <a:pt x="1514" y="12243"/>
                  <a:pt x="0" y="12941"/>
                  <a:pt x="0" y="13802"/>
                </a:cubicBezTo>
                <a:lnTo>
                  <a:pt x="0" y="20040"/>
                </a:lnTo>
                <a:cubicBezTo>
                  <a:pt x="0" y="20902"/>
                  <a:pt x="1514" y="21600"/>
                  <a:pt x="3381" y="21600"/>
                </a:cubicBezTo>
                <a:lnTo>
                  <a:pt x="16907" y="21600"/>
                </a:lnTo>
                <a:cubicBezTo>
                  <a:pt x="18775" y="21600"/>
                  <a:pt x="20289" y="20902"/>
                  <a:pt x="20289" y="20040"/>
                </a:cubicBezTo>
                <a:lnTo>
                  <a:pt x="20289" y="13802"/>
                </a:lnTo>
                <a:cubicBezTo>
                  <a:pt x="20289" y="12941"/>
                  <a:pt x="18775" y="12243"/>
                  <a:pt x="16907" y="12243"/>
                </a:cubicBezTo>
                <a:lnTo>
                  <a:pt x="21600" y="0"/>
                </a:lnTo>
                <a:lnTo>
                  <a:pt x="11835" y="12243"/>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6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6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64"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65" name="Class CLHLock implements Lock {…"/>
          <p:cNvSpPr/>
          <p:nvPr/>
        </p:nvSpPr>
        <p:spPr>
          <a:xfrm>
            <a:off x="919162" y="1758950"/>
            <a:ext cx="7153276" cy="2930653"/>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Class CLHLock implements Lock {</a:t>
            </a:r>
          </a:p>
          <a:p>
            <a:pPr marL="342900" indent="-342900">
              <a:spcBef>
                <a:spcPts val="500"/>
              </a:spcBef>
              <a:defRPr sz="2400">
                <a:latin typeface="Courier New"/>
                <a:ea typeface="Courier New"/>
                <a:cs typeface="Courier New"/>
                <a:sym typeface="Courier New"/>
              </a:defRPr>
            </a:pPr>
            <a:r>
              <a:t> …</a:t>
            </a:r>
          </a:p>
          <a:p>
            <a:pPr marL="342900" indent="-342900">
              <a:spcBef>
                <a:spcPts val="500"/>
              </a:spcBef>
              <a:defRPr sz="2400">
                <a:latin typeface="Courier New"/>
                <a:ea typeface="Courier New"/>
                <a:cs typeface="Courier New"/>
                <a:sym typeface="Courier New"/>
              </a:defRPr>
            </a:pPr>
            <a:r>
              <a:t> public void unlock() {</a:t>
            </a:r>
          </a:p>
          <a:p>
            <a:pPr marL="342900" indent="-342900">
              <a:spcBef>
                <a:spcPts val="500"/>
              </a:spcBef>
              <a:defRPr sz="2400">
                <a:latin typeface="Courier New"/>
                <a:ea typeface="Courier New"/>
                <a:cs typeface="Courier New"/>
                <a:sym typeface="Courier New"/>
              </a:defRPr>
            </a:pPr>
            <a:r>
              <a:t>  myNode.locked.set(false);</a:t>
            </a:r>
          </a:p>
          <a:p>
            <a:pPr marL="342900" indent="-342900">
              <a:spcBef>
                <a:spcPts val="500"/>
              </a:spcBef>
              <a:defRPr sz="2400">
                <a:latin typeface="Courier New"/>
                <a:ea typeface="Courier New"/>
                <a:cs typeface="Courier New"/>
                <a:sym typeface="Courier New"/>
              </a:defRPr>
            </a:pPr>
            <a:r>
              <a:t>  myNode = pred;</a:t>
            </a:r>
          </a:p>
          <a:p>
            <a:pPr marL="342900" indent="-342900">
              <a:spcBef>
                <a:spcPts val="500"/>
              </a:spcBef>
              <a:defRPr sz="2400">
                <a:latin typeface="Courier New"/>
                <a:ea typeface="Courier New"/>
                <a:cs typeface="Courier New"/>
                <a:sym typeface="Courier New"/>
              </a:defRPr>
            </a:pPr>
            <a:r>
              <a:t> }</a:t>
            </a:r>
          </a:p>
          <a:p>
            <a:pPr marL="342900" indent="-342900">
              <a:spcBef>
                <a:spcPts val="500"/>
              </a:spcBef>
              <a:defRPr sz="2400">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4"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35"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3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137" name="Peterson’s Algorithm"/>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Peterson’s Algorithm</a:t>
            </a:r>
          </a:p>
        </p:txBody>
      </p:sp>
      <p:grpSp>
        <p:nvGrpSpPr>
          <p:cNvPr id="140" name="Group"/>
          <p:cNvGrpSpPr/>
          <p:nvPr/>
        </p:nvGrpSpPr>
        <p:grpSpPr>
          <a:xfrm>
            <a:off x="1079500" y="1905000"/>
            <a:ext cx="6781800" cy="2971800"/>
            <a:chOff x="0" y="0"/>
            <a:chExt cx="6781800" cy="2971800"/>
          </a:xfrm>
        </p:grpSpPr>
        <p:sp>
          <p:nvSpPr>
            <p:cNvPr id="138" name="Rectangle"/>
            <p:cNvSpPr/>
            <p:nvPr/>
          </p:nvSpPr>
          <p:spPr>
            <a:xfrm>
              <a:off x="0" y="0"/>
              <a:ext cx="6781800" cy="29718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400">
                  <a:solidFill>
                    <a:srgbClr val="3333CC"/>
                  </a:solidFill>
                  <a:latin typeface="Courier New"/>
                  <a:ea typeface="Courier New"/>
                  <a:cs typeface="Courier New"/>
                  <a:sym typeface="Courier New"/>
                </a:defRPr>
              </a:pPr>
            </a:p>
          </p:txBody>
        </p:sp>
        <p:sp>
          <p:nvSpPr>
            <p:cNvPr id="139" name="public void lock() {…"/>
            <p:cNvSpPr/>
            <p:nvPr/>
          </p:nvSpPr>
          <p:spPr>
            <a:xfrm>
              <a:off x="0" y="0"/>
              <a:ext cx="6781800" cy="0"/>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500"/>
                </a:spcBef>
                <a:defRPr sz="2400">
                  <a:latin typeface="Courier New"/>
                  <a:ea typeface="Courier New"/>
                  <a:cs typeface="Courier New"/>
                  <a:sym typeface="Courier New"/>
                </a:defRPr>
              </a:pPr>
              <a:r>
                <a:t>public</a:t>
              </a:r>
              <a:r>
                <a:rPr>
                  <a:solidFill>
                    <a:srgbClr val="B2B2B2"/>
                  </a:solidFill>
                </a:rPr>
                <a:t> </a:t>
              </a:r>
              <a:r>
                <a:t>void</a:t>
              </a:r>
              <a:r>
                <a:rPr>
                  <a:solidFill>
                    <a:srgbClr val="B2B2B2"/>
                  </a:solidFill>
                </a:rPr>
                <a:t> </a:t>
              </a:r>
              <a:r>
                <a:rPr>
                  <a:solidFill>
                    <a:srgbClr val="3333CC"/>
                  </a:solidFill>
                </a:rPr>
                <a:t>lock() {</a:t>
              </a:r>
              <a:endParaRPr>
                <a:solidFill>
                  <a:srgbClr val="3333CC"/>
                </a:solidFill>
              </a:endParaRPr>
            </a:p>
            <a:p>
              <a:pPr>
                <a:defRPr sz="2400">
                  <a:latin typeface="Courier New"/>
                  <a:ea typeface="Courier New"/>
                  <a:cs typeface="Courier New"/>
                  <a:sym typeface="Courier New"/>
                </a:defRPr>
              </a:pPr>
              <a:r>
                <a:t>  int i = ThreadID.get();</a:t>
              </a:r>
            </a:p>
            <a:p>
              <a:pPr>
                <a:defRPr sz="2400">
                  <a:latin typeface="Courier New"/>
                  <a:ea typeface="Courier New"/>
                  <a:cs typeface="Courier New"/>
                  <a:sym typeface="Courier New"/>
                </a:defRPr>
              </a:pPr>
              <a:r>
                <a:t>  int j = 1 - i;</a:t>
              </a:r>
              <a:endParaRPr>
                <a:solidFill>
                  <a:srgbClr val="3333CC"/>
                </a:solidFill>
              </a:endParaRPr>
            </a:p>
            <a:p>
              <a:pPr marL="231775" indent="-231775">
                <a:lnSpc>
                  <a:spcPct val="80000"/>
                </a:lnSpc>
                <a:spcBef>
                  <a:spcPts val="500"/>
                </a:spcBef>
                <a:defRPr sz="2400">
                  <a:solidFill>
                    <a:srgbClr val="3333CC"/>
                  </a:solidFill>
                  <a:latin typeface="Courier New"/>
                  <a:ea typeface="Courier New"/>
                  <a:cs typeface="Courier New"/>
                  <a:sym typeface="Courier New"/>
                </a:defRPr>
              </a:pPr>
              <a:r>
                <a:t>  flag[i] =</a:t>
              </a:r>
              <a:r>
                <a:rPr>
                  <a:solidFill>
                    <a:srgbClr val="000000"/>
                  </a:solidFill>
                </a:rPr>
                <a:t> true; </a:t>
              </a:r>
              <a:endParaRPr>
                <a:solidFill>
                  <a:srgbClr val="FF0000"/>
                </a:solidFill>
              </a:endParaRPr>
            </a:p>
            <a:p>
              <a:pPr marL="231775" indent="-231775">
                <a:lnSpc>
                  <a:spcPct val="80000"/>
                </a:lnSpc>
                <a:spcBef>
                  <a:spcPts val="500"/>
                </a:spcBef>
                <a:defRPr sz="2400">
                  <a:latin typeface="Courier New"/>
                  <a:ea typeface="Courier New"/>
                  <a:cs typeface="Courier New"/>
                  <a:sym typeface="Courier New"/>
                </a:defRPr>
              </a:pPr>
              <a:r>
                <a:t>  </a:t>
              </a:r>
              <a:r>
                <a:rPr>
                  <a:solidFill>
                    <a:srgbClr val="3333CC"/>
                  </a:solidFill>
                </a:rPr>
                <a:t>victim  = i;</a:t>
              </a:r>
              <a:r>
                <a:rPr>
                  <a:solidFill>
                    <a:srgbClr val="B2B2B2"/>
                  </a:solidFill>
                </a:rPr>
                <a:t> </a:t>
              </a:r>
              <a:endParaRPr>
                <a:solidFill>
                  <a:srgbClr val="B2B2B2"/>
                </a:solidFill>
              </a:endParaRPr>
            </a:p>
            <a:p>
              <a:pPr marL="231775" indent="-231775">
                <a:lnSpc>
                  <a:spcPct val="80000"/>
                </a:lnSpc>
                <a:spcBef>
                  <a:spcPts val="500"/>
                </a:spcBef>
                <a:defRPr sz="2400">
                  <a:solidFill>
                    <a:srgbClr val="B2B2B2"/>
                  </a:solidFill>
                  <a:latin typeface="Courier New"/>
                  <a:ea typeface="Courier New"/>
                  <a:cs typeface="Courier New"/>
                  <a:sym typeface="Courier New"/>
                </a:defRPr>
              </a:pPr>
              <a:r>
                <a:t>  </a:t>
              </a:r>
              <a:r>
                <a:rPr>
                  <a:solidFill>
                    <a:srgbClr val="000000"/>
                  </a:solidFill>
                </a:rPr>
                <a:t>while</a:t>
              </a:r>
              <a:r>
                <a:t> </a:t>
              </a:r>
              <a:r>
                <a:rPr>
                  <a:solidFill>
                    <a:srgbClr val="3333CC"/>
                  </a:solidFill>
                </a:rPr>
                <a:t>(flag[j] &amp;&amp; victim == i) {};</a:t>
              </a:r>
              <a:endParaRPr>
                <a:solidFill>
                  <a:srgbClr val="3333CC"/>
                </a:solidFill>
              </a:endParaRPr>
            </a:p>
            <a:p>
              <a:pPr marL="231775" indent="-231775">
                <a:lnSpc>
                  <a:spcPct val="80000"/>
                </a:lnSpc>
                <a:spcBef>
                  <a:spcPts val="500"/>
                </a:spcBef>
                <a:defRPr sz="2400">
                  <a:solidFill>
                    <a:srgbClr val="3333CC"/>
                  </a:solidFill>
                  <a:latin typeface="Courier New"/>
                  <a:ea typeface="Courier New"/>
                  <a:cs typeface="Courier New"/>
                  <a:sym typeface="Courier New"/>
                </a:defRPr>
              </a:pPr>
              <a:r>
                <a:t>}</a:t>
              </a:r>
            </a:p>
            <a:p>
              <a:pPr marL="231775" indent="-231775">
                <a:lnSpc>
                  <a:spcPct val="80000"/>
                </a:lnSpc>
                <a:spcBef>
                  <a:spcPts val="500"/>
                </a:spcBef>
                <a:defRPr sz="2400">
                  <a:latin typeface="Courier New"/>
                  <a:ea typeface="Courier New"/>
                  <a:cs typeface="Courier New"/>
                  <a:sym typeface="Courier New"/>
                </a:defRPr>
              </a:pPr>
              <a:r>
                <a:t>public void</a:t>
              </a:r>
              <a:r>
                <a:rPr>
                  <a:solidFill>
                    <a:srgbClr val="B2B2B2"/>
                  </a:solidFill>
                </a:rPr>
                <a:t> </a:t>
              </a:r>
              <a:r>
                <a:rPr>
                  <a:solidFill>
                    <a:srgbClr val="3333CC"/>
                  </a:solidFill>
                </a:rPr>
                <a:t>unlock() {</a:t>
              </a:r>
              <a:endParaRPr>
                <a:solidFill>
                  <a:srgbClr val="3333CC"/>
                </a:solidFill>
              </a:endParaRPr>
            </a:p>
            <a:p>
              <a:pPr marL="231775" indent="-231775">
                <a:lnSpc>
                  <a:spcPct val="80000"/>
                </a:lnSpc>
                <a:spcBef>
                  <a:spcPts val="500"/>
                </a:spcBef>
                <a:defRPr sz="2400">
                  <a:solidFill>
                    <a:srgbClr val="3333CC"/>
                  </a:solidFill>
                  <a:latin typeface="Courier New"/>
                  <a:ea typeface="Courier New"/>
                  <a:cs typeface="Courier New"/>
                  <a:sym typeface="Courier New"/>
                </a:defRPr>
              </a:pPr>
              <a:r>
                <a:t> flag[i] =</a:t>
              </a:r>
              <a:r>
                <a:rPr>
                  <a:solidFill>
                    <a:srgbClr val="B2B2B2"/>
                  </a:solidFill>
                </a:rPr>
                <a:t> </a:t>
              </a:r>
              <a:r>
                <a:rPr>
                  <a:solidFill>
                    <a:srgbClr val="000000"/>
                  </a:solidFill>
                </a:rPr>
                <a:t>false</a:t>
              </a:r>
              <a:r>
                <a:t>;</a:t>
              </a:r>
            </a:p>
            <a:p>
              <a:pPr marL="231775" indent="-231775">
                <a:lnSpc>
                  <a:spcPct val="80000"/>
                </a:lnSpc>
                <a:spcBef>
                  <a:spcPts val="500"/>
                </a:spcBef>
                <a:defRPr sz="2400">
                  <a:solidFill>
                    <a:srgbClr val="3333CC"/>
                  </a:solidFill>
                  <a:latin typeface="Courier New"/>
                  <a:ea typeface="Courier New"/>
                  <a:cs typeface="Courier New"/>
                  <a:sym typeface="Courier New"/>
                </a:defRPr>
              </a:pPr>
              <a:r>
                <a:t>}</a:t>
              </a:r>
            </a:p>
          </p:txBody>
        </p:sp>
      </p:grpSp>
    </p:spTree>
  </p:cSld>
  <p:clrMapOvr>
    <a:masterClrMapping/>
  </p:clrMapOvr>
  <p:transition xmlns:p14="http://schemas.microsoft.com/office/powerpoint/2010/main" spd="med" advClick="1"/>
</p:sld>
</file>

<file path=ppt/slides/slide1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6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6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69"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70" name="Class CLHLock implements Lock {…"/>
          <p:cNvSpPr/>
          <p:nvPr/>
        </p:nvSpPr>
        <p:spPr>
          <a:xfrm>
            <a:off x="919162" y="1758950"/>
            <a:ext cx="7153276" cy="2930653"/>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latin typeface="Courier New"/>
                <a:ea typeface="Courier New"/>
                <a:cs typeface="Courier New"/>
                <a:sym typeface="Courier New"/>
              </a:defRPr>
            </a:pPr>
            <a:r>
              <a:t>  myNode.locked.set(false);</a:t>
            </a:r>
          </a:p>
          <a:p>
            <a:pPr marL="342900" indent="-342900">
              <a:spcBef>
                <a:spcPts val="500"/>
              </a:spcBef>
              <a:defRPr sz="2400">
                <a:latin typeface="Courier New"/>
                <a:ea typeface="Courier New"/>
                <a:cs typeface="Courier New"/>
                <a:sym typeface="Courier New"/>
              </a:defRPr>
            </a:pPr>
            <a:r>
              <a:t>  </a:t>
            </a:r>
            <a:r>
              <a:rPr>
                <a:solidFill>
                  <a:srgbClr val="B2B2B2"/>
                </a:solidFill>
              </a:rPr>
              <a:t>myNode = pred;</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4571" name="Shape"/>
          <p:cNvSpPr/>
          <p:nvPr/>
        </p:nvSpPr>
        <p:spPr>
          <a:xfrm>
            <a:off x="1279524" y="3089275"/>
            <a:ext cx="4586289" cy="17144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06"/>
                  <a:pt x="0" y="1130"/>
                </a:cubicBezTo>
                <a:lnTo>
                  <a:pt x="0" y="5650"/>
                </a:lnTo>
                <a:cubicBezTo>
                  <a:pt x="0" y="6274"/>
                  <a:pt x="1612" y="6780"/>
                  <a:pt x="3600" y="6780"/>
                </a:cubicBezTo>
                <a:lnTo>
                  <a:pt x="12600" y="6780"/>
                </a:lnTo>
                <a:lnTo>
                  <a:pt x="20389" y="21600"/>
                </a:lnTo>
                <a:lnTo>
                  <a:pt x="18000" y="6780"/>
                </a:lnTo>
                <a:cubicBezTo>
                  <a:pt x="19988" y="6780"/>
                  <a:pt x="21600" y="6274"/>
                  <a:pt x="21600" y="5650"/>
                </a:cubicBezTo>
                <a:lnTo>
                  <a:pt x="21600" y="1130"/>
                </a:lnTo>
                <a:cubicBezTo>
                  <a:pt x="21600" y="506"/>
                  <a:pt x="19988" y="0"/>
                  <a:pt x="18000" y="0"/>
                </a:cubicBezTo>
                <a:lnTo>
                  <a:pt x="12600" y="0"/>
                </a:lnTo>
                <a:close/>
              </a:path>
            </a:pathLst>
          </a:custGeom>
          <a:ln w="38100">
            <a:solidFill>
              <a:srgbClr val="FF3300"/>
            </a:solidFill>
          </a:ln>
        </p:spPr>
        <p:txBody>
          <a:bodyPr lIns="45719" rIns="45719" anchor="ctr"/>
          <a:lstStyle/>
          <a:p>
            <a:pPr algn="ctr"/>
          </a:p>
        </p:txBody>
      </p:sp>
      <p:sp>
        <p:nvSpPr>
          <p:cNvPr id="4572" name="Notify successor"/>
          <p:cNvSpPr txBox="1"/>
          <p:nvPr/>
        </p:nvSpPr>
        <p:spPr>
          <a:xfrm>
            <a:off x="4121150" y="4759325"/>
            <a:ext cx="4084638"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Notify successor</a:t>
            </a:r>
          </a:p>
        </p:txBody>
      </p:sp>
    </p:spTree>
  </p:cSld>
  <p:clrMapOvr>
    <a:masterClrMapping/>
  </p:clrMapOvr>
  <p:transition xmlns:p14="http://schemas.microsoft.com/office/powerpoint/2010/main" spd="med" advClick="1"/>
</p:sld>
</file>

<file path=ppt/slides/slide1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7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7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76"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77" name="Class CLHLock implements Lock {…"/>
          <p:cNvSpPr/>
          <p:nvPr/>
        </p:nvSpPr>
        <p:spPr>
          <a:xfrm>
            <a:off x="919162" y="1758950"/>
            <a:ext cx="7153276" cy="2930653"/>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solidFill>
                  <a:srgbClr val="B2B2B2"/>
                </a:solidFill>
                <a:latin typeface="Courier New"/>
                <a:ea typeface="Courier New"/>
                <a:cs typeface="Courier New"/>
                <a:sym typeface="Courier New"/>
              </a:defRPr>
            </a:pPr>
            <a:r>
              <a:t>  myNode.locked.set(false);</a:t>
            </a:r>
          </a:p>
          <a:p>
            <a:pPr marL="342900" indent="-342900">
              <a:spcBef>
                <a:spcPts val="500"/>
              </a:spcBef>
              <a:defRPr sz="2400">
                <a:latin typeface="Courier New"/>
                <a:ea typeface="Courier New"/>
                <a:cs typeface="Courier New"/>
                <a:sym typeface="Courier New"/>
              </a:defRPr>
            </a:pPr>
            <a:r>
              <a:t>  myNode = pred;</a:t>
            </a:r>
          </a:p>
          <a:p>
            <a:pPr marL="342900" indent="-342900">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4578" name="Shape"/>
          <p:cNvSpPr/>
          <p:nvPr/>
        </p:nvSpPr>
        <p:spPr>
          <a:xfrm>
            <a:off x="1311274" y="3532187"/>
            <a:ext cx="3822748" cy="1609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12" y="0"/>
                </a:moveTo>
                <a:cubicBezTo>
                  <a:pt x="1169" y="0"/>
                  <a:pt x="0" y="539"/>
                  <a:pt x="0" y="1204"/>
                </a:cubicBezTo>
                <a:lnTo>
                  <a:pt x="0" y="6018"/>
                </a:lnTo>
                <a:cubicBezTo>
                  <a:pt x="0" y="6682"/>
                  <a:pt x="1169" y="7221"/>
                  <a:pt x="2612" y="7221"/>
                </a:cubicBezTo>
                <a:lnTo>
                  <a:pt x="9141" y="7221"/>
                </a:lnTo>
                <a:lnTo>
                  <a:pt x="21600" y="21600"/>
                </a:lnTo>
                <a:lnTo>
                  <a:pt x="13059" y="7221"/>
                </a:lnTo>
                <a:cubicBezTo>
                  <a:pt x="14501" y="7221"/>
                  <a:pt x="15671" y="6682"/>
                  <a:pt x="15671" y="6018"/>
                </a:cubicBezTo>
                <a:lnTo>
                  <a:pt x="15671" y="1204"/>
                </a:lnTo>
                <a:cubicBezTo>
                  <a:pt x="15671" y="539"/>
                  <a:pt x="14501" y="0"/>
                  <a:pt x="13059" y="0"/>
                </a:cubicBezTo>
                <a:lnTo>
                  <a:pt x="9141" y="0"/>
                </a:lnTo>
                <a:close/>
              </a:path>
            </a:pathLst>
          </a:custGeom>
          <a:ln w="38100">
            <a:solidFill>
              <a:srgbClr val="FF3300"/>
            </a:solidFill>
          </a:ln>
        </p:spPr>
        <p:txBody>
          <a:bodyPr lIns="45719" rIns="45719" anchor="ctr"/>
          <a:lstStyle/>
          <a:p>
            <a:pPr algn="ctr"/>
          </a:p>
        </p:txBody>
      </p:sp>
      <p:sp>
        <p:nvSpPr>
          <p:cNvPr id="4579" name="Recycle predecessor’s node"/>
          <p:cNvSpPr txBox="1"/>
          <p:nvPr/>
        </p:nvSpPr>
        <p:spPr>
          <a:xfrm>
            <a:off x="4121150" y="4759325"/>
            <a:ext cx="4084638" cy="14878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Recycle predecessor’s node</a:t>
            </a:r>
          </a:p>
        </p:txBody>
      </p:sp>
    </p:spTree>
  </p:cSld>
  <p:clrMapOvr>
    <a:masterClrMapping/>
  </p:clrMapOvr>
  <p:transition xmlns:p14="http://schemas.microsoft.com/office/powerpoint/2010/main" spd="med" advClick="1"/>
</p:sld>
</file>

<file path=ppt/slides/slide1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8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8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83" name="CLH Queue Lock"/>
          <p:cNvSpPr txBox="1"/>
          <p:nvPr>
            <p:ph type="title" idx="4294967295"/>
          </p:nvPr>
        </p:nvSpPr>
        <p:spPr>
          <a:xfrm>
            <a:off x="685800" y="609599"/>
            <a:ext cx="7772400" cy="1143002"/>
          </a:xfrm>
          <a:prstGeom prst="rect">
            <a:avLst/>
          </a:prstGeom>
        </p:spPr>
        <p:txBody>
          <a:bodyPr>
            <a:normAutofit fontScale="100000" lnSpcReduction="0"/>
          </a:bodyPr>
          <a:lstStyle/>
          <a:p>
            <a:pPr/>
            <a:r>
              <a:t>CLH Queue Lock</a:t>
            </a:r>
          </a:p>
        </p:txBody>
      </p:sp>
      <p:sp>
        <p:nvSpPr>
          <p:cNvPr id="4584" name="Class CLHLock implements Lock {…"/>
          <p:cNvSpPr/>
          <p:nvPr/>
        </p:nvSpPr>
        <p:spPr>
          <a:xfrm>
            <a:off x="919162" y="1758950"/>
            <a:ext cx="7153276" cy="2930653"/>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CLHLock implements Lock {</a:t>
            </a: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solidFill>
                  <a:srgbClr val="B2B2B2"/>
                </a:solidFill>
                <a:latin typeface="Courier New"/>
                <a:ea typeface="Courier New"/>
                <a:cs typeface="Courier New"/>
                <a:sym typeface="Courier New"/>
              </a:defRPr>
            </a:pPr>
            <a:r>
              <a:t>  myNode.locked.set(false);</a:t>
            </a:r>
          </a:p>
          <a:p>
            <a:pPr marL="342900" indent="-342900">
              <a:spcBef>
                <a:spcPts val="500"/>
              </a:spcBef>
              <a:defRPr sz="2400">
                <a:latin typeface="Courier New"/>
                <a:ea typeface="Courier New"/>
                <a:cs typeface="Courier New"/>
                <a:sym typeface="Courier New"/>
              </a:defRPr>
            </a:pPr>
            <a:r>
              <a:t>  myNode = pred;</a:t>
            </a:r>
          </a:p>
          <a:p>
            <a:pPr marL="342900" indent="-342900">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4585" name="Shape"/>
          <p:cNvSpPr/>
          <p:nvPr/>
        </p:nvSpPr>
        <p:spPr>
          <a:xfrm>
            <a:off x="1311275" y="3532187"/>
            <a:ext cx="2773363" cy="15081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75"/>
                  <a:pt x="0" y="1285"/>
                </a:cubicBezTo>
                <a:lnTo>
                  <a:pt x="0" y="6423"/>
                </a:lnTo>
                <a:cubicBezTo>
                  <a:pt x="0" y="7133"/>
                  <a:pt x="1612" y="7708"/>
                  <a:pt x="3600" y="7708"/>
                </a:cubicBezTo>
                <a:lnTo>
                  <a:pt x="12600" y="7708"/>
                </a:lnTo>
                <a:lnTo>
                  <a:pt x="19881" y="21600"/>
                </a:lnTo>
                <a:lnTo>
                  <a:pt x="18000" y="7708"/>
                </a:lnTo>
                <a:cubicBezTo>
                  <a:pt x="19988" y="7708"/>
                  <a:pt x="21600" y="7133"/>
                  <a:pt x="21600" y="6423"/>
                </a:cubicBezTo>
                <a:lnTo>
                  <a:pt x="21600" y="1285"/>
                </a:lnTo>
                <a:cubicBezTo>
                  <a:pt x="21600" y="575"/>
                  <a:pt x="19988" y="0"/>
                  <a:pt x="18000" y="0"/>
                </a:cubicBezTo>
                <a:lnTo>
                  <a:pt x="12600" y="0"/>
                </a:lnTo>
                <a:close/>
              </a:path>
            </a:pathLst>
          </a:custGeom>
          <a:ln w="38100">
            <a:solidFill>
              <a:srgbClr val="FF3300"/>
            </a:solidFill>
          </a:ln>
        </p:spPr>
        <p:txBody>
          <a:bodyPr lIns="45719" rIns="45719" anchor="ctr"/>
          <a:lstStyle/>
          <a:p>
            <a:pPr algn="ctr"/>
          </a:p>
        </p:txBody>
      </p:sp>
      <p:sp>
        <p:nvSpPr>
          <p:cNvPr id="4586" name="(we don’t actually reuse myNode.  Code in book shows how it’s done.)"/>
          <p:cNvSpPr txBox="1"/>
          <p:nvPr/>
        </p:nvSpPr>
        <p:spPr>
          <a:xfrm>
            <a:off x="3225800" y="5130800"/>
            <a:ext cx="5561013" cy="79266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400">
                <a:solidFill>
                  <a:srgbClr val="FF3300"/>
                </a:solidFill>
              </a:defRPr>
            </a:lvl1pPr>
          </a:lstStyle>
          <a:p>
            <a:pPr/>
            <a:r>
              <a:t>(we don’t actually reuse myNode.  Code in book shows how it’s done.)</a:t>
            </a:r>
          </a:p>
        </p:txBody>
      </p:sp>
    </p:spTree>
  </p:cSld>
  <p:clrMapOvr>
    <a:masterClrMapping/>
  </p:clrMapOvr>
  <p:transition xmlns:p14="http://schemas.microsoft.com/office/powerpoint/2010/main" spd="med" advClick="1"/>
</p:sld>
</file>

<file path=ppt/slides/slide1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8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8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90" name="CLH Lock"/>
          <p:cNvSpPr txBox="1"/>
          <p:nvPr>
            <p:ph type="title" idx="4294967295"/>
          </p:nvPr>
        </p:nvSpPr>
        <p:spPr>
          <a:xfrm>
            <a:off x="685800" y="609599"/>
            <a:ext cx="7772400" cy="1143002"/>
          </a:xfrm>
          <a:prstGeom prst="rect">
            <a:avLst/>
          </a:prstGeom>
        </p:spPr>
        <p:txBody>
          <a:bodyPr>
            <a:normAutofit fontScale="100000" lnSpcReduction="0"/>
          </a:bodyPr>
          <a:lstStyle/>
          <a:p>
            <a:pPr/>
            <a:r>
              <a:t>CLH Lock</a:t>
            </a:r>
          </a:p>
        </p:txBody>
      </p:sp>
      <p:sp>
        <p:nvSpPr>
          <p:cNvPr id="4591" name="Good…"/>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Good</a:t>
            </a:r>
          </a:p>
          <a:p>
            <a:pPr lvl="1" marL="742950" indent="-285750">
              <a:spcBef>
                <a:spcPts val="0"/>
              </a:spcBef>
              <a:defRPr sz="2800"/>
            </a:pPr>
            <a:r>
              <a:t>Lock release affects predecessor only</a:t>
            </a:r>
          </a:p>
          <a:p>
            <a:pPr lvl="1" marL="742950" indent="-285750">
              <a:spcBef>
                <a:spcPts val="0"/>
              </a:spcBef>
              <a:defRPr sz="2800"/>
            </a:pPr>
            <a:r>
              <a:t>Small, constant-sized space</a:t>
            </a:r>
          </a:p>
          <a:p>
            <a:pPr>
              <a:buChar char="•"/>
            </a:pPr>
            <a:r>
              <a:t>Bad</a:t>
            </a:r>
          </a:p>
          <a:p>
            <a:pPr lvl="1" marL="742950" indent="-285750">
              <a:spcBef>
                <a:spcPts val="0"/>
              </a:spcBef>
              <a:defRPr sz="2800"/>
            </a:pPr>
            <a:r>
              <a:t>Doesn’t work for uncached NUMA architectures</a:t>
            </a:r>
          </a:p>
        </p:txBody>
      </p:sp>
    </p:spTree>
  </p:cSld>
  <p:clrMapOvr>
    <a:masterClrMapping/>
  </p:clrMapOvr>
  <p:transition xmlns:p14="http://schemas.microsoft.com/office/powerpoint/2010/main" spd="med" advClick="1"/>
</p:sld>
</file>

<file path=ppt/slides/slide1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9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59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597" name="CLH Lock"/>
          <p:cNvSpPr txBox="1"/>
          <p:nvPr>
            <p:ph type="title" idx="4294967295"/>
          </p:nvPr>
        </p:nvSpPr>
        <p:spPr>
          <a:xfrm>
            <a:off x="685800" y="609599"/>
            <a:ext cx="7772400" cy="1143002"/>
          </a:xfrm>
          <a:prstGeom prst="rect">
            <a:avLst/>
          </a:prstGeom>
        </p:spPr>
        <p:txBody>
          <a:bodyPr>
            <a:normAutofit fontScale="100000" lnSpcReduction="0"/>
          </a:bodyPr>
          <a:lstStyle/>
          <a:p>
            <a:pPr/>
            <a:r>
              <a:t>CLH Lock</a:t>
            </a:r>
          </a:p>
        </p:txBody>
      </p:sp>
      <p:sp>
        <p:nvSpPr>
          <p:cNvPr id="4598" name="Each thread spins on predecessor’s memory…"/>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Each thread spins on predecessor’s memory</a:t>
            </a:r>
          </a:p>
          <a:p>
            <a:pPr>
              <a:buChar char="•"/>
            </a:pPr>
            <a:r>
              <a:t>Could be far away …</a:t>
            </a:r>
          </a:p>
        </p:txBody>
      </p:sp>
    </p:spTree>
  </p:cSld>
  <p:clrMapOvr>
    <a:masterClrMapping/>
  </p:clrMapOvr>
  <p:transition xmlns:p14="http://schemas.microsoft.com/office/powerpoint/2010/main" spd="med" advClick="1"/>
</p:sld>
</file>

<file path=ppt/slides/slide1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0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60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60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603" name="MCS Lock"/>
          <p:cNvSpPr txBox="1"/>
          <p:nvPr>
            <p:ph type="title" idx="4294967295"/>
          </p:nvPr>
        </p:nvSpPr>
        <p:spPr>
          <a:xfrm>
            <a:off x="685800" y="609599"/>
            <a:ext cx="7772400" cy="1143002"/>
          </a:xfrm>
          <a:prstGeom prst="rect">
            <a:avLst/>
          </a:prstGeom>
        </p:spPr>
        <p:txBody>
          <a:bodyPr>
            <a:normAutofit fontScale="100000" lnSpcReduction="0"/>
          </a:bodyPr>
          <a:lstStyle/>
          <a:p>
            <a:pPr/>
            <a:r>
              <a:t>MCS Lock</a:t>
            </a:r>
          </a:p>
        </p:txBody>
      </p:sp>
      <p:sp>
        <p:nvSpPr>
          <p:cNvPr id="4604" name="FIFO order…"/>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FIFO order</a:t>
            </a:r>
          </a:p>
          <a:p>
            <a:pPr>
              <a:buChar char="•"/>
            </a:pPr>
            <a:r>
              <a:t>Spin on local memory only</a:t>
            </a:r>
          </a:p>
          <a:p>
            <a:pPr>
              <a:buChar char="•"/>
            </a:pPr>
            <a:r>
              <a:t>Small, Constant-size overhead</a:t>
            </a:r>
          </a:p>
        </p:txBody>
      </p:sp>
    </p:spTree>
  </p:cSld>
  <p:clrMapOvr>
    <a:masterClrMapping/>
  </p:clrMapOvr>
  <p:transition xmlns:p14="http://schemas.microsoft.com/office/powerpoint/2010/main" spd="med" advClick="1"/>
</p:sld>
</file>

<file path=ppt/slides/slide1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0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60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461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611"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grpSp>
        <p:nvGrpSpPr>
          <p:cNvPr id="4614" name="Group"/>
          <p:cNvGrpSpPr/>
          <p:nvPr/>
        </p:nvGrpSpPr>
        <p:grpSpPr>
          <a:xfrm>
            <a:off x="2813050" y="4997450"/>
            <a:ext cx="857250" cy="835025"/>
            <a:chOff x="0" y="0"/>
            <a:chExt cx="857250" cy="835025"/>
          </a:xfrm>
        </p:grpSpPr>
        <p:sp>
          <p:nvSpPr>
            <p:cNvPr id="4612"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1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615"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616"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grpSp>
        <p:nvGrpSpPr>
          <p:cNvPr id="4619" name="Group"/>
          <p:cNvGrpSpPr/>
          <p:nvPr/>
        </p:nvGrpSpPr>
        <p:grpSpPr>
          <a:xfrm>
            <a:off x="2813050" y="4997450"/>
            <a:ext cx="857250" cy="835025"/>
            <a:chOff x="0" y="0"/>
            <a:chExt cx="857250" cy="835025"/>
          </a:xfrm>
        </p:grpSpPr>
        <p:sp>
          <p:nvSpPr>
            <p:cNvPr id="4617"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1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620" name="Rectangle"/>
          <p:cNvSpPr/>
          <p:nvPr/>
        </p:nvSpPr>
        <p:spPr>
          <a:xfrm>
            <a:off x="3670300" y="4999037"/>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4621"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grpSp>
        <p:nvGrpSpPr>
          <p:cNvPr id="4625" name="Group"/>
          <p:cNvGrpSpPr/>
          <p:nvPr/>
        </p:nvGrpSpPr>
        <p:grpSpPr>
          <a:xfrm>
            <a:off x="5126037" y="5186362"/>
            <a:ext cx="280988" cy="400051"/>
            <a:chOff x="0" y="0"/>
            <a:chExt cx="280987" cy="400050"/>
          </a:xfrm>
        </p:grpSpPr>
        <p:sp>
          <p:nvSpPr>
            <p:cNvPr id="462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62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62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637" name="Group"/>
          <p:cNvGrpSpPr/>
          <p:nvPr/>
        </p:nvGrpSpPr>
        <p:grpSpPr>
          <a:xfrm>
            <a:off x="2128837" y="1966912"/>
            <a:ext cx="1358901" cy="1879601"/>
            <a:chOff x="0" y="0"/>
            <a:chExt cx="1358900" cy="1879600"/>
          </a:xfrm>
        </p:grpSpPr>
        <p:grpSp>
          <p:nvGrpSpPr>
            <p:cNvPr id="4635" name="Group"/>
            <p:cNvGrpSpPr/>
            <p:nvPr/>
          </p:nvGrpSpPr>
          <p:grpSpPr>
            <a:xfrm>
              <a:off x="0" y="596900"/>
              <a:ext cx="1358900" cy="1282700"/>
              <a:chOff x="0" y="0"/>
              <a:chExt cx="1358900" cy="1282700"/>
            </a:xfrm>
          </p:grpSpPr>
          <p:sp>
            <p:nvSpPr>
              <p:cNvPr id="4626"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627"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28"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29"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30"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31"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32"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33"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34"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636" name="idle"/>
            <p:cNvSpPr txBox="1"/>
            <p:nvPr/>
          </p:nvSpPr>
          <p:spPr>
            <a:xfrm>
              <a:off x="539670" y="-1"/>
              <a:ext cx="736760"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idle</a:t>
              </a:r>
            </a:p>
          </p:txBody>
        </p:sp>
      </p:grpSp>
      <p:sp>
        <p:nvSpPr>
          <p:cNvPr id="4638"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spTree>
  </p:cSld>
  <p:clrMapOvr>
    <a:masterClrMapping/>
  </p:clrMapOvr>
  <p:transition xmlns:p14="http://schemas.microsoft.com/office/powerpoint/2010/main" spd="med" advClick="1"/>
</p:sld>
</file>

<file path=ppt/slides/slide1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4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64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644"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grpSp>
        <p:nvGrpSpPr>
          <p:cNvPr id="4647" name="Group"/>
          <p:cNvGrpSpPr/>
          <p:nvPr/>
        </p:nvGrpSpPr>
        <p:grpSpPr>
          <a:xfrm>
            <a:off x="2813050" y="4997450"/>
            <a:ext cx="857250" cy="835025"/>
            <a:chOff x="0" y="0"/>
            <a:chExt cx="857250" cy="835025"/>
          </a:xfrm>
        </p:grpSpPr>
        <p:sp>
          <p:nvSpPr>
            <p:cNvPr id="4645"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46"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648"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649"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grpSp>
        <p:nvGrpSpPr>
          <p:cNvPr id="4652" name="Group"/>
          <p:cNvGrpSpPr/>
          <p:nvPr/>
        </p:nvGrpSpPr>
        <p:grpSpPr>
          <a:xfrm>
            <a:off x="2813050" y="4997450"/>
            <a:ext cx="857250" cy="835025"/>
            <a:chOff x="0" y="0"/>
            <a:chExt cx="857250" cy="835025"/>
          </a:xfrm>
        </p:grpSpPr>
        <p:sp>
          <p:nvSpPr>
            <p:cNvPr id="4650"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5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653" name="Rectangle"/>
          <p:cNvSpPr/>
          <p:nvPr/>
        </p:nvSpPr>
        <p:spPr>
          <a:xfrm>
            <a:off x="3670300" y="4999037"/>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4654"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grpSp>
        <p:nvGrpSpPr>
          <p:cNvPr id="4658" name="Group"/>
          <p:cNvGrpSpPr/>
          <p:nvPr/>
        </p:nvGrpSpPr>
        <p:grpSpPr>
          <a:xfrm>
            <a:off x="5126037" y="5186362"/>
            <a:ext cx="280988" cy="400051"/>
            <a:chOff x="0" y="0"/>
            <a:chExt cx="280987" cy="400050"/>
          </a:xfrm>
        </p:grpSpPr>
        <p:sp>
          <p:nvSpPr>
            <p:cNvPr id="465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65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65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661" name="Group"/>
          <p:cNvGrpSpPr/>
          <p:nvPr/>
        </p:nvGrpSpPr>
        <p:grpSpPr>
          <a:xfrm>
            <a:off x="5408612" y="3943350"/>
            <a:ext cx="857251" cy="835025"/>
            <a:chOff x="0" y="0"/>
            <a:chExt cx="857250" cy="835025"/>
          </a:xfrm>
        </p:grpSpPr>
        <p:sp>
          <p:nvSpPr>
            <p:cNvPr id="4659"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60"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662" name="Rectangle"/>
          <p:cNvSpPr/>
          <p:nvPr/>
        </p:nvSpPr>
        <p:spPr>
          <a:xfrm>
            <a:off x="6265862"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663" name="Line"/>
          <p:cNvSpPr/>
          <p:nvPr/>
        </p:nvSpPr>
        <p:spPr>
          <a:xfrm>
            <a:off x="6791325" y="4335462"/>
            <a:ext cx="769938" cy="1"/>
          </a:xfrm>
          <a:prstGeom prst="line">
            <a:avLst/>
          </a:prstGeom>
          <a:ln w="76200">
            <a:solidFill>
              <a:srgbClr val="000000"/>
            </a:solidFill>
            <a:tailEnd type="triangle"/>
          </a:ln>
        </p:spPr>
        <p:txBody>
          <a:bodyPr lIns="45719" rIns="45719"/>
          <a:lstStyle/>
          <a:p>
            <a:pPr algn="r">
              <a:defRPr b="1" sz="4400"/>
            </a:pPr>
          </a:p>
        </p:txBody>
      </p:sp>
      <p:grpSp>
        <p:nvGrpSpPr>
          <p:cNvPr id="4667" name="Group"/>
          <p:cNvGrpSpPr/>
          <p:nvPr/>
        </p:nvGrpSpPr>
        <p:grpSpPr>
          <a:xfrm>
            <a:off x="7721599" y="4132262"/>
            <a:ext cx="280989" cy="400051"/>
            <a:chOff x="0" y="0"/>
            <a:chExt cx="280987" cy="400050"/>
          </a:xfrm>
        </p:grpSpPr>
        <p:sp>
          <p:nvSpPr>
            <p:cNvPr id="4664"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665"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666"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679" name="Group"/>
          <p:cNvGrpSpPr/>
          <p:nvPr/>
        </p:nvGrpSpPr>
        <p:grpSpPr>
          <a:xfrm>
            <a:off x="2128837" y="1966912"/>
            <a:ext cx="1784728" cy="1879601"/>
            <a:chOff x="0" y="0"/>
            <a:chExt cx="1784727" cy="1879600"/>
          </a:xfrm>
        </p:grpSpPr>
        <p:grpSp>
          <p:nvGrpSpPr>
            <p:cNvPr id="4677" name="Group"/>
            <p:cNvGrpSpPr/>
            <p:nvPr/>
          </p:nvGrpSpPr>
          <p:grpSpPr>
            <a:xfrm>
              <a:off x="0" y="596900"/>
              <a:ext cx="1358900" cy="1282700"/>
              <a:chOff x="0" y="0"/>
              <a:chExt cx="1358900" cy="1282700"/>
            </a:xfrm>
          </p:grpSpPr>
          <p:sp>
            <p:nvSpPr>
              <p:cNvPr id="466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66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67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678"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4680" name="(allocate Qnode)"/>
          <p:cNvSpPr txBox="1"/>
          <p:nvPr/>
        </p:nvSpPr>
        <p:spPr>
          <a:xfrm>
            <a:off x="4818062" y="3114675"/>
            <a:ext cx="2733115"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33CC"/>
                </a:solidFill>
              </a:defRPr>
            </a:lvl1pPr>
          </a:lstStyle>
          <a:p>
            <a:pPr/>
            <a:r>
              <a:t>(allocate Qnode)</a:t>
            </a:r>
          </a:p>
        </p:txBody>
      </p:sp>
      <p:sp>
        <p:nvSpPr>
          <p:cNvPr id="4681"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spTree>
  </p:cSld>
  <p:clrMapOvr>
    <a:masterClrMapping/>
  </p:clrMapOvr>
  <p:transition xmlns:p14="http://schemas.microsoft.com/office/powerpoint/2010/main" spd="med" advClick="1"/>
</p:sld>
</file>

<file path=ppt/slides/slide1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8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68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687"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grpSp>
        <p:nvGrpSpPr>
          <p:cNvPr id="4690" name="Group"/>
          <p:cNvGrpSpPr/>
          <p:nvPr/>
        </p:nvGrpSpPr>
        <p:grpSpPr>
          <a:xfrm>
            <a:off x="2813050" y="4997450"/>
            <a:ext cx="857250" cy="835025"/>
            <a:chOff x="0" y="0"/>
            <a:chExt cx="857250" cy="835025"/>
          </a:xfrm>
        </p:grpSpPr>
        <p:sp>
          <p:nvSpPr>
            <p:cNvPr id="4688"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8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69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692"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4693"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grpSp>
        <p:nvGrpSpPr>
          <p:cNvPr id="4696" name="Group"/>
          <p:cNvGrpSpPr/>
          <p:nvPr/>
        </p:nvGrpSpPr>
        <p:grpSpPr>
          <a:xfrm>
            <a:off x="2813050" y="4997450"/>
            <a:ext cx="857250" cy="835025"/>
            <a:chOff x="0" y="0"/>
            <a:chExt cx="857250" cy="835025"/>
          </a:xfrm>
        </p:grpSpPr>
        <p:sp>
          <p:nvSpPr>
            <p:cNvPr id="4694"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695"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697" name="Rectangle"/>
          <p:cNvSpPr/>
          <p:nvPr/>
        </p:nvSpPr>
        <p:spPr>
          <a:xfrm>
            <a:off x="3670300" y="4999037"/>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4698"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grpSp>
        <p:nvGrpSpPr>
          <p:cNvPr id="4702" name="Group"/>
          <p:cNvGrpSpPr/>
          <p:nvPr/>
        </p:nvGrpSpPr>
        <p:grpSpPr>
          <a:xfrm>
            <a:off x="5126037" y="5186362"/>
            <a:ext cx="280988" cy="400051"/>
            <a:chOff x="0" y="0"/>
            <a:chExt cx="280987" cy="400050"/>
          </a:xfrm>
        </p:grpSpPr>
        <p:sp>
          <p:nvSpPr>
            <p:cNvPr id="469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0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0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705" name="Group"/>
          <p:cNvGrpSpPr/>
          <p:nvPr/>
        </p:nvGrpSpPr>
        <p:grpSpPr>
          <a:xfrm>
            <a:off x="5408612" y="3943350"/>
            <a:ext cx="857251" cy="835025"/>
            <a:chOff x="0" y="0"/>
            <a:chExt cx="857250" cy="835025"/>
          </a:xfrm>
        </p:grpSpPr>
        <p:sp>
          <p:nvSpPr>
            <p:cNvPr id="4703"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04"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706" name="Rectangle"/>
          <p:cNvSpPr/>
          <p:nvPr/>
        </p:nvSpPr>
        <p:spPr>
          <a:xfrm>
            <a:off x="6265862"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707" name="Line"/>
          <p:cNvSpPr/>
          <p:nvPr/>
        </p:nvSpPr>
        <p:spPr>
          <a:xfrm>
            <a:off x="6791325" y="4335462"/>
            <a:ext cx="769938" cy="1"/>
          </a:xfrm>
          <a:prstGeom prst="line">
            <a:avLst/>
          </a:prstGeom>
          <a:ln w="76200">
            <a:solidFill>
              <a:srgbClr val="000000"/>
            </a:solidFill>
            <a:tailEnd type="triangle"/>
          </a:ln>
        </p:spPr>
        <p:txBody>
          <a:bodyPr lIns="45719" rIns="45719"/>
          <a:lstStyle/>
          <a:p>
            <a:pPr algn="r">
              <a:defRPr b="1" sz="4400"/>
            </a:pPr>
          </a:p>
        </p:txBody>
      </p:sp>
      <p:grpSp>
        <p:nvGrpSpPr>
          <p:cNvPr id="4711" name="Group"/>
          <p:cNvGrpSpPr/>
          <p:nvPr/>
        </p:nvGrpSpPr>
        <p:grpSpPr>
          <a:xfrm>
            <a:off x="7721599" y="4132262"/>
            <a:ext cx="280989" cy="400051"/>
            <a:chOff x="0" y="0"/>
            <a:chExt cx="280987" cy="400050"/>
          </a:xfrm>
        </p:grpSpPr>
        <p:sp>
          <p:nvSpPr>
            <p:cNvPr id="4708"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09"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10"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723" name="Group"/>
          <p:cNvGrpSpPr/>
          <p:nvPr/>
        </p:nvGrpSpPr>
        <p:grpSpPr>
          <a:xfrm>
            <a:off x="2128837" y="1966912"/>
            <a:ext cx="1739584" cy="1879601"/>
            <a:chOff x="0" y="0"/>
            <a:chExt cx="1739582" cy="1879600"/>
          </a:xfrm>
        </p:grpSpPr>
        <p:grpSp>
          <p:nvGrpSpPr>
            <p:cNvPr id="4721" name="Group"/>
            <p:cNvGrpSpPr/>
            <p:nvPr/>
          </p:nvGrpSpPr>
          <p:grpSpPr>
            <a:xfrm>
              <a:off x="0" y="596900"/>
              <a:ext cx="1358900" cy="1282700"/>
              <a:chOff x="0" y="0"/>
              <a:chExt cx="1358900" cy="1282700"/>
            </a:xfrm>
          </p:grpSpPr>
          <p:sp>
            <p:nvSpPr>
              <p:cNvPr id="4712"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713"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14"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15"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16"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17"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18"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19"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20"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722"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4724" name="Shape"/>
          <p:cNvSpPr/>
          <p:nvPr/>
        </p:nvSpPr>
        <p:spPr>
          <a:xfrm>
            <a:off x="695325" y="3902068"/>
            <a:ext cx="1873258" cy="2006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63" y="12697"/>
                </a:moveTo>
                <a:cubicBezTo>
                  <a:pt x="1192" y="12697"/>
                  <a:pt x="0" y="13361"/>
                  <a:pt x="0" y="14181"/>
                </a:cubicBezTo>
                <a:lnTo>
                  <a:pt x="0" y="20116"/>
                </a:lnTo>
                <a:cubicBezTo>
                  <a:pt x="0" y="20936"/>
                  <a:pt x="1192" y="21600"/>
                  <a:pt x="2663" y="21600"/>
                </a:cubicBezTo>
                <a:lnTo>
                  <a:pt x="13317" y="21600"/>
                </a:lnTo>
                <a:cubicBezTo>
                  <a:pt x="14788" y="21600"/>
                  <a:pt x="15980" y="20936"/>
                  <a:pt x="15980" y="20116"/>
                </a:cubicBezTo>
                <a:lnTo>
                  <a:pt x="15980" y="14181"/>
                </a:lnTo>
                <a:cubicBezTo>
                  <a:pt x="15980" y="13361"/>
                  <a:pt x="14788" y="12697"/>
                  <a:pt x="13317" y="12697"/>
                </a:cubicBezTo>
                <a:lnTo>
                  <a:pt x="21600" y="0"/>
                </a:lnTo>
                <a:lnTo>
                  <a:pt x="9322" y="12697"/>
                </a:lnTo>
                <a:close/>
              </a:path>
            </a:pathLst>
          </a:custGeom>
          <a:ln w="38100">
            <a:solidFill>
              <a:srgbClr val="FF33CC"/>
            </a:solidFill>
          </a:ln>
        </p:spPr>
        <p:txBody>
          <a:bodyPr lIns="45719" rIns="45719" anchor="ctr"/>
          <a:lstStyle/>
          <a:p>
            <a:pPr algn="ctr"/>
          </a:p>
        </p:txBody>
      </p:sp>
      <p:sp>
        <p:nvSpPr>
          <p:cNvPr id="4725" name="swap"/>
          <p:cNvSpPr txBox="1"/>
          <p:nvPr/>
        </p:nvSpPr>
        <p:spPr>
          <a:xfrm>
            <a:off x="1776412" y="4051300"/>
            <a:ext cx="218916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CC"/>
                </a:solidFill>
              </a:defRPr>
            </a:lvl1pPr>
          </a:lstStyle>
          <a:p>
            <a:pPr/>
            <a:r>
              <a:t>swap</a:t>
            </a:r>
          </a:p>
        </p:txBody>
      </p:sp>
    </p:spTree>
  </p:cSld>
  <p:clrMapOvr>
    <a:masterClrMapping/>
  </p:clrMapOvr>
  <p:transition xmlns:p14="http://schemas.microsoft.com/office/powerpoint/2010/main" spd="med" advClick="1"/>
</p:sld>
</file>

<file path=ppt/slides/slide1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2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73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731"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grpSp>
        <p:nvGrpSpPr>
          <p:cNvPr id="4734" name="Group"/>
          <p:cNvGrpSpPr/>
          <p:nvPr/>
        </p:nvGrpSpPr>
        <p:grpSpPr>
          <a:xfrm>
            <a:off x="2813050" y="4997450"/>
            <a:ext cx="857250" cy="835025"/>
            <a:chOff x="0" y="0"/>
            <a:chExt cx="857250" cy="835025"/>
          </a:xfrm>
        </p:grpSpPr>
        <p:sp>
          <p:nvSpPr>
            <p:cNvPr id="4732"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3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735"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736"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grpSp>
        <p:nvGrpSpPr>
          <p:cNvPr id="4739" name="Group"/>
          <p:cNvGrpSpPr/>
          <p:nvPr/>
        </p:nvGrpSpPr>
        <p:grpSpPr>
          <a:xfrm>
            <a:off x="2813050" y="4997450"/>
            <a:ext cx="857250" cy="835025"/>
            <a:chOff x="0" y="0"/>
            <a:chExt cx="857250" cy="835025"/>
          </a:xfrm>
        </p:grpSpPr>
        <p:sp>
          <p:nvSpPr>
            <p:cNvPr id="4737"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3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740" name="Rectangle"/>
          <p:cNvSpPr/>
          <p:nvPr/>
        </p:nvSpPr>
        <p:spPr>
          <a:xfrm>
            <a:off x="3670300" y="4999037"/>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4741"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grpSp>
        <p:nvGrpSpPr>
          <p:cNvPr id="4745" name="Group"/>
          <p:cNvGrpSpPr/>
          <p:nvPr/>
        </p:nvGrpSpPr>
        <p:grpSpPr>
          <a:xfrm>
            <a:off x="5126037" y="5186362"/>
            <a:ext cx="280988" cy="400051"/>
            <a:chOff x="0" y="0"/>
            <a:chExt cx="280987" cy="400050"/>
          </a:xfrm>
        </p:grpSpPr>
        <p:sp>
          <p:nvSpPr>
            <p:cNvPr id="474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4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4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748" name="Group"/>
          <p:cNvGrpSpPr/>
          <p:nvPr/>
        </p:nvGrpSpPr>
        <p:grpSpPr>
          <a:xfrm>
            <a:off x="5408612" y="3943350"/>
            <a:ext cx="857251" cy="835025"/>
            <a:chOff x="0" y="0"/>
            <a:chExt cx="857250" cy="835025"/>
          </a:xfrm>
        </p:grpSpPr>
        <p:sp>
          <p:nvSpPr>
            <p:cNvPr id="4746"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47"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749" name="Rectangle"/>
          <p:cNvSpPr/>
          <p:nvPr/>
        </p:nvSpPr>
        <p:spPr>
          <a:xfrm>
            <a:off x="6265862"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750" name="Line"/>
          <p:cNvSpPr/>
          <p:nvPr/>
        </p:nvSpPr>
        <p:spPr>
          <a:xfrm>
            <a:off x="6791325" y="4335462"/>
            <a:ext cx="769938" cy="1"/>
          </a:xfrm>
          <a:prstGeom prst="line">
            <a:avLst/>
          </a:prstGeom>
          <a:ln w="76200">
            <a:solidFill>
              <a:srgbClr val="000000"/>
            </a:solidFill>
            <a:tailEnd type="triangle"/>
          </a:ln>
        </p:spPr>
        <p:txBody>
          <a:bodyPr lIns="45719" rIns="45719"/>
          <a:lstStyle/>
          <a:p>
            <a:pPr algn="r">
              <a:defRPr b="1" sz="4400"/>
            </a:pPr>
          </a:p>
        </p:txBody>
      </p:sp>
      <p:grpSp>
        <p:nvGrpSpPr>
          <p:cNvPr id="4754" name="Group"/>
          <p:cNvGrpSpPr/>
          <p:nvPr/>
        </p:nvGrpSpPr>
        <p:grpSpPr>
          <a:xfrm>
            <a:off x="7721599" y="4132262"/>
            <a:ext cx="280989" cy="400051"/>
            <a:chOff x="0" y="0"/>
            <a:chExt cx="280987" cy="400050"/>
          </a:xfrm>
        </p:grpSpPr>
        <p:sp>
          <p:nvSpPr>
            <p:cNvPr id="4751"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52"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53"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766" name="Group"/>
          <p:cNvGrpSpPr/>
          <p:nvPr/>
        </p:nvGrpSpPr>
        <p:grpSpPr>
          <a:xfrm>
            <a:off x="2128837" y="1966912"/>
            <a:ext cx="1739584" cy="1879601"/>
            <a:chOff x="0" y="0"/>
            <a:chExt cx="1739582" cy="1879600"/>
          </a:xfrm>
        </p:grpSpPr>
        <p:grpSp>
          <p:nvGrpSpPr>
            <p:cNvPr id="4764" name="Group"/>
            <p:cNvGrpSpPr/>
            <p:nvPr/>
          </p:nvGrpSpPr>
          <p:grpSpPr>
            <a:xfrm>
              <a:off x="0" y="596900"/>
              <a:ext cx="1358900" cy="1282700"/>
              <a:chOff x="0" y="0"/>
              <a:chExt cx="1358900" cy="1282700"/>
            </a:xfrm>
          </p:grpSpPr>
          <p:sp>
            <p:nvSpPr>
              <p:cNvPr id="4755"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756"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57"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58"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59"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60"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61"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62"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63"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765"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4767" name="Line"/>
          <p:cNvSpPr/>
          <p:nvPr/>
        </p:nvSpPr>
        <p:spPr>
          <a:xfrm>
            <a:off x="3546475" y="3442777"/>
            <a:ext cx="618318" cy="1381636"/>
          </a:xfrm>
          <a:custGeom>
            <a:avLst/>
            <a:gdLst/>
            <a:ahLst/>
            <a:cxnLst>
              <a:cxn ang="0">
                <a:pos x="wd2" y="hd2"/>
              </a:cxn>
              <a:cxn ang="5400000">
                <a:pos x="wd2" y="hd2"/>
              </a:cxn>
              <a:cxn ang="10800000">
                <a:pos x="wd2" y="hd2"/>
              </a:cxn>
              <a:cxn ang="16200000">
                <a:pos x="wd2" y="hd2"/>
              </a:cxn>
            </a:cxnLst>
            <a:rect l="0" t="0" r="r" b="b"/>
            <a:pathLst>
              <a:path w="20722" h="20749" fill="norm" stroke="1" extrusionOk="0">
                <a:moveTo>
                  <a:pt x="0" y="627"/>
                </a:moveTo>
                <a:cubicBezTo>
                  <a:pt x="9842" y="-112"/>
                  <a:pt x="19685" y="-851"/>
                  <a:pt x="20642" y="2511"/>
                </a:cubicBezTo>
                <a:cubicBezTo>
                  <a:pt x="21600" y="5872"/>
                  <a:pt x="13726" y="13311"/>
                  <a:pt x="5852" y="20749"/>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768" name="Line"/>
          <p:cNvSpPr/>
          <p:nvPr/>
        </p:nvSpPr>
        <p:spPr>
          <a:xfrm>
            <a:off x="1601126" y="5076825"/>
            <a:ext cx="4652244" cy="1159252"/>
          </a:xfrm>
          <a:custGeom>
            <a:avLst/>
            <a:gdLst/>
            <a:ahLst/>
            <a:cxnLst>
              <a:cxn ang="0">
                <a:pos x="wd2" y="hd2"/>
              </a:cxn>
              <a:cxn ang="5400000">
                <a:pos x="wd2" y="hd2"/>
              </a:cxn>
              <a:cxn ang="10800000">
                <a:pos x="wd2" y="hd2"/>
              </a:cxn>
              <a:cxn ang="16200000">
                <a:pos x="wd2" y="hd2"/>
              </a:cxn>
            </a:cxnLst>
            <a:rect l="0" t="0" r="r" b="b"/>
            <a:pathLst>
              <a:path w="21263" h="20592" fill="norm" stroke="1" extrusionOk="0">
                <a:moveTo>
                  <a:pt x="32" y="5583"/>
                </a:moveTo>
                <a:cubicBezTo>
                  <a:pt x="-62" y="11082"/>
                  <a:pt x="-149" y="16609"/>
                  <a:pt x="2913" y="18752"/>
                </a:cubicBezTo>
                <a:cubicBezTo>
                  <a:pt x="5975" y="20895"/>
                  <a:pt x="15356" y="21600"/>
                  <a:pt x="18404" y="18470"/>
                </a:cubicBezTo>
                <a:cubicBezTo>
                  <a:pt x="21451" y="15340"/>
                  <a:pt x="21335" y="7670"/>
                  <a:pt x="21219" y="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45"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47" name="Peterson’s Algorithm"/>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Peterson’s Algorithm</a:t>
            </a:r>
          </a:p>
        </p:txBody>
      </p:sp>
      <p:grpSp>
        <p:nvGrpSpPr>
          <p:cNvPr id="150" name="Group"/>
          <p:cNvGrpSpPr/>
          <p:nvPr/>
        </p:nvGrpSpPr>
        <p:grpSpPr>
          <a:xfrm>
            <a:off x="1066800" y="2514600"/>
            <a:ext cx="6781800" cy="2971800"/>
            <a:chOff x="0" y="0"/>
            <a:chExt cx="6781800" cy="2971800"/>
          </a:xfrm>
        </p:grpSpPr>
        <p:sp>
          <p:nvSpPr>
            <p:cNvPr id="148" name="Rectangle"/>
            <p:cNvSpPr/>
            <p:nvPr/>
          </p:nvSpPr>
          <p:spPr>
            <a:xfrm>
              <a:off x="0" y="0"/>
              <a:ext cx="6781800" cy="29718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400">
                  <a:solidFill>
                    <a:srgbClr val="B2B2B2"/>
                  </a:solidFill>
                  <a:latin typeface="Courier New"/>
                  <a:ea typeface="Courier New"/>
                  <a:cs typeface="Courier New"/>
                  <a:sym typeface="Courier New"/>
                </a:defRPr>
              </a:pPr>
            </a:p>
          </p:txBody>
        </p:sp>
        <p:sp>
          <p:nvSpPr>
            <p:cNvPr id="149" name="public void lock() {…"/>
            <p:cNvSpPr txBox="1"/>
            <p:nvPr/>
          </p:nvSpPr>
          <p:spPr>
            <a:xfrm>
              <a:off x="0" y="0"/>
              <a:ext cx="6781800" cy="28666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lock() {</a:t>
              </a:r>
            </a:p>
            <a:p>
              <a:pPr marL="231775" indent="-231775">
                <a:lnSpc>
                  <a:spcPct val="80000"/>
                </a:lnSpc>
                <a:spcBef>
                  <a:spcPts val="500"/>
                </a:spcBef>
                <a:defRPr sz="2400">
                  <a:solidFill>
                    <a:srgbClr val="3333CC"/>
                  </a:solidFill>
                  <a:latin typeface="Courier New"/>
                  <a:ea typeface="Courier New"/>
                  <a:cs typeface="Courier New"/>
                  <a:sym typeface="Courier New"/>
                </a:defRPr>
              </a:pPr>
              <a:r>
                <a:t> flag[i] =</a:t>
              </a:r>
              <a:r>
                <a:rPr>
                  <a:solidFill>
                    <a:srgbClr val="000000"/>
                  </a:solidFill>
                </a:rPr>
                <a:t> true; </a:t>
              </a:r>
              <a:endParaRPr>
                <a:solidFill>
                  <a:srgbClr val="FF0000"/>
                </a:solidFill>
              </a:endParaRPr>
            </a:p>
            <a:p>
              <a:pPr marL="231775" indent="-231775">
                <a:lnSpc>
                  <a:spcPct val="80000"/>
                </a:lnSpc>
                <a:spcBef>
                  <a:spcPts val="500"/>
                </a:spcBef>
                <a:defRPr sz="2400">
                  <a:latin typeface="Courier New"/>
                  <a:ea typeface="Courier New"/>
                  <a:cs typeface="Courier New"/>
                  <a:sym typeface="Courier New"/>
                </a:defRPr>
              </a:pPr>
              <a:r>
                <a:t> </a:t>
              </a:r>
              <a:r>
                <a:rPr>
                  <a:solidFill>
                    <a:srgbClr val="B2B2B2"/>
                  </a:solidFill>
                </a:rPr>
                <a:t>victim  = i; </a:t>
              </a:r>
              <a:endParaRPr>
                <a:solidFill>
                  <a:srgbClr val="B2B2B2"/>
                </a:solidFill>
              </a:endParaRPr>
            </a:p>
            <a:p>
              <a:pPr marL="231775" indent="-231775">
                <a:lnSpc>
                  <a:spcPct val="80000"/>
                </a:lnSpc>
                <a:spcBef>
                  <a:spcPts val="500"/>
                </a:spcBef>
                <a:defRPr sz="2400">
                  <a:solidFill>
                    <a:srgbClr val="B2B2B2"/>
                  </a:solidFill>
                  <a:latin typeface="Courier New"/>
                  <a:ea typeface="Courier New"/>
                  <a:cs typeface="Courier New"/>
                  <a:sym typeface="Courier New"/>
                </a:defRPr>
              </a:pPr>
              <a:r>
                <a:t> while (flag[j] &amp;&amp; victim == i) {};</a:t>
              </a:r>
            </a:p>
            <a:p>
              <a:pPr marL="231775" indent="-231775">
                <a:lnSpc>
                  <a:spcPct val="80000"/>
                </a:lnSpc>
                <a:spcBef>
                  <a:spcPts val="500"/>
                </a:spcBef>
                <a:defRPr sz="2400">
                  <a:solidFill>
                    <a:srgbClr val="B2B2B2"/>
                  </a:solidFill>
                  <a:latin typeface="Courier New"/>
                  <a:ea typeface="Courier New"/>
                  <a:cs typeface="Courier New"/>
                  <a:sym typeface="Courier New"/>
                </a:defRPr>
              </a:pPr>
              <a:r>
                <a:t>}</a:t>
              </a:r>
            </a:p>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unlock() {</a:t>
              </a:r>
            </a:p>
            <a:p>
              <a:pPr marL="231775" indent="-231775">
                <a:lnSpc>
                  <a:spcPct val="80000"/>
                </a:lnSpc>
                <a:spcBef>
                  <a:spcPts val="500"/>
                </a:spcBef>
                <a:defRPr sz="2400">
                  <a:solidFill>
                    <a:srgbClr val="B2B2B2"/>
                  </a:solidFill>
                  <a:latin typeface="Courier New"/>
                  <a:ea typeface="Courier New"/>
                  <a:cs typeface="Courier New"/>
                  <a:sym typeface="Courier New"/>
                </a:defRPr>
              </a:pPr>
              <a:r>
                <a:t> flag[i] = false;</a:t>
              </a:r>
            </a:p>
            <a:p>
              <a:pPr marL="231775" indent="-231775">
                <a:lnSpc>
                  <a:spcPct val="80000"/>
                </a:lnSpc>
                <a:spcBef>
                  <a:spcPts val="500"/>
                </a:spcBef>
                <a:defRPr sz="2400">
                  <a:solidFill>
                    <a:srgbClr val="B2B2B2"/>
                  </a:solidFill>
                  <a:latin typeface="Courier New"/>
                  <a:ea typeface="Courier New"/>
                  <a:cs typeface="Courier New"/>
                  <a:sym typeface="Courier New"/>
                </a:defRPr>
              </a:pPr>
              <a:r>
                <a:t>}</a:t>
              </a:r>
            </a:p>
          </p:txBody>
        </p:sp>
      </p:grpSp>
      <p:sp>
        <p:nvSpPr>
          <p:cNvPr id="151" name="Shape"/>
          <p:cNvSpPr/>
          <p:nvPr/>
        </p:nvSpPr>
        <p:spPr>
          <a:xfrm>
            <a:off x="1327150" y="2446329"/>
            <a:ext cx="4381466" cy="790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7" y="11494"/>
                </a:moveTo>
                <a:cubicBezTo>
                  <a:pt x="1096" y="11494"/>
                  <a:pt x="0" y="12248"/>
                  <a:pt x="0" y="13178"/>
                </a:cubicBezTo>
                <a:lnTo>
                  <a:pt x="0" y="19916"/>
                </a:lnTo>
                <a:cubicBezTo>
                  <a:pt x="0" y="20846"/>
                  <a:pt x="1096" y="21600"/>
                  <a:pt x="2447" y="21600"/>
                </a:cubicBezTo>
                <a:lnTo>
                  <a:pt x="12235" y="21600"/>
                </a:lnTo>
                <a:cubicBezTo>
                  <a:pt x="13586" y="21600"/>
                  <a:pt x="14682" y="20846"/>
                  <a:pt x="14682" y="19916"/>
                </a:cubicBezTo>
                <a:lnTo>
                  <a:pt x="14682" y="13178"/>
                </a:lnTo>
                <a:cubicBezTo>
                  <a:pt x="14682" y="12248"/>
                  <a:pt x="13586" y="11494"/>
                  <a:pt x="12235" y="11494"/>
                </a:cubicBezTo>
                <a:lnTo>
                  <a:pt x="21600" y="0"/>
                </a:lnTo>
                <a:lnTo>
                  <a:pt x="8564" y="11494"/>
                </a:lnTo>
                <a:close/>
              </a:path>
            </a:pathLst>
          </a:custGeom>
          <a:ln w="38100">
            <a:solidFill>
              <a:srgbClr val="FF0000"/>
            </a:solidFill>
          </a:ln>
        </p:spPr>
        <p:txBody>
          <a:bodyPr lIns="45719" rIns="45719" anchor="ctr"/>
          <a:lstStyle/>
          <a:p>
            <a:pPr algn="ctr"/>
          </a:p>
        </p:txBody>
      </p:sp>
      <p:sp>
        <p:nvSpPr>
          <p:cNvPr id="152" name="Announce I’m interested"/>
          <p:cNvSpPr txBox="1"/>
          <p:nvPr/>
        </p:nvSpPr>
        <p:spPr>
          <a:xfrm>
            <a:off x="5464175" y="1841500"/>
            <a:ext cx="2706688"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Announce I’m interested</a:t>
            </a:r>
          </a:p>
        </p:txBody>
      </p:sp>
    </p:spTree>
  </p:cSld>
  <p:clrMapOvr>
    <a:masterClrMapping/>
  </p:clrMapOvr>
  <p:transition xmlns:p14="http://schemas.microsoft.com/office/powerpoint/2010/main" spd="med" advClick="1"/>
</p:sld>
</file>

<file path=ppt/slides/slide1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7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77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774" name="Acquired"/>
          <p:cNvSpPr txBox="1"/>
          <p:nvPr>
            <p:ph type="title" idx="4294967295"/>
          </p:nvPr>
        </p:nvSpPr>
        <p:spPr>
          <a:xfrm>
            <a:off x="685800" y="609599"/>
            <a:ext cx="7772400" cy="1143002"/>
          </a:xfrm>
          <a:prstGeom prst="rect">
            <a:avLst/>
          </a:prstGeom>
        </p:spPr>
        <p:txBody>
          <a:bodyPr>
            <a:normAutofit fontScale="100000" lnSpcReduction="0"/>
          </a:bodyPr>
          <a:lstStyle/>
          <a:p>
            <a:pPr/>
            <a:r>
              <a:t>Acquired</a:t>
            </a:r>
          </a:p>
        </p:txBody>
      </p:sp>
      <p:grpSp>
        <p:nvGrpSpPr>
          <p:cNvPr id="4777" name="Group"/>
          <p:cNvGrpSpPr/>
          <p:nvPr/>
        </p:nvGrpSpPr>
        <p:grpSpPr>
          <a:xfrm>
            <a:off x="2813050" y="4997450"/>
            <a:ext cx="857250" cy="835025"/>
            <a:chOff x="0" y="0"/>
            <a:chExt cx="857250" cy="835025"/>
          </a:xfrm>
        </p:grpSpPr>
        <p:sp>
          <p:nvSpPr>
            <p:cNvPr id="4775"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76"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778"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779"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grpSp>
        <p:nvGrpSpPr>
          <p:cNvPr id="4782" name="Group"/>
          <p:cNvGrpSpPr/>
          <p:nvPr/>
        </p:nvGrpSpPr>
        <p:grpSpPr>
          <a:xfrm>
            <a:off x="2813050" y="4997450"/>
            <a:ext cx="857250" cy="835025"/>
            <a:chOff x="0" y="0"/>
            <a:chExt cx="857250" cy="835025"/>
          </a:xfrm>
        </p:grpSpPr>
        <p:sp>
          <p:nvSpPr>
            <p:cNvPr id="4780"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8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783" name="Rectangle"/>
          <p:cNvSpPr/>
          <p:nvPr/>
        </p:nvSpPr>
        <p:spPr>
          <a:xfrm>
            <a:off x="3670300" y="4999037"/>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grpSp>
        <p:nvGrpSpPr>
          <p:cNvPr id="4786" name="Group"/>
          <p:cNvGrpSpPr/>
          <p:nvPr/>
        </p:nvGrpSpPr>
        <p:grpSpPr>
          <a:xfrm>
            <a:off x="5408612" y="3943350"/>
            <a:ext cx="857251" cy="835025"/>
            <a:chOff x="0" y="0"/>
            <a:chExt cx="857250" cy="835025"/>
          </a:xfrm>
        </p:grpSpPr>
        <p:sp>
          <p:nvSpPr>
            <p:cNvPr id="4784"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78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787" name="Rectangle"/>
          <p:cNvSpPr/>
          <p:nvPr/>
        </p:nvSpPr>
        <p:spPr>
          <a:xfrm>
            <a:off x="6265862"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788" name="Line"/>
          <p:cNvSpPr/>
          <p:nvPr/>
        </p:nvSpPr>
        <p:spPr>
          <a:xfrm>
            <a:off x="6791325" y="4335462"/>
            <a:ext cx="769938" cy="1"/>
          </a:xfrm>
          <a:prstGeom prst="line">
            <a:avLst/>
          </a:prstGeom>
          <a:ln w="76200">
            <a:solidFill>
              <a:srgbClr val="000000"/>
            </a:solidFill>
            <a:tailEnd type="triangle"/>
          </a:ln>
        </p:spPr>
        <p:txBody>
          <a:bodyPr lIns="45719" rIns="45719"/>
          <a:lstStyle/>
          <a:p>
            <a:pPr algn="r">
              <a:defRPr b="1" sz="4400"/>
            </a:pPr>
          </a:p>
        </p:txBody>
      </p:sp>
      <p:grpSp>
        <p:nvGrpSpPr>
          <p:cNvPr id="4792" name="Group"/>
          <p:cNvGrpSpPr/>
          <p:nvPr/>
        </p:nvGrpSpPr>
        <p:grpSpPr>
          <a:xfrm>
            <a:off x="7721599" y="4132262"/>
            <a:ext cx="280989" cy="400051"/>
            <a:chOff x="0" y="0"/>
            <a:chExt cx="280987" cy="400050"/>
          </a:xfrm>
        </p:grpSpPr>
        <p:sp>
          <p:nvSpPr>
            <p:cNvPr id="478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9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79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804" name="Group"/>
          <p:cNvGrpSpPr/>
          <p:nvPr/>
        </p:nvGrpSpPr>
        <p:grpSpPr>
          <a:xfrm>
            <a:off x="2128837" y="1966912"/>
            <a:ext cx="1739584" cy="1879601"/>
            <a:chOff x="0" y="0"/>
            <a:chExt cx="1739582" cy="1879600"/>
          </a:xfrm>
        </p:grpSpPr>
        <p:grpSp>
          <p:nvGrpSpPr>
            <p:cNvPr id="4802" name="Group"/>
            <p:cNvGrpSpPr/>
            <p:nvPr/>
          </p:nvGrpSpPr>
          <p:grpSpPr>
            <a:xfrm>
              <a:off x="0" y="596900"/>
              <a:ext cx="1358900" cy="1282700"/>
              <a:chOff x="0" y="0"/>
              <a:chExt cx="1358900" cy="1282700"/>
            </a:xfrm>
          </p:grpSpPr>
          <p:sp>
            <p:nvSpPr>
              <p:cNvPr id="479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79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9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9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9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9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79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0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0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803"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sp>
        <p:nvSpPr>
          <p:cNvPr id="4805" name="Line"/>
          <p:cNvSpPr/>
          <p:nvPr/>
        </p:nvSpPr>
        <p:spPr>
          <a:xfrm>
            <a:off x="3546475" y="3442777"/>
            <a:ext cx="618318" cy="1381636"/>
          </a:xfrm>
          <a:custGeom>
            <a:avLst/>
            <a:gdLst/>
            <a:ahLst/>
            <a:cxnLst>
              <a:cxn ang="0">
                <a:pos x="wd2" y="hd2"/>
              </a:cxn>
              <a:cxn ang="5400000">
                <a:pos x="wd2" y="hd2"/>
              </a:cxn>
              <a:cxn ang="10800000">
                <a:pos x="wd2" y="hd2"/>
              </a:cxn>
              <a:cxn ang="16200000">
                <a:pos x="wd2" y="hd2"/>
              </a:cxn>
            </a:cxnLst>
            <a:rect l="0" t="0" r="r" b="b"/>
            <a:pathLst>
              <a:path w="20722" h="20749" fill="norm" stroke="1" extrusionOk="0">
                <a:moveTo>
                  <a:pt x="0" y="627"/>
                </a:moveTo>
                <a:cubicBezTo>
                  <a:pt x="9842" y="-112"/>
                  <a:pt x="19685" y="-851"/>
                  <a:pt x="20642" y="2511"/>
                </a:cubicBezTo>
                <a:cubicBezTo>
                  <a:pt x="21600" y="5872"/>
                  <a:pt x="13726" y="13311"/>
                  <a:pt x="5852" y="20749"/>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806" name="Line"/>
          <p:cNvSpPr/>
          <p:nvPr/>
        </p:nvSpPr>
        <p:spPr>
          <a:xfrm>
            <a:off x="1601126" y="5076825"/>
            <a:ext cx="4652244" cy="1159252"/>
          </a:xfrm>
          <a:custGeom>
            <a:avLst/>
            <a:gdLst/>
            <a:ahLst/>
            <a:cxnLst>
              <a:cxn ang="0">
                <a:pos x="wd2" y="hd2"/>
              </a:cxn>
              <a:cxn ang="5400000">
                <a:pos x="wd2" y="hd2"/>
              </a:cxn>
              <a:cxn ang="10800000">
                <a:pos x="wd2" y="hd2"/>
              </a:cxn>
              <a:cxn ang="16200000">
                <a:pos x="wd2" y="hd2"/>
              </a:cxn>
            </a:cxnLst>
            <a:rect l="0" t="0" r="r" b="b"/>
            <a:pathLst>
              <a:path w="21263" h="20592" fill="norm" stroke="1" extrusionOk="0">
                <a:moveTo>
                  <a:pt x="32" y="5583"/>
                </a:moveTo>
                <a:cubicBezTo>
                  <a:pt x="-62" y="11082"/>
                  <a:pt x="-149" y="16609"/>
                  <a:pt x="2913" y="18752"/>
                </a:cubicBezTo>
                <a:cubicBezTo>
                  <a:pt x="5975" y="20895"/>
                  <a:pt x="15356" y="21600"/>
                  <a:pt x="18404" y="18470"/>
                </a:cubicBezTo>
                <a:cubicBezTo>
                  <a:pt x="21451" y="15340"/>
                  <a:pt x="21335" y="7670"/>
                  <a:pt x="21219" y="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807" name="Line"/>
          <p:cNvSpPr/>
          <p:nvPr/>
        </p:nvSpPr>
        <p:spPr>
          <a:xfrm>
            <a:off x="4178300" y="4351337"/>
            <a:ext cx="1166813" cy="1095850"/>
          </a:xfrm>
          <a:custGeom>
            <a:avLst/>
            <a:gdLst/>
            <a:ahLst/>
            <a:cxnLst>
              <a:cxn ang="0">
                <a:pos x="wd2" y="hd2"/>
              </a:cxn>
              <a:cxn ang="5400000">
                <a:pos x="wd2" y="hd2"/>
              </a:cxn>
              <a:cxn ang="10800000">
                <a:pos x="wd2" y="hd2"/>
              </a:cxn>
              <a:cxn ang="16200000">
                <a:pos x="wd2" y="hd2"/>
              </a:cxn>
            </a:cxnLst>
            <a:rect l="0" t="0" r="r" b="b"/>
            <a:pathLst>
              <a:path w="21600" h="20652" fill="norm" stroke="1" extrusionOk="0">
                <a:moveTo>
                  <a:pt x="0" y="19596"/>
                </a:moveTo>
                <a:cubicBezTo>
                  <a:pt x="4467" y="20583"/>
                  <a:pt x="8934" y="21600"/>
                  <a:pt x="11373" y="19027"/>
                </a:cubicBezTo>
                <a:cubicBezTo>
                  <a:pt x="13812" y="16454"/>
                  <a:pt x="12872" y="7330"/>
                  <a:pt x="14576" y="4158"/>
                </a:cubicBezTo>
                <a:cubicBezTo>
                  <a:pt x="16281" y="987"/>
                  <a:pt x="18926" y="479"/>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1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81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813"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4814"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815"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grpSp>
        <p:nvGrpSpPr>
          <p:cNvPr id="4818" name="Group"/>
          <p:cNvGrpSpPr/>
          <p:nvPr/>
        </p:nvGrpSpPr>
        <p:grpSpPr>
          <a:xfrm>
            <a:off x="4694237" y="3943350"/>
            <a:ext cx="857251" cy="835025"/>
            <a:chOff x="0" y="0"/>
            <a:chExt cx="857250" cy="835025"/>
          </a:xfrm>
        </p:grpSpPr>
        <p:sp>
          <p:nvSpPr>
            <p:cNvPr id="4816"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817"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819" name="Rectangle"/>
          <p:cNvSpPr/>
          <p:nvPr/>
        </p:nvSpPr>
        <p:spPr>
          <a:xfrm>
            <a:off x="5551487"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820" name="Line"/>
          <p:cNvSpPr/>
          <p:nvPr/>
        </p:nvSpPr>
        <p:spPr>
          <a:xfrm>
            <a:off x="6076950" y="4335462"/>
            <a:ext cx="769938" cy="1"/>
          </a:xfrm>
          <a:prstGeom prst="line">
            <a:avLst/>
          </a:prstGeom>
          <a:ln w="76200">
            <a:solidFill>
              <a:srgbClr val="000000"/>
            </a:solidFill>
            <a:tailEnd type="triangle"/>
          </a:ln>
        </p:spPr>
        <p:txBody>
          <a:bodyPr lIns="45719" rIns="45719"/>
          <a:lstStyle/>
          <a:p>
            <a:pPr algn="r">
              <a:defRPr b="1" sz="4400"/>
            </a:pPr>
          </a:p>
        </p:txBody>
      </p:sp>
      <p:grpSp>
        <p:nvGrpSpPr>
          <p:cNvPr id="4824" name="Group"/>
          <p:cNvGrpSpPr/>
          <p:nvPr/>
        </p:nvGrpSpPr>
        <p:grpSpPr>
          <a:xfrm>
            <a:off x="7007224" y="4132262"/>
            <a:ext cx="280989" cy="400051"/>
            <a:chOff x="0" y="0"/>
            <a:chExt cx="280987" cy="400050"/>
          </a:xfrm>
        </p:grpSpPr>
        <p:sp>
          <p:nvSpPr>
            <p:cNvPr id="4821"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822"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823"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4836" name="Group"/>
          <p:cNvGrpSpPr/>
          <p:nvPr/>
        </p:nvGrpSpPr>
        <p:grpSpPr>
          <a:xfrm>
            <a:off x="2128837" y="1966912"/>
            <a:ext cx="1739584" cy="1879601"/>
            <a:chOff x="0" y="0"/>
            <a:chExt cx="1739582" cy="1879600"/>
          </a:xfrm>
        </p:grpSpPr>
        <p:grpSp>
          <p:nvGrpSpPr>
            <p:cNvPr id="4834" name="Group"/>
            <p:cNvGrpSpPr/>
            <p:nvPr/>
          </p:nvGrpSpPr>
          <p:grpSpPr>
            <a:xfrm>
              <a:off x="0" y="596900"/>
              <a:ext cx="1358900" cy="1282700"/>
              <a:chOff x="0" y="0"/>
              <a:chExt cx="1358900" cy="1282700"/>
            </a:xfrm>
          </p:grpSpPr>
          <p:sp>
            <p:nvSpPr>
              <p:cNvPr id="4825"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826"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27"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28"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29"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30"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31"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32"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33"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835"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849" name="Group"/>
          <p:cNvGrpSpPr/>
          <p:nvPr/>
        </p:nvGrpSpPr>
        <p:grpSpPr>
          <a:xfrm>
            <a:off x="4849435" y="1698624"/>
            <a:ext cx="1753355" cy="1792289"/>
            <a:chOff x="0" y="0"/>
            <a:chExt cx="1753354" cy="1792287"/>
          </a:xfrm>
        </p:grpSpPr>
        <p:grpSp>
          <p:nvGrpSpPr>
            <p:cNvPr id="4847" name="Group"/>
            <p:cNvGrpSpPr/>
            <p:nvPr/>
          </p:nvGrpSpPr>
          <p:grpSpPr>
            <a:xfrm>
              <a:off x="255964" y="619125"/>
              <a:ext cx="1130301" cy="1173163"/>
              <a:chOff x="0" y="0"/>
              <a:chExt cx="1130300" cy="1173162"/>
            </a:xfrm>
          </p:grpSpPr>
          <p:sp>
            <p:nvSpPr>
              <p:cNvPr id="4837"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838"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842" name="Group"/>
              <p:cNvGrpSpPr/>
              <p:nvPr/>
            </p:nvGrpSpPr>
            <p:grpSpPr>
              <a:xfrm>
                <a:off x="914400" y="169862"/>
                <a:ext cx="215900" cy="1003301"/>
                <a:chOff x="0" y="0"/>
                <a:chExt cx="215900" cy="1003300"/>
              </a:xfrm>
            </p:grpSpPr>
            <p:sp>
              <p:nvSpPr>
                <p:cNvPr id="4839"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40"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41"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846" name="Group"/>
              <p:cNvGrpSpPr/>
              <p:nvPr/>
            </p:nvGrpSpPr>
            <p:grpSpPr>
              <a:xfrm>
                <a:off x="0" y="169862"/>
                <a:ext cx="215900" cy="1003301"/>
                <a:chOff x="0" y="0"/>
                <a:chExt cx="215900" cy="1003300"/>
              </a:xfrm>
            </p:grpSpPr>
            <p:sp>
              <p:nvSpPr>
                <p:cNvPr id="4843"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44"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45"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848"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852" name="Group"/>
          <p:cNvGrpSpPr/>
          <p:nvPr/>
        </p:nvGrpSpPr>
        <p:grpSpPr>
          <a:xfrm>
            <a:off x="6232525" y="5084762"/>
            <a:ext cx="857250" cy="835026"/>
            <a:chOff x="0" y="0"/>
            <a:chExt cx="857250" cy="835025"/>
          </a:xfrm>
        </p:grpSpPr>
        <p:sp>
          <p:nvSpPr>
            <p:cNvPr id="4850"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851"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853" name="Rectangle"/>
          <p:cNvSpPr/>
          <p:nvPr/>
        </p:nvSpPr>
        <p:spPr>
          <a:xfrm>
            <a:off x="7089775" y="508635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4854" name="Line"/>
          <p:cNvSpPr/>
          <p:nvPr/>
        </p:nvSpPr>
        <p:spPr>
          <a:xfrm>
            <a:off x="7615237" y="5476875"/>
            <a:ext cx="769938" cy="0"/>
          </a:xfrm>
          <a:prstGeom prst="line">
            <a:avLst/>
          </a:prstGeom>
          <a:ln w="76200">
            <a:solidFill>
              <a:srgbClr val="000000"/>
            </a:solidFill>
            <a:tailEnd type="triangle"/>
          </a:ln>
        </p:spPr>
        <p:txBody>
          <a:bodyPr lIns="45719" rIns="45719"/>
          <a:lstStyle/>
          <a:p>
            <a:pPr algn="r">
              <a:defRPr b="1" sz="4400"/>
            </a:pPr>
          </a:p>
        </p:txBody>
      </p:sp>
      <p:grpSp>
        <p:nvGrpSpPr>
          <p:cNvPr id="4858" name="Group"/>
          <p:cNvGrpSpPr/>
          <p:nvPr/>
        </p:nvGrpSpPr>
        <p:grpSpPr>
          <a:xfrm>
            <a:off x="8545512" y="5273675"/>
            <a:ext cx="280988" cy="400050"/>
            <a:chOff x="0" y="0"/>
            <a:chExt cx="280987" cy="400050"/>
          </a:xfrm>
        </p:grpSpPr>
        <p:sp>
          <p:nvSpPr>
            <p:cNvPr id="485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85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85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4859" name="Shape"/>
          <p:cNvSpPr/>
          <p:nvPr/>
        </p:nvSpPr>
        <p:spPr>
          <a:xfrm>
            <a:off x="695325" y="3460763"/>
            <a:ext cx="4191027" cy="24479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90" y="14302"/>
                </a:moveTo>
                <a:cubicBezTo>
                  <a:pt x="533" y="14302"/>
                  <a:pt x="0" y="14846"/>
                  <a:pt x="0" y="15518"/>
                </a:cubicBezTo>
                <a:lnTo>
                  <a:pt x="0" y="20384"/>
                </a:lnTo>
                <a:cubicBezTo>
                  <a:pt x="0" y="21055"/>
                  <a:pt x="533" y="21600"/>
                  <a:pt x="1190" y="21600"/>
                </a:cubicBezTo>
                <a:lnTo>
                  <a:pt x="5952" y="21600"/>
                </a:lnTo>
                <a:cubicBezTo>
                  <a:pt x="6610" y="21600"/>
                  <a:pt x="7143" y="21055"/>
                  <a:pt x="7143" y="20384"/>
                </a:cubicBezTo>
                <a:lnTo>
                  <a:pt x="7143" y="17343"/>
                </a:lnTo>
                <a:lnTo>
                  <a:pt x="21600" y="0"/>
                </a:lnTo>
                <a:lnTo>
                  <a:pt x="7143" y="15518"/>
                </a:lnTo>
                <a:cubicBezTo>
                  <a:pt x="7143" y="14846"/>
                  <a:pt x="6610" y="14302"/>
                  <a:pt x="5952" y="14302"/>
                </a:cubicBezTo>
                <a:lnTo>
                  <a:pt x="4167" y="14302"/>
                </a:lnTo>
                <a:close/>
              </a:path>
            </a:pathLst>
          </a:custGeom>
          <a:ln w="38100">
            <a:solidFill>
              <a:srgbClr val="FF0066"/>
            </a:solidFill>
          </a:ln>
        </p:spPr>
        <p:txBody>
          <a:bodyPr lIns="45719" rIns="45719" anchor="ctr"/>
          <a:lstStyle/>
          <a:p>
            <a:pPr algn="ctr"/>
          </a:p>
        </p:txBody>
      </p:sp>
      <p:sp>
        <p:nvSpPr>
          <p:cNvPr id="4860" name="swap"/>
          <p:cNvSpPr txBox="1"/>
          <p:nvPr/>
        </p:nvSpPr>
        <p:spPr>
          <a:xfrm>
            <a:off x="1651000" y="5248275"/>
            <a:ext cx="218916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0066"/>
                </a:solidFill>
              </a:defRPr>
            </a:lvl1pPr>
          </a:lstStyle>
          <a:p>
            <a:pPr/>
            <a:r>
              <a:t>swap</a:t>
            </a:r>
          </a:p>
        </p:txBody>
      </p:sp>
      <p:sp>
        <p:nvSpPr>
          <p:cNvPr id="4861" name="Line"/>
          <p:cNvSpPr/>
          <p:nvPr/>
        </p:nvSpPr>
        <p:spPr>
          <a:xfrm>
            <a:off x="1608137" y="5045075"/>
            <a:ext cx="4067176" cy="1139969"/>
          </a:xfrm>
          <a:custGeom>
            <a:avLst/>
            <a:gdLst/>
            <a:ahLst/>
            <a:cxnLst>
              <a:cxn ang="0">
                <a:pos x="wd2" y="hd2"/>
              </a:cxn>
              <a:cxn ang="5400000">
                <a:pos x="wd2" y="hd2"/>
              </a:cxn>
              <a:cxn ang="10800000">
                <a:pos x="wd2" y="hd2"/>
              </a:cxn>
              <a:cxn ang="16200000">
                <a:pos x="wd2" y="hd2"/>
              </a:cxn>
            </a:cxnLst>
            <a:rect l="0" t="0" r="r" b="b"/>
            <a:pathLst>
              <a:path w="21203" h="20544" fill="norm" stroke="1" extrusionOk="0">
                <a:moveTo>
                  <a:pt x="0" y="6237"/>
                </a:moveTo>
                <a:cubicBezTo>
                  <a:pt x="670" y="8497"/>
                  <a:pt x="910" y="18167"/>
                  <a:pt x="4030" y="19883"/>
                </a:cubicBezTo>
                <a:cubicBezTo>
                  <a:pt x="7150" y="21600"/>
                  <a:pt x="15873" y="19798"/>
                  <a:pt x="18737" y="16479"/>
                </a:cubicBezTo>
                <a:cubicBezTo>
                  <a:pt x="21600" y="13160"/>
                  <a:pt x="20690" y="3433"/>
                  <a:pt x="21203" y="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6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86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865"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4866"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867"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grpSp>
        <p:nvGrpSpPr>
          <p:cNvPr id="4879" name="Group"/>
          <p:cNvGrpSpPr/>
          <p:nvPr/>
        </p:nvGrpSpPr>
        <p:grpSpPr>
          <a:xfrm>
            <a:off x="2128837" y="1966912"/>
            <a:ext cx="1739584" cy="1879601"/>
            <a:chOff x="0" y="0"/>
            <a:chExt cx="1739582" cy="1879600"/>
          </a:xfrm>
        </p:grpSpPr>
        <p:grpSp>
          <p:nvGrpSpPr>
            <p:cNvPr id="4877" name="Group"/>
            <p:cNvGrpSpPr/>
            <p:nvPr/>
          </p:nvGrpSpPr>
          <p:grpSpPr>
            <a:xfrm>
              <a:off x="0" y="596900"/>
              <a:ext cx="1358900" cy="1282700"/>
              <a:chOff x="0" y="0"/>
              <a:chExt cx="1358900" cy="1282700"/>
            </a:xfrm>
          </p:grpSpPr>
          <p:sp>
            <p:nvSpPr>
              <p:cNvPr id="486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86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7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878"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892" name="Group"/>
          <p:cNvGrpSpPr/>
          <p:nvPr/>
        </p:nvGrpSpPr>
        <p:grpSpPr>
          <a:xfrm>
            <a:off x="4849435" y="1698624"/>
            <a:ext cx="1753355" cy="1792289"/>
            <a:chOff x="0" y="0"/>
            <a:chExt cx="1753354" cy="1792287"/>
          </a:xfrm>
        </p:grpSpPr>
        <p:grpSp>
          <p:nvGrpSpPr>
            <p:cNvPr id="4890" name="Group"/>
            <p:cNvGrpSpPr/>
            <p:nvPr/>
          </p:nvGrpSpPr>
          <p:grpSpPr>
            <a:xfrm>
              <a:off x="255964" y="619125"/>
              <a:ext cx="1130301" cy="1173163"/>
              <a:chOff x="0" y="0"/>
              <a:chExt cx="1130300" cy="1173162"/>
            </a:xfrm>
          </p:grpSpPr>
          <p:sp>
            <p:nvSpPr>
              <p:cNvPr id="4880"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88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885" name="Group"/>
              <p:cNvGrpSpPr/>
              <p:nvPr/>
            </p:nvGrpSpPr>
            <p:grpSpPr>
              <a:xfrm>
                <a:off x="914400" y="169862"/>
                <a:ext cx="215900" cy="1003301"/>
                <a:chOff x="0" y="0"/>
                <a:chExt cx="215900" cy="1003300"/>
              </a:xfrm>
            </p:grpSpPr>
            <p:sp>
              <p:nvSpPr>
                <p:cNvPr id="488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8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8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889" name="Group"/>
              <p:cNvGrpSpPr/>
              <p:nvPr/>
            </p:nvGrpSpPr>
            <p:grpSpPr>
              <a:xfrm>
                <a:off x="0" y="169862"/>
                <a:ext cx="215900" cy="1003301"/>
                <a:chOff x="0" y="0"/>
                <a:chExt cx="215900" cy="1003300"/>
              </a:xfrm>
            </p:grpSpPr>
            <p:sp>
              <p:nvSpPr>
                <p:cNvPr id="488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8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88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891"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895" name="Group"/>
          <p:cNvGrpSpPr/>
          <p:nvPr/>
        </p:nvGrpSpPr>
        <p:grpSpPr>
          <a:xfrm>
            <a:off x="6232525" y="5084762"/>
            <a:ext cx="857250" cy="835026"/>
            <a:chOff x="0" y="0"/>
            <a:chExt cx="857250" cy="835025"/>
          </a:xfrm>
        </p:grpSpPr>
        <p:sp>
          <p:nvSpPr>
            <p:cNvPr id="4893"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894"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896" name="Rectangle"/>
          <p:cNvSpPr/>
          <p:nvPr/>
        </p:nvSpPr>
        <p:spPr>
          <a:xfrm>
            <a:off x="7089775" y="508635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4897" name="Line"/>
          <p:cNvSpPr/>
          <p:nvPr/>
        </p:nvSpPr>
        <p:spPr>
          <a:xfrm>
            <a:off x="7615237" y="5476875"/>
            <a:ext cx="769938" cy="0"/>
          </a:xfrm>
          <a:prstGeom prst="line">
            <a:avLst/>
          </a:prstGeom>
          <a:ln w="76200">
            <a:solidFill>
              <a:srgbClr val="000000"/>
            </a:solidFill>
            <a:tailEnd type="triangle"/>
          </a:ln>
        </p:spPr>
        <p:txBody>
          <a:bodyPr lIns="45719" rIns="45719"/>
          <a:lstStyle/>
          <a:p>
            <a:pPr algn="r">
              <a:defRPr b="1" sz="4400"/>
            </a:pPr>
          </a:p>
        </p:txBody>
      </p:sp>
      <p:grpSp>
        <p:nvGrpSpPr>
          <p:cNvPr id="4901" name="Group"/>
          <p:cNvGrpSpPr/>
          <p:nvPr/>
        </p:nvGrpSpPr>
        <p:grpSpPr>
          <a:xfrm>
            <a:off x="8545512" y="5273675"/>
            <a:ext cx="280988" cy="400050"/>
            <a:chOff x="0" y="0"/>
            <a:chExt cx="280987" cy="400050"/>
          </a:xfrm>
        </p:grpSpPr>
        <p:sp>
          <p:nvSpPr>
            <p:cNvPr id="4898"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899"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00"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4902" name="Line"/>
          <p:cNvSpPr/>
          <p:nvPr/>
        </p:nvSpPr>
        <p:spPr>
          <a:xfrm>
            <a:off x="1608137" y="5325025"/>
            <a:ext cx="4319588" cy="507628"/>
          </a:xfrm>
          <a:custGeom>
            <a:avLst/>
            <a:gdLst/>
            <a:ahLst/>
            <a:cxnLst>
              <a:cxn ang="0">
                <a:pos x="wd2" y="hd2"/>
              </a:cxn>
              <a:cxn ang="5400000">
                <a:pos x="wd2" y="hd2"/>
              </a:cxn>
              <a:cxn ang="10800000">
                <a:pos x="wd2" y="hd2"/>
              </a:cxn>
              <a:cxn ang="16200000">
                <a:pos x="wd2" y="hd2"/>
              </a:cxn>
            </a:cxnLst>
            <a:rect l="0" t="0" r="r" b="b"/>
            <a:pathLst>
              <a:path w="21600" h="19847" fill="norm" stroke="1" extrusionOk="0">
                <a:moveTo>
                  <a:pt x="0" y="2585"/>
                </a:moveTo>
                <a:cubicBezTo>
                  <a:pt x="1088" y="5441"/>
                  <a:pt x="4580" y="20213"/>
                  <a:pt x="6541" y="19841"/>
                </a:cubicBezTo>
                <a:cubicBezTo>
                  <a:pt x="8502" y="19468"/>
                  <a:pt x="9240" y="1716"/>
                  <a:pt x="11749" y="165"/>
                </a:cubicBezTo>
                <a:cubicBezTo>
                  <a:pt x="14257" y="-1387"/>
                  <a:pt x="19552" y="8482"/>
                  <a:pt x="21600" y="10654"/>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903" name="Line"/>
          <p:cNvSpPr/>
          <p:nvPr/>
        </p:nvSpPr>
        <p:spPr>
          <a:xfrm>
            <a:off x="6480174" y="2878043"/>
            <a:ext cx="550928" cy="904970"/>
          </a:xfrm>
          <a:custGeom>
            <a:avLst/>
            <a:gdLst/>
            <a:ahLst/>
            <a:cxnLst>
              <a:cxn ang="0">
                <a:pos x="wd2" y="hd2"/>
              </a:cxn>
              <a:cxn ang="5400000">
                <a:pos x="wd2" y="hd2"/>
              </a:cxn>
              <a:cxn ang="10800000">
                <a:pos x="wd2" y="hd2"/>
              </a:cxn>
              <a:cxn ang="16200000">
                <a:pos x="wd2" y="hd2"/>
              </a:cxn>
            </a:cxnLst>
            <a:rect l="0" t="0" r="r" b="b"/>
            <a:pathLst>
              <a:path w="21417" h="20625" fill="norm" stroke="1" extrusionOk="0">
                <a:moveTo>
                  <a:pt x="1234" y="870"/>
                </a:moveTo>
                <a:cubicBezTo>
                  <a:pt x="11417" y="-70"/>
                  <a:pt x="21600" y="-975"/>
                  <a:pt x="21415" y="2317"/>
                </a:cubicBezTo>
                <a:cubicBezTo>
                  <a:pt x="21230" y="5610"/>
                  <a:pt x="10615" y="13099"/>
                  <a:pt x="0" y="20625"/>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906" name="Group"/>
          <p:cNvGrpSpPr/>
          <p:nvPr/>
        </p:nvGrpSpPr>
        <p:grpSpPr>
          <a:xfrm>
            <a:off x="4694237" y="3943350"/>
            <a:ext cx="857251" cy="835025"/>
            <a:chOff x="0" y="0"/>
            <a:chExt cx="857250" cy="835025"/>
          </a:xfrm>
        </p:grpSpPr>
        <p:sp>
          <p:nvSpPr>
            <p:cNvPr id="4904"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905"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907" name="Rectangle"/>
          <p:cNvSpPr/>
          <p:nvPr/>
        </p:nvSpPr>
        <p:spPr>
          <a:xfrm>
            <a:off x="5551487"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908" name="Line"/>
          <p:cNvSpPr/>
          <p:nvPr/>
        </p:nvSpPr>
        <p:spPr>
          <a:xfrm>
            <a:off x="6076950" y="4335462"/>
            <a:ext cx="769938" cy="1"/>
          </a:xfrm>
          <a:prstGeom prst="line">
            <a:avLst/>
          </a:prstGeom>
          <a:ln w="76200">
            <a:solidFill>
              <a:srgbClr val="000000"/>
            </a:solidFill>
            <a:tailEnd type="triangle"/>
          </a:ln>
        </p:spPr>
        <p:txBody>
          <a:bodyPr lIns="45719" rIns="45719"/>
          <a:lstStyle/>
          <a:p>
            <a:pPr algn="r">
              <a:defRPr b="1" sz="4400"/>
            </a:pPr>
          </a:p>
        </p:txBody>
      </p:sp>
      <p:grpSp>
        <p:nvGrpSpPr>
          <p:cNvPr id="4912" name="Group"/>
          <p:cNvGrpSpPr/>
          <p:nvPr/>
        </p:nvGrpSpPr>
        <p:grpSpPr>
          <a:xfrm>
            <a:off x="7007224" y="4132262"/>
            <a:ext cx="280989" cy="400051"/>
            <a:chOff x="0" y="0"/>
            <a:chExt cx="280987" cy="400050"/>
          </a:xfrm>
        </p:grpSpPr>
        <p:sp>
          <p:nvSpPr>
            <p:cNvPr id="490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1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1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10" presetID="3" grpId="1" fill="hold">
                                  <p:stCondLst>
                                    <p:cond delay="0"/>
                                  </p:stCondLst>
                                  <p:iterate type="el" backwards="0">
                                    <p:tmAbs val="0"/>
                                  </p:iterate>
                                  <p:childTnLst>
                                    <p:set>
                                      <p:cBhvr>
                                        <p:cTn id="6" fill="hold"/>
                                        <p:tgtEl>
                                          <p:spTgt spid="4902"/>
                                        </p:tgtEl>
                                        <p:attrNameLst>
                                          <p:attrName>style.visibility</p:attrName>
                                        </p:attrNameLst>
                                      </p:cBhvr>
                                      <p:to>
                                        <p:strVal val="visible"/>
                                      </p:to>
                                    </p:set>
                                    <p:animEffect filter="blinds(horizontal)" transition="in">
                                      <p:cBhvr>
                                        <p:cTn id="7" dur="500"/>
                                        <p:tgtEl>
                                          <p:spTgt spid="4902"/>
                                        </p:tgtEl>
                                      </p:cBhvr>
                                    </p:animEffect>
                                  </p:childTnLst>
                                </p:cTn>
                              </p:par>
                            </p:childTnLst>
                          </p:cTn>
                        </p:par>
                        <p:par>
                          <p:cTn id="8" fill="hold">
                            <p:stCondLst>
                              <p:cond delay="500"/>
                            </p:stCondLst>
                            <p:childTnLst>
                              <p:par>
                                <p:cTn id="9" presetClass="entr" nodeType="afterEffect" presetSubtype="10" presetID="3" grpId="2" fill="hold">
                                  <p:stCondLst>
                                    <p:cond delay="0"/>
                                  </p:stCondLst>
                                  <p:iterate type="el" backwards="0">
                                    <p:tmAbs val="0"/>
                                  </p:iterate>
                                  <p:childTnLst>
                                    <p:set>
                                      <p:cBhvr>
                                        <p:cTn id="10" fill="hold"/>
                                        <p:tgtEl>
                                          <p:spTgt spid="4903"/>
                                        </p:tgtEl>
                                        <p:attrNameLst>
                                          <p:attrName>style.visibility</p:attrName>
                                        </p:attrNameLst>
                                      </p:cBhvr>
                                      <p:to>
                                        <p:strVal val="visible"/>
                                      </p:to>
                                    </p:set>
                                    <p:animEffect filter="blinds(horizontal)" transition="in">
                                      <p:cBhvr>
                                        <p:cTn id="11" dur="500"/>
                                        <p:tgtEl>
                                          <p:spTgt spid="49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903" grpId="2"/>
      <p:bldP build="whole" bldLvl="1" animBg="1" rev="0" advAuto="0" spid="4902" grpId="1"/>
    </p:bldLst>
  </p:timing>
</p:sld>
</file>

<file path=ppt/slides/slide1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1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91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916"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4917"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918" name="tail"/>
          <p:cNvSpPr txBox="1"/>
          <p:nvPr/>
        </p:nvSpPr>
        <p:spPr>
          <a:xfrm>
            <a:off x="1193800" y="4640262"/>
            <a:ext cx="75630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  </a:t>
            </a:r>
          </a:p>
        </p:txBody>
      </p:sp>
      <p:grpSp>
        <p:nvGrpSpPr>
          <p:cNvPr id="4930" name="Group"/>
          <p:cNvGrpSpPr/>
          <p:nvPr/>
        </p:nvGrpSpPr>
        <p:grpSpPr>
          <a:xfrm>
            <a:off x="2128837" y="1966912"/>
            <a:ext cx="1739584" cy="1879601"/>
            <a:chOff x="0" y="0"/>
            <a:chExt cx="1739582" cy="1879600"/>
          </a:xfrm>
        </p:grpSpPr>
        <p:grpSp>
          <p:nvGrpSpPr>
            <p:cNvPr id="4928" name="Group"/>
            <p:cNvGrpSpPr/>
            <p:nvPr/>
          </p:nvGrpSpPr>
          <p:grpSpPr>
            <a:xfrm>
              <a:off x="0" y="596900"/>
              <a:ext cx="1358900" cy="1282700"/>
              <a:chOff x="0" y="0"/>
              <a:chExt cx="1358900" cy="1282700"/>
            </a:xfrm>
          </p:grpSpPr>
          <p:sp>
            <p:nvSpPr>
              <p:cNvPr id="491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92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2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929"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943" name="Group"/>
          <p:cNvGrpSpPr/>
          <p:nvPr/>
        </p:nvGrpSpPr>
        <p:grpSpPr>
          <a:xfrm>
            <a:off x="4849435" y="1698624"/>
            <a:ext cx="1753355" cy="1792289"/>
            <a:chOff x="0" y="0"/>
            <a:chExt cx="1753354" cy="1792287"/>
          </a:xfrm>
        </p:grpSpPr>
        <p:grpSp>
          <p:nvGrpSpPr>
            <p:cNvPr id="4941" name="Group"/>
            <p:cNvGrpSpPr/>
            <p:nvPr/>
          </p:nvGrpSpPr>
          <p:grpSpPr>
            <a:xfrm>
              <a:off x="255964" y="619125"/>
              <a:ext cx="1130301" cy="1173163"/>
              <a:chOff x="0" y="0"/>
              <a:chExt cx="1130300" cy="1173162"/>
            </a:xfrm>
          </p:grpSpPr>
          <p:sp>
            <p:nvSpPr>
              <p:cNvPr id="493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93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936" name="Group"/>
              <p:cNvGrpSpPr/>
              <p:nvPr/>
            </p:nvGrpSpPr>
            <p:grpSpPr>
              <a:xfrm>
                <a:off x="914400" y="169862"/>
                <a:ext cx="215900" cy="1003301"/>
                <a:chOff x="0" y="0"/>
                <a:chExt cx="215900" cy="1003300"/>
              </a:xfrm>
            </p:grpSpPr>
            <p:sp>
              <p:nvSpPr>
                <p:cNvPr id="493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3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3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940" name="Group"/>
              <p:cNvGrpSpPr/>
              <p:nvPr/>
            </p:nvGrpSpPr>
            <p:grpSpPr>
              <a:xfrm>
                <a:off x="0" y="169862"/>
                <a:ext cx="215900" cy="1003301"/>
                <a:chOff x="0" y="0"/>
                <a:chExt cx="215900" cy="1003300"/>
              </a:xfrm>
            </p:grpSpPr>
            <p:sp>
              <p:nvSpPr>
                <p:cNvPr id="493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3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3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942"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946" name="Group"/>
          <p:cNvGrpSpPr/>
          <p:nvPr/>
        </p:nvGrpSpPr>
        <p:grpSpPr>
          <a:xfrm>
            <a:off x="6232525" y="5084762"/>
            <a:ext cx="857250" cy="835026"/>
            <a:chOff x="0" y="0"/>
            <a:chExt cx="857250" cy="835025"/>
          </a:xfrm>
        </p:grpSpPr>
        <p:sp>
          <p:nvSpPr>
            <p:cNvPr id="4944"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94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947" name="Rectangle"/>
          <p:cNvSpPr/>
          <p:nvPr/>
        </p:nvSpPr>
        <p:spPr>
          <a:xfrm>
            <a:off x="7089775" y="508635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4948" name="Line"/>
          <p:cNvSpPr/>
          <p:nvPr/>
        </p:nvSpPr>
        <p:spPr>
          <a:xfrm>
            <a:off x="7615237" y="5476875"/>
            <a:ext cx="769938" cy="0"/>
          </a:xfrm>
          <a:prstGeom prst="line">
            <a:avLst/>
          </a:prstGeom>
          <a:ln w="76200">
            <a:solidFill>
              <a:srgbClr val="000000"/>
            </a:solidFill>
            <a:tailEnd type="triangle"/>
          </a:ln>
        </p:spPr>
        <p:txBody>
          <a:bodyPr lIns="45719" rIns="45719"/>
          <a:lstStyle/>
          <a:p>
            <a:pPr algn="r">
              <a:defRPr b="1" sz="4400"/>
            </a:pPr>
          </a:p>
        </p:txBody>
      </p:sp>
      <p:grpSp>
        <p:nvGrpSpPr>
          <p:cNvPr id="4952" name="Group"/>
          <p:cNvGrpSpPr/>
          <p:nvPr/>
        </p:nvGrpSpPr>
        <p:grpSpPr>
          <a:xfrm>
            <a:off x="8545512" y="5273675"/>
            <a:ext cx="280988" cy="400050"/>
            <a:chOff x="0" y="0"/>
            <a:chExt cx="280987" cy="400050"/>
          </a:xfrm>
        </p:grpSpPr>
        <p:sp>
          <p:nvSpPr>
            <p:cNvPr id="494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5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5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4953" name="Line"/>
          <p:cNvSpPr/>
          <p:nvPr/>
        </p:nvSpPr>
        <p:spPr>
          <a:xfrm>
            <a:off x="1608137" y="5325025"/>
            <a:ext cx="4319588" cy="507628"/>
          </a:xfrm>
          <a:custGeom>
            <a:avLst/>
            <a:gdLst/>
            <a:ahLst/>
            <a:cxnLst>
              <a:cxn ang="0">
                <a:pos x="wd2" y="hd2"/>
              </a:cxn>
              <a:cxn ang="5400000">
                <a:pos x="wd2" y="hd2"/>
              </a:cxn>
              <a:cxn ang="10800000">
                <a:pos x="wd2" y="hd2"/>
              </a:cxn>
              <a:cxn ang="16200000">
                <a:pos x="wd2" y="hd2"/>
              </a:cxn>
            </a:cxnLst>
            <a:rect l="0" t="0" r="r" b="b"/>
            <a:pathLst>
              <a:path w="21600" h="19847" fill="norm" stroke="1" extrusionOk="0">
                <a:moveTo>
                  <a:pt x="0" y="2585"/>
                </a:moveTo>
                <a:cubicBezTo>
                  <a:pt x="1088" y="5441"/>
                  <a:pt x="4580" y="20213"/>
                  <a:pt x="6541" y="19841"/>
                </a:cubicBezTo>
                <a:cubicBezTo>
                  <a:pt x="8502" y="19468"/>
                  <a:pt x="9240" y="1716"/>
                  <a:pt x="11749" y="165"/>
                </a:cubicBezTo>
                <a:cubicBezTo>
                  <a:pt x="14257" y="-1387"/>
                  <a:pt x="19552" y="8482"/>
                  <a:pt x="21600" y="10654"/>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954" name="Line"/>
          <p:cNvSpPr/>
          <p:nvPr/>
        </p:nvSpPr>
        <p:spPr>
          <a:xfrm>
            <a:off x="6480174" y="2878043"/>
            <a:ext cx="550928" cy="904970"/>
          </a:xfrm>
          <a:custGeom>
            <a:avLst/>
            <a:gdLst/>
            <a:ahLst/>
            <a:cxnLst>
              <a:cxn ang="0">
                <a:pos x="wd2" y="hd2"/>
              </a:cxn>
              <a:cxn ang="5400000">
                <a:pos x="wd2" y="hd2"/>
              </a:cxn>
              <a:cxn ang="10800000">
                <a:pos x="wd2" y="hd2"/>
              </a:cxn>
              <a:cxn ang="16200000">
                <a:pos x="wd2" y="hd2"/>
              </a:cxn>
            </a:cxnLst>
            <a:rect l="0" t="0" r="r" b="b"/>
            <a:pathLst>
              <a:path w="21417" h="20625" fill="norm" stroke="1" extrusionOk="0">
                <a:moveTo>
                  <a:pt x="1234" y="870"/>
                </a:moveTo>
                <a:cubicBezTo>
                  <a:pt x="11417" y="-70"/>
                  <a:pt x="21600" y="-975"/>
                  <a:pt x="21415" y="2317"/>
                </a:cubicBezTo>
                <a:cubicBezTo>
                  <a:pt x="21230" y="5610"/>
                  <a:pt x="10615" y="13099"/>
                  <a:pt x="0" y="20625"/>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4957" name="Group"/>
          <p:cNvGrpSpPr/>
          <p:nvPr/>
        </p:nvGrpSpPr>
        <p:grpSpPr>
          <a:xfrm>
            <a:off x="4694237" y="3943350"/>
            <a:ext cx="857251" cy="835025"/>
            <a:chOff x="0" y="0"/>
            <a:chExt cx="857250" cy="835025"/>
          </a:xfrm>
        </p:grpSpPr>
        <p:sp>
          <p:nvSpPr>
            <p:cNvPr id="4955"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956"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4958" name="Rectangle"/>
          <p:cNvSpPr/>
          <p:nvPr/>
        </p:nvSpPr>
        <p:spPr>
          <a:xfrm>
            <a:off x="5551487"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4959" name="Line"/>
          <p:cNvSpPr/>
          <p:nvPr/>
        </p:nvSpPr>
        <p:spPr>
          <a:xfrm>
            <a:off x="6076950" y="4335462"/>
            <a:ext cx="1046163" cy="631826"/>
          </a:xfrm>
          <a:custGeom>
            <a:avLst/>
            <a:gdLst/>
            <a:ahLst/>
            <a:cxnLst>
              <a:cxn ang="0">
                <a:pos x="wd2" y="hd2"/>
              </a:cxn>
              <a:cxn ang="5400000">
                <a:pos x="wd2" y="hd2"/>
              </a:cxn>
              <a:cxn ang="10800000">
                <a:pos x="wd2" y="hd2"/>
              </a:cxn>
              <a:cxn ang="16200000">
                <a:pos x="wd2" y="hd2"/>
              </a:cxn>
            </a:cxnLst>
            <a:rect l="0" t="0" r="r" b="b"/>
            <a:pathLst>
              <a:path w="21600" h="20715" fill="norm" stroke="1" extrusionOk="0">
                <a:moveTo>
                  <a:pt x="0" y="0"/>
                </a:moveTo>
                <a:cubicBezTo>
                  <a:pt x="3409" y="416"/>
                  <a:pt x="16847" y="-885"/>
                  <a:pt x="20453" y="2550"/>
                </a:cubicBezTo>
                <a:lnTo>
                  <a:pt x="21600" y="20715"/>
                </a:ln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7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6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96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4963"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4964"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4965" name="tail"/>
          <p:cNvSpPr txBox="1"/>
          <p:nvPr/>
        </p:nvSpPr>
        <p:spPr>
          <a:xfrm>
            <a:off x="11509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4977" name="Group"/>
          <p:cNvGrpSpPr/>
          <p:nvPr/>
        </p:nvGrpSpPr>
        <p:grpSpPr>
          <a:xfrm>
            <a:off x="2128837" y="1966912"/>
            <a:ext cx="1739584" cy="1879601"/>
            <a:chOff x="0" y="0"/>
            <a:chExt cx="1739582" cy="1879600"/>
          </a:xfrm>
        </p:grpSpPr>
        <p:grpSp>
          <p:nvGrpSpPr>
            <p:cNvPr id="4975" name="Group"/>
            <p:cNvGrpSpPr/>
            <p:nvPr/>
          </p:nvGrpSpPr>
          <p:grpSpPr>
            <a:xfrm>
              <a:off x="0" y="596900"/>
              <a:ext cx="1358900" cy="1282700"/>
              <a:chOff x="0" y="0"/>
              <a:chExt cx="1358900" cy="1282700"/>
            </a:xfrm>
          </p:grpSpPr>
          <p:sp>
            <p:nvSpPr>
              <p:cNvPr id="4966"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4967"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68"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69"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70"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71"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72"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73"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74"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4976"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4990" name="Group"/>
          <p:cNvGrpSpPr/>
          <p:nvPr/>
        </p:nvGrpSpPr>
        <p:grpSpPr>
          <a:xfrm>
            <a:off x="4849435" y="1698624"/>
            <a:ext cx="1753355" cy="1792289"/>
            <a:chOff x="0" y="0"/>
            <a:chExt cx="1753354" cy="1792287"/>
          </a:xfrm>
        </p:grpSpPr>
        <p:grpSp>
          <p:nvGrpSpPr>
            <p:cNvPr id="4988" name="Group"/>
            <p:cNvGrpSpPr/>
            <p:nvPr/>
          </p:nvGrpSpPr>
          <p:grpSpPr>
            <a:xfrm>
              <a:off x="255964" y="619125"/>
              <a:ext cx="1130301" cy="1173163"/>
              <a:chOff x="0" y="0"/>
              <a:chExt cx="1130300" cy="1173162"/>
            </a:xfrm>
          </p:grpSpPr>
          <p:sp>
            <p:nvSpPr>
              <p:cNvPr id="4978"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4979"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4983" name="Group"/>
              <p:cNvGrpSpPr/>
              <p:nvPr/>
            </p:nvGrpSpPr>
            <p:grpSpPr>
              <a:xfrm>
                <a:off x="914400" y="169862"/>
                <a:ext cx="215900" cy="1003301"/>
                <a:chOff x="0" y="0"/>
                <a:chExt cx="215900" cy="1003300"/>
              </a:xfrm>
            </p:grpSpPr>
            <p:sp>
              <p:nvSpPr>
                <p:cNvPr id="4980"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81"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82"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4987" name="Group"/>
              <p:cNvGrpSpPr/>
              <p:nvPr/>
            </p:nvGrpSpPr>
            <p:grpSpPr>
              <a:xfrm>
                <a:off x="0" y="169862"/>
                <a:ext cx="215900" cy="1003301"/>
                <a:chOff x="0" y="0"/>
                <a:chExt cx="215900" cy="1003300"/>
              </a:xfrm>
            </p:grpSpPr>
            <p:sp>
              <p:nvSpPr>
                <p:cNvPr id="4984"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85"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4986"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4989"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4993" name="Group"/>
          <p:cNvGrpSpPr/>
          <p:nvPr/>
        </p:nvGrpSpPr>
        <p:grpSpPr>
          <a:xfrm>
            <a:off x="6232525" y="5095875"/>
            <a:ext cx="857250" cy="835025"/>
            <a:chOff x="0" y="0"/>
            <a:chExt cx="857250" cy="835025"/>
          </a:xfrm>
        </p:grpSpPr>
        <p:sp>
          <p:nvSpPr>
            <p:cNvPr id="4991"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4992"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4994" name="Rectangle"/>
          <p:cNvSpPr/>
          <p:nvPr/>
        </p:nvSpPr>
        <p:spPr>
          <a:xfrm>
            <a:off x="7089775" y="508635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4995" name="Line"/>
          <p:cNvSpPr/>
          <p:nvPr/>
        </p:nvSpPr>
        <p:spPr>
          <a:xfrm>
            <a:off x="7615237" y="5476875"/>
            <a:ext cx="769938" cy="0"/>
          </a:xfrm>
          <a:prstGeom prst="line">
            <a:avLst/>
          </a:prstGeom>
          <a:ln w="76200">
            <a:solidFill>
              <a:srgbClr val="000000"/>
            </a:solidFill>
            <a:tailEnd type="triangle"/>
          </a:ln>
        </p:spPr>
        <p:txBody>
          <a:bodyPr lIns="45719" rIns="45719"/>
          <a:lstStyle/>
          <a:p>
            <a:pPr algn="r">
              <a:defRPr b="1" sz="4400"/>
            </a:pPr>
          </a:p>
        </p:txBody>
      </p:sp>
      <p:grpSp>
        <p:nvGrpSpPr>
          <p:cNvPr id="4999" name="Group"/>
          <p:cNvGrpSpPr/>
          <p:nvPr/>
        </p:nvGrpSpPr>
        <p:grpSpPr>
          <a:xfrm>
            <a:off x="8545512" y="5273675"/>
            <a:ext cx="280988" cy="400050"/>
            <a:chOff x="0" y="0"/>
            <a:chExt cx="280987" cy="400050"/>
          </a:xfrm>
        </p:grpSpPr>
        <p:sp>
          <p:nvSpPr>
            <p:cNvPr id="4996"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97"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4998"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000" name="Line"/>
          <p:cNvSpPr/>
          <p:nvPr/>
        </p:nvSpPr>
        <p:spPr>
          <a:xfrm>
            <a:off x="1608137" y="5325025"/>
            <a:ext cx="4319588" cy="507628"/>
          </a:xfrm>
          <a:custGeom>
            <a:avLst/>
            <a:gdLst/>
            <a:ahLst/>
            <a:cxnLst>
              <a:cxn ang="0">
                <a:pos x="wd2" y="hd2"/>
              </a:cxn>
              <a:cxn ang="5400000">
                <a:pos x="wd2" y="hd2"/>
              </a:cxn>
              <a:cxn ang="10800000">
                <a:pos x="wd2" y="hd2"/>
              </a:cxn>
              <a:cxn ang="16200000">
                <a:pos x="wd2" y="hd2"/>
              </a:cxn>
            </a:cxnLst>
            <a:rect l="0" t="0" r="r" b="b"/>
            <a:pathLst>
              <a:path w="21600" h="19847" fill="norm" stroke="1" extrusionOk="0">
                <a:moveTo>
                  <a:pt x="0" y="2585"/>
                </a:moveTo>
                <a:cubicBezTo>
                  <a:pt x="1088" y="5441"/>
                  <a:pt x="4580" y="20213"/>
                  <a:pt x="6541" y="19841"/>
                </a:cubicBezTo>
                <a:cubicBezTo>
                  <a:pt x="8502" y="19468"/>
                  <a:pt x="9240" y="1716"/>
                  <a:pt x="11749" y="165"/>
                </a:cubicBezTo>
                <a:cubicBezTo>
                  <a:pt x="14257" y="-1387"/>
                  <a:pt x="19552" y="8482"/>
                  <a:pt x="21600" y="10654"/>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003" name="Group"/>
          <p:cNvGrpSpPr/>
          <p:nvPr/>
        </p:nvGrpSpPr>
        <p:grpSpPr>
          <a:xfrm>
            <a:off x="4694237" y="3943350"/>
            <a:ext cx="857251" cy="835025"/>
            <a:chOff x="0" y="0"/>
            <a:chExt cx="857250" cy="835025"/>
          </a:xfrm>
        </p:grpSpPr>
        <p:sp>
          <p:nvSpPr>
            <p:cNvPr id="5001"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002"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5004" name="Rectangle"/>
          <p:cNvSpPr/>
          <p:nvPr/>
        </p:nvSpPr>
        <p:spPr>
          <a:xfrm>
            <a:off x="5551487"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5005" name="Line"/>
          <p:cNvSpPr/>
          <p:nvPr/>
        </p:nvSpPr>
        <p:spPr>
          <a:xfrm>
            <a:off x="6076950" y="4335462"/>
            <a:ext cx="1046163" cy="631826"/>
          </a:xfrm>
          <a:custGeom>
            <a:avLst/>
            <a:gdLst/>
            <a:ahLst/>
            <a:cxnLst>
              <a:cxn ang="0">
                <a:pos x="wd2" y="hd2"/>
              </a:cxn>
              <a:cxn ang="5400000">
                <a:pos x="wd2" y="hd2"/>
              </a:cxn>
              <a:cxn ang="10800000">
                <a:pos x="wd2" y="hd2"/>
              </a:cxn>
              <a:cxn ang="16200000">
                <a:pos x="wd2" y="hd2"/>
              </a:cxn>
            </a:cxnLst>
            <a:rect l="0" t="0" r="r" b="b"/>
            <a:pathLst>
              <a:path w="21600" h="20715" fill="norm" stroke="1" extrusionOk="0">
                <a:moveTo>
                  <a:pt x="0" y="0"/>
                </a:moveTo>
                <a:cubicBezTo>
                  <a:pt x="3409" y="416"/>
                  <a:pt x="16847" y="-885"/>
                  <a:pt x="20453" y="2550"/>
                </a:cubicBezTo>
                <a:lnTo>
                  <a:pt x="21600" y="20715"/>
                </a:ln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006" name="Shape"/>
          <p:cNvSpPr/>
          <p:nvPr/>
        </p:nvSpPr>
        <p:spPr>
          <a:xfrm>
            <a:off x="5910274" y="3579819"/>
            <a:ext cx="1122351" cy="21955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03" y="16680"/>
                </a:moveTo>
                <a:cubicBezTo>
                  <a:pt x="9500" y="16680"/>
                  <a:pt x="8524" y="17047"/>
                  <a:pt x="8524" y="17500"/>
                </a:cubicBezTo>
                <a:lnTo>
                  <a:pt x="8524" y="20780"/>
                </a:lnTo>
                <a:cubicBezTo>
                  <a:pt x="8524" y="21233"/>
                  <a:pt x="9500" y="21600"/>
                  <a:pt x="10703" y="21600"/>
                </a:cubicBezTo>
                <a:lnTo>
                  <a:pt x="19421" y="21600"/>
                </a:lnTo>
                <a:cubicBezTo>
                  <a:pt x="20624" y="21600"/>
                  <a:pt x="21600" y="21233"/>
                  <a:pt x="21600" y="20780"/>
                </a:cubicBezTo>
                <a:lnTo>
                  <a:pt x="21600" y="17500"/>
                </a:lnTo>
                <a:cubicBezTo>
                  <a:pt x="21600" y="17047"/>
                  <a:pt x="20624" y="16680"/>
                  <a:pt x="19421" y="16680"/>
                </a:cubicBezTo>
                <a:lnTo>
                  <a:pt x="13972" y="16680"/>
                </a:lnTo>
                <a:lnTo>
                  <a:pt x="0" y="0"/>
                </a:lnTo>
                <a:lnTo>
                  <a:pt x="10703" y="16680"/>
                </a:lnTo>
                <a:close/>
              </a:path>
            </a:pathLst>
          </a:custGeom>
          <a:ln w="38100">
            <a:solidFill>
              <a:srgbClr val="3333CC"/>
            </a:solidFill>
          </a:ln>
        </p:spPr>
        <p:txBody>
          <a:bodyPr lIns="45719" rIns="45719" anchor="ctr"/>
          <a:lstStyle/>
          <a:p>
            <a:pPr algn="ctr"/>
          </a:p>
        </p:txBody>
      </p:sp>
      <p:grpSp>
        <p:nvGrpSpPr>
          <p:cNvPr id="5026" name="Group"/>
          <p:cNvGrpSpPr/>
          <p:nvPr/>
        </p:nvGrpSpPr>
        <p:grpSpPr>
          <a:xfrm>
            <a:off x="5038725" y="1074737"/>
            <a:ext cx="1463675" cy="1050926"/>
            <a:chOff x="0" y="0"/>
            <a:chExt cx="1463675" cy="1050925"/>
          </a:xfrm>
        </p:grpSpPr>
        <p:sp>
          <p:nvSpPr>
            <p:cNvPr id="5007" name="Rectangle"/>
            <p:cNvSpPr/>
            <p:nvPr/>
          </p:nvSpPr>
          <p:spPr>
            <a:xfrm>
              <a:off x="0" y="0"/>
              <a:ext cx="1463675" cy="1050925"/>
            </a:xfrm>
            <a:prstGeom prst="rect">
              <a:avLst/>
            </a:prstGeom>
            <a:solidFill>
              <a:srgbClr val="FFFFFF">
                <a:alpha val="65881"/>
              </a:srgbClr>
            </a:solidFill>
            <a:ln w="12700" cap="flat">
              <a:noFill/>
              <a:miter lim="400000"/>
            </a:ln>
            <a:effectLst/>
          </p:spPr>
          <p:txBody>
            <a:bodyPr wrap="square" lIns="45719" tIns="45719" rIns="45719" bIns="45719" numCol="1" anchor="ctr">
              <a:noAutofit/>
            </a:bodyPr>
            <a:lstStyle/>
            <a:p>
              <a:pPr/>
            </a:p>
          </p:txBody>
        </p:sp>
        <p:sp>
          <p:nvSpPr>
            <p:cNvPr id="5008" name="Oval"/>
            <p:cNvSpPr/>
            <p:nvPr/>
          </p:nvSpPr>
          <p:spPr>
            <a:xfrm>
              <a:off x="417512" y="628650"/>
              <a:ext cx="539751" cy="18732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5009" name="Oval"/>
            <p:cNvSpPr/>
            <p:nvPr/>
          </p:nvSpPr>
          <p:spPr>
            <a:xfrm>
              <a:off x="323850" y="431800"/>
              <a:ext cx="836613" cy="26987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5010" name="Oval"/>
            <p:cNvSpPr/>
            <p:nvPr/>
          </p:nvSpPr>
          <p:spPr>
            <a:xfrm>
              <a:off x="219075" y="244475"/>
              <a:ext cx="1117600" cy="26670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5011" name="Rectangle"/>
            <p:cNvSpPr/>
            <p:nvPr/>
          </p:nvSpPr>
          <p:spPr>
            <a:xfrm>
              <a:off x="42862" y="519112"/>
              <a:ext cx="242888"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2" name="Rectangle"/>
            <p:cNvSpPr/>
            <p:nvPr/>
          </p:nvSpPr>
          <p:spPr>
            <a:xfrm>
              <a:off x="230187" y="598487"/>
              <a:ext cx="244476"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3" name="Rectangle"/>
            <p:cNvSpPr/>
            <p:nvPr/>
          </p:nvSpPr>
          <p:spPr>
            <a:xfrm>
              <a:off x="223837" y="685800"/>
              <a:ext cx="246063" cy="5873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4" name="Rectangle"/>
            <p:cNvSpPr/>
            <p:nvPr/>
          </p:nvSpPr>
          <p:spPr>
            <a:xfrm>
              <a:off x="400050" y="779462"/>
              <a:ext cx="246063"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5" name="Rectangle"/>
            <p:cNvSpPr/>
            <p:nvPr/>
          </p:nvSpPr>
          <p:spPr>
            <a:xfrm>
              <a:off x="214312" y="542925"/>
              <a:ext cx="244476"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6" name="Rectangle"/>
            <p:cNvSpPr/>
            <p:nvPr/>
          </p:nvSpPr>
          <p:spPr>
            <a:xfrm>
              <a:off x="188912" y="454025"/>
              <a:ext cx="244476"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7" name="Oval"/>
            <p:cNvSpPr/>
            <p:nvPr/>
          </p:nvSpPr>
          <p:spPr>
            <a:xfrm>
              <a:off x="503237" y="649287"/>
              <a:ext cx="93663" cy="349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5018" name="Oval"/>
            <p:cNvSpPr/>
            <p:nvPr/>
          </p:nvSpPr>
          <p:spPr>
            <a:xfrm>
              <a:off x="546100" y="659606"/>
              <a:ext cx="176213"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19" name="Rectangle"/>
            <p:cNvSpPr/>
            <p:nvPr/>
          </p:nvSpPr>
          <p:spPr>
            <a:xfrm>
              <a:off x="158750" y="398462"/>
              <a:ext cx="241300"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20" name="Rectangle"/>
            <p:cNvSpPr/>
            <p:nvPr/>
          </p:nvSpPr>
          <p:spPr>
            <a:xfrm>
              <a:off x="152400" y="312737"/>
              <a:ext cx="242888"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21" name="Line"/>
            <p:cNvSpPr/>
            <p:nvPr/>
          </p:nvSpPr>
          <p:spPr>
            <a:xfrm>
              <a:off x="46034" y="461962"/>
              <a:ext cx="208346" cy="13493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5022" name="Line"/>
            <p:cNvSpPr/>
            <p:nvPr/>
          </p:nvSpPr>
          <p:spPr>
            <a:xfrm>
              <a:off x="46037" y="247650"/>
              <a:ext cx="703691" cy="241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5023" name="Oval"/>
            <p:cNvSpPr/>
            <p:nvPr/>
          </p:nvSpPr>
          <p:spPr>
            <a:xfrm>
              <a:off x="461962" y="455612"/>
              <a:ext cx="71439" cy="381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5024" name="Oval"/>
            <p:cNvSpPr/>
            <p:nvPr/>
          </p:nvSpPr>
          <p:spPr>
            <a:xfrm>
              <a:off x="508000" y="470693"/>
              <a:ext cx="168275"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25" name="Triangle"/>
            <p:cNvSpPr/>
            <p:nvPr/>
          </p:nvSpPr>
          <p:spPr>
            <a:xfrm>
              <a:off x="166687" y="542925"/>
              <a:ext cx="233788" cy="76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17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2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02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030"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503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5032" name="tail"/>
          <p:cNvSpPr txBox="1"/>
          <p:nvPr/>
        </p:nvSpPr>
        <p:spPr>
          <a:xfrm>
            <a:off x="1087437" y="46148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5044" name="Group"/>
          <p:cNvGrpSpPr/>
          <p:nvPr/>
        </p:nvGrpSpPr>
        <p:grpSpPr>
          <a:xfrm>
            <a:off x="2128837" y="1966912"/>
            <a:ext cx="1739584" cy="1879601"/>
            <a:chOff x="0" y="0"/>
            <a:chExt cx="1739582" cy="1879600"/>
          </a:xfrm>
        </p:grpSpPr>
        <p:grpSp>
          <p:nvGrpSpPr>
            <p:cNvPr id="5042" name="Group"/>
            <p:cNvGrpSpPr/>
            <p:nvPr/>
          </p:nvGrpSpPr>
          <p:grpSpPr>
            <a:xfrm>
              <a:off x="0" y="596900"/>
              <a:ext cx="1358900" cy="1282700"/>
              <a:chOff x="0" y="0"/>
              <a:chExt cx="1358900" cy="1282700"/>
            </a:xfrm>
          </p:grpSpPr>
          <p:sp>
            <p:nvSpPr>
              <p:cNvPr id="503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03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3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3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3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3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3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4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4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043"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5057" name="Group"/>
          <p:cNvGrpSpPr/>
          <p:nvPr/>
        </p:nvGrpSpPr>
        <p:grpSpPr>
          <a:xfrm>
            <a:off x="4849435" y="1698624"/>
            <a:ext cx="1753355" cy="1792289"/>
            <a:chOff x="0" y="0"/>
            <a:chExt cx="1753354" cy="1792287"/>
          </a:xfrm>
        </p:grpSpPr>
        <p:grpSp>
          <p:nvGrpSpPr>
            <p:cNvPr id="5055" name="Group"/>
            <p:cNvGrpSpPr/>
            <p:nvPr/>
          </p:nvGrpSpPr>
          <p:grpSpPr>
            <a:xfrm>
              <a:off x="255964" y="619125"/>
              <a:ext cx="1130301" cy="1173163"/>
              <a:chOff x="0" y="0"/>
              <a:chExt cx="1130300" cy="1173162"/>
            </a:xfrm>
          </p:grpSpPr>
          <p:sp>
            <p:nvSpPr>
              <p:cNvPr id="504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04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050" name="Group"/>
              <p:cNvGrpSpPr/>
              <p:nvPr/>
            </p:nvGrpSpPr>
            <p:grpSpPr>
              <a:xfrm>
                <a:off x="914400" y="169862"/>
                <a:ext cx="215900" cy="1003301"/>
                <a:chOff x="0" y="0"/>
                <a:chExt cx="215900" cy="1003300"/>
              </a:xfrm>
            </p:grpSpPr>
            <p:sp>
              <p:nvSpPr>
                <p:cNvPr id="504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4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4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054" name="Group"/>
              <p:cNvGrpSpPr/>
              <p:nvPr/>
            </p:nvGrpSpPr>
            <p:grpSpPr>
              <a:xfrm>
                <a:off x="0" y="169862"/>
                <a:ext cx="215900" cy="1003301"/>
                <a:chOff x="0" y="0"/>
                <a:chExt cx="215900" cy="1003300"/>
              </a:xfrm>
            </p:grpSpPr>
            <p:sp>
              <p:nvSpPr>
                <p:cNvPr id="505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5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05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056"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5060" name="Group"/>
          <p:cNvGrpSpPr/>
          <p:nvPr/>
        </p:nvGrpSpPr>
        <p:grpSpPr>
          <a:xfrm>
            <a:off x="6232525" y="5095875"/>
            <a:ext cx="857250" cy="835025"/>
            <a:chOff x="0" y="0"/>
            <a:chExt cx="857250" cy="835025"/>
          </a:xfrm>
        </p:grpSpPr>
        <p:sp>
          <p:nvSpPr>
            <p:cNvPr id="5058"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05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061" name="Rectangle"/>
          <p:cNvSpPr/>
          <p:nvPr/>
        </p:nvSpPr>
        <p:spPr>
          <a:xfrm>
            <a:off x="7089775" y="508635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062" name="Line"/>
          <p:cNvSpPr/>
          <p:nvPr/>
        </p:nvSpPr>
        <p:spPr>
          <a:xfrm>
            <a:off x="7615237" y="5476875"/>
            <a:ext cx="769938" cy="0"/>
          </a:xfrm>
          <a:prstGeom prst="line">
            <a:avLst/>
          </a:prstGeom>
          <a:ln w="76200">
            <a:solidFill>
              <a:srgbClr val="000000"/>
            </a:solidFill>
            <a:tailEnd type="triangle"/>
          </a:ln>
        </p:spPr>
        <p:txBody>
          <a:bodyPr lIns="45719" rIns="45719"/>
          <a:lstStyle/>
          <a:p>
            <a:pPr algn="r">
              <a:defRPr b="1" sz="4400"/>
            </a:pPr>
          </a:p>
        </p:txBody>
      </p:sp>
      <p:grpSp>
        <p:nvGrpSpPr>
          <p:cNvPr id="5066" name="Group"/>
          <p:cNvGrpSpPr/>
          <p:nvPr/>
        </p:nvGrpSpPr>
        <p:grpSpPr>
          <a:xfrm>
            <a:off x="8545512" y="5273675"/>
            <a:ext cx="280988" cy="400050"/>
            <a:chOff x="0" y="0"/>
            <a:chExt cx="280987" cy="400050"/>
          </a:xfrm>
        </p:grpSpPr>
        <p:sp>
          <p:nvSpPr>
            <p:cNvPr id="5063"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064"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065"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067" name="Line"/>
          <p:cNvSpPr/>
          <p:nvPr/>
        </p:nvSpPr>
        <p:spPr>
          <a:xfrm>
            <a:off x="1608137" y="5325025"/>
            <a:ext cx="4319588" cy="507628"/>
          </a:xfrm>
          <a:custGeom>
            <a:avLst/>
            <a:gdLst/>
            <a:ahLst/>
            <a:cxnLst>
              <a:cxn ang="0">
                <a:pos x="wd2" y="hd2"/>
              </a:cxn>
              <a:cxn ang="5400000">
                <a:pos x="wd2" y="hd2"/>
              </a:cxn>
              <a:cxn ang="10800000">
                <a:pos x="wd2" y="hd2"/>
              </a:cxn>
              <a:cxn ang="16200000">
                <a:pos x="wd2" y="hd2"/>
              </a:cxn>
            </a:cxnLst>
            <a:rect l="0" t="0" r="r" b="b"/>
            <a:pathLst>
              <a:path w="21600" h="19847" fill="norm" stroke="1" extrusionOk="0">
                <a:moveTo>
                  <a:pt x="0" y="2585"/>
                </a:moveTo>
                <a:cubicBezTo>
                  <a:pt x="1088" y="5441"/>
                  <a:pt x="4580" y="20213"/>
                  <a:pt x="6541" y="19841"/>
                </a:cubicBezTo>
                <a:cubicBezTo>
                  <a:pt x="8502" y="19468"/>
                  <a:pt x="9240" y="1716"/>
                  <a:pt x="11749" y="165"/>
                </a:cubicBezTo>
                <a:cubicBezTo>
                  <a:pt x="14257" y="-1387"/>
                  <a:pt x="19552" y="8482"/>
                  <a:pt x="21600" y="10654"/>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070" name="Group"/>
          <p:cNvGrpSpPr/>
          <p:nvPr/>
        </p:nvGrpSpPr>
        <p:grpSpPr>
          <a:xfrm>
            <a:off x="4694237" y="3943350"/>
            <a:ext cx="857251" cy="835025"/>
            <a:chOff x="0" y="0"/>
            <a:chExt cx="857250" cy="835025"/>
          </a:xfrm>
        </p:grpSpPr>
        <p:sp>
          <p:nvSpPr>
            <p:cNvPr id="5068"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069"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071" name="Rectangle"/>
          <p:cNvSpPr/>
          <p:nvPr/>
        </p:nvSpPr>
        <p:spPr>
          <a:xfrm>
            <a:off x="5551487"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5072" name="Line"/>
          <p:cNvSpPr/>
          <p:nvPr/>
        </p:nvSpPr>
        <p:spPr>
          <a:xfrm>
            <a:off x="6076950" y="4335462"/>
            <a:ext cx="1046163" cy="631826"/>
          </a:xfrm>
          <a:custGeom>
            <a:avLst/>
            <a:gdLst/>
            <a:ahLst/>
            <a:cxnLst>
              <a:cxn ang="0">
                <a:pos x="wd2" y="hd2"/>
              </a:cxn>
              <a:cxn ang="5400000">
                <a:pos x="wd2" y="hd2"/>
              </a:cxn>
              <a:cxn ang="10800000">
                <a:pos x="wd2" y="hd2"/>
              </a:cxn>
              <a:cxn ang="16200000">
                <a:pos x="wd2" y="hd2"/>
              </a:cxn>
            </a:cxnLst>
            <a:rect l="0" t="0" r="r" b="b"/>
            <a:pathLst>
              <a:path w="21600" h="20715" fill="norm" stroke="1" extrusionOk="0">
                <a:moveTo>
                  <a:pt x="0" y="0"/>
                </a:moveTo>
                <a:cubicBezTo>
                  <a:pt x="3409" y="416"/>
                  <a:pt x="16847" y="-885"/>
                  <a:pt x="20453" y="2550"/>
                </a:cubicBezTo>
                <a:lnTo>
                  <a:pt x="21600" y="20715"/>
                </a:ln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075" name="Group"/>
          <p:cNvGrpSpPr/>
          <p:nvPr/>
        </p:nvGrpSpPr>
        <p:grpSpPr>
          <a:xfrm>
            <a:off x="6235700" y="5108575"/>
            <a:ext cx="857250" cy="835025"/>
            <a:chOff x="0" y="0"/>
            <a:chExt cx="857250" cy="835025"/>
          </a:xfrm>
        </p:grpSpPr>
        <p:sp>
          <p:nvSpPr>
            <p:cNvPr id="5073"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5074"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0066"/>
                  </a:solidFill>
                </a:defRPr>
              </a:lvl1pPr>
            </a:lstStyle>
            <a:p>
              <a:pPr/>
              <a:r>
                <a:t>false</a:t>
              </a:r>
            </a:p>
          </p:txBody>
        </p:sp>
      </p:grpSp>
      <p:sp>
        <p:nvSpPr>
          <p:cNvPr id="5076" name="Shape"/>
          <p:cNvSpPr/>
          <p:nvPr/>
        </p:nvSpPr>
        <p:spPr>
          <a:xfrm>
            <a:off x="5910274" y="3579819"/>
            <a:ext cx="1122351" cy="21955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03" y="16680"/>
                </a:moveTo>
                <a:cubicBezTo>
                  <a:pt x="9500" y="16680"/>
                  <a:pt x="8524" y="17047"/>
                  <a:pt x="8524" y="17500"/>
                </a:cubicBezTo>
                <a:lnTo>
                  <a:pt x="8524" y="20780"/>
                </a:lnTo>
                <a:cubicBezTo>
                  <a:pt x="8524" y="21233"/>
                  <a:pt x="9500" y="21600"/>
                  <a:pt x="10703" y="21600"/>
                </a:cubicBezTo>
                <a:lnTo>
                  <a:pt x="19421" y="21600"/>
                </a:lnTo>
                <a:cubicBezTo>
                  <a:pt x="20624" y="21600"/>
                  <a:pt x="21600" y="21233"/>
                  <a:pt x="21600" y="20780"/>
                </a:cubicBezTo>
                <a:lnTo>
                  <a:pt x="21600" y="17500"/>
                </a:lnTo>
                <a:cubicBezTo>
                  <a:pt x="21600" y="17047"/>
                  <a:pt x="20624" y="16680"/>
                  <a:pt x="19421" y="16680"/>
                </a:cubicBezTo>
                <a:lnTo>
                  <a:pt x="13972" y="16680"/>
                </a:lnTo>
                <a:lnTo>
                  <a:pt x="0" y="0"/>
                </a:lnTo>
                <a:lnTo>
                  <a:pt x="10703" y="16680"/>
                </a:lnTo>
                <a:close/>
              </a:path>
            </a:pathLst>
          </a:custGeom>
          <a:ln w="38100">
            <a:solidFill>
              <a:srgbClr val="3333CC"/>
            </a:solidFill>
          </a:ln>
        </p:spPr>
        <p:txBody>
          <a:bodyPr lIns="45719" rIns="45719" anchor="ctr"/>
          <a:lstStyle/>
          <a:p>
            <a:pPr algn="ctr"/>
          </a:p>
        </p:txBody>
      </p:sp>
      <p:sp>
        <p:nvSpPr>
          <p:cNvPr id="5077" name="Line"/>
          <p:cNvSpPr/>
          <p:nvPr/>
        </p:nvSpPr>
        <p:spPr>
          <a:xfrm>
            <a:off x="3386137" y="3270250"/>
            <a:ext cx="2894013" cy="2082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2208" y="11963"/>
                </a:lnTo>
                <a:lnTo>
                  <a:pt x="10788" y="8148"/>
                </a:lnTo>
                <a:lnTo>
                  <a:pt x="21600" y="21600"/>
                </a:lnTo>
                <a:lnTo>
                  <a:pt x="9156" y="3162"/>
                </a:lnTo>
                <a:lnTo>
                  <a:pt x="9392" y="6810"/>
                </a:lnTo>
                <a:lnTo>
                  <a:pt x="237" y="335"/>
                </a:lnTo>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097" name="Group"/>
          <p:cNvGrpSpPr/>
          <p:nvPr/>
        </p:nvGrpSpPr>
        <p:grpSpPr>
          <a:xfrm>
            <a:off x="5038725" y="1074737"/>
            <a:ext cx="1463675" cy="1050926"/>
            <a:chOff x="0" y="0"/>
            <a:chExt cx="1463675" cy="1050925"/>
          </a:xfrm>
        </p:grpSpPr>
        <p:sp>
          <p:nvSpPr>
            <p:cNvPr id="5078" name="Rectangle"/>
            <p:cNvSpPr/>
            <p:nvPr/>
          </p:nvSpPr>
          <p:spPr>
            <a:xfrm>
              <a:off x="0" y="0"/>
              <a:ext cx="1463675" cy="1050925"/>
            </a:xfrm>
            <a:prstGeom prst="rect">
              <a:avLst/>
            </a:prstGeom>
            <a:solidFill>
              <a:srgbClr val="FFFFFF">
                <a:alpha val="65881"/>
              </a:srgbClr>
            </a:solidFill>
            <a:ln w="12700" cap="flat">
              <a:noFill/>
              <a:miter lim="400000"/>
            </a:ln>
            <a:effectLst/>
          </p:spPr>
          <p:txBody>
            <a:bodyPr wrap="square" lIns="45719" tIns="45719" rIns="45719" bIns="45719" numCol="1" anchor="ctr">
              <a:noAutofit/>
            </a:bodyPr>
            <a:lstStyle/>
            <a:p>
              <a:pPr/>
            </a:p>
          </p:txBody>
        </p:sp>
        <p:sp>
          <p:nvSpPr>
            <p:cNvPr id="5079" name="Oval"/>
            <p:cNvSpPr/>
            <p:nvPr/>
          </p:nvSpPr>
          <p:spPr>
            <a:xfrm>
              <a:off x="417512" y="628650"/>
              <a:ext cx="539751" cy="18732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5080" name="Oval"/>
            <p:cNvSpPr/>
            <p:nvPr/>
          </p:nvSpPr>
          <p:spPr>
            <a:xfrm>
              <a:off x="323850" y="431800"/>
              <a:ext cx="836613" cy="269875"/>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5081" name="Oval"/>
            <p:cNvSpPr/>
            <p:nvPr/>
          </p:nvSpPr>
          <p:spPr>
            <a:xfrm>
              <a:off x="219075" y="244475"/>
              <a:ext cx="1117600" cy="26670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5082" name="Rectangle"/>
            <p:cNvSpPr/>
            <p:nvPr/>
          </p:nvSpPr>
          <p:spPr>
            <a:xfrm>
              <a:off x="42862" y="519112"/>
              <a:ext cx="242888"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83" name="Rectangle"/>
            <p:cNvSpPr/>
            <p:nvPr/>
          </p:nvSpPr>
          <p:spPr>
            <a:xfrm>
              <a:off x="230187" y="598487"/>
              <a:ext cx="244476" cy="5397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84" name="Rectangle"/>
            <p:cNvSpPr/>
            <p:nvPr/>
          </p:nvSpPr>
          <p:spPr>
            <a:xfrm>
              <a:off x="223837" y="685800"/>
              <a:ext cx="246063" cy="5873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85" name="Rectangle"/>
            <p:cNvSpPr/>
            <p:nvPr/>
          </p:nvSpPr>
          <p:spPr>
            <a:xfrm>
              <a:off x="400050" y="779462"/>
              <a:ext cx="246063"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86" name="Rectangle"/>
            <p:cNvSpPr/>
            <p:nvPr/>
          </p:nvSpPr>
          <p:spPr>
            <a:xfrm>
              <a:off x="214312" y="542925"/>
              <a:ext cx="244476"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87" name="Rectangle"/>
            <p:cNvSpPr/>
            <p:nvPr/>
          </p:nvSpPr>
          <p:spPr>
            <a:xfrm>
              <a:off x="188912" y="454025"/>
              <a:ext cx="244476" cy="5238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88" name="Oval"/>
            <p:cNvSpPr/>
            <p:nvPr/>
          </p:nvSpPr>
          <p:spPr>
            <a:xfrm>
              <a:off x="503237" y="649287"/>
              <a:ext cx="93663" cy="349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5089" name="Oval"/>
            <p:cNvSpPr/>
            <p:nvPr/>
          </p:nvSpPr>
          <p:spPr>
            <a:xfrm>
              <a:off x="546100" y="659606"/>
              <a:ext cx="176213"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90" name="Rectangle"/>
            <p:cNvSpPr/>
            <p:nvPr/>
          </p:nvSpPr>
          <p:spPr>
            <a:xfrm>
              <a:off x="158750" y="398462"/>
              <a:ext cx="241300"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91" name="Rectangle"/>
            <p:cNvSpPr/>
            <p:nvPr/>
          </p:nvSpPr>
          <p:spPr>
            <a:xfrm>
              <a:off x="152400" y="312737"/>
              <a:ext cx="242888" cy="55563"/>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92" name="Line"/>
            <p:cNvSpPr/>
            <p:nvPr/>
          </p:nvSpPr>
          <p:spPr>
            <a:xfrm>
              <a:off x="46034" y="461962"/>
              <a:ext cx="208346" cy="134938"/>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5093" name="Line"/>
            <p:cNvSpPr/>
            <p:nvPr/>
          </p:nvSpPr>
          <p:spPr>
            <a:xfrm>
              <a:off x="46037" y="247650"/>
              <a:ext cx="703691" cy="241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5094" name="Oval"/>
            <p:cNvSpPr/>
            <p:nvPr/>
          </p:nvSpPr>
          <p:spPr>
            <a:xfrm>
              <a:off x="461962" y="455612"/>
              <a:ext cx="71439" cy="381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5095" name="Oval"/>
            <p:cNvSpPr/>
            <p:nvPr/>
          </p:nvSpPr>
          <p:spPr>
            <a:xfrm>
              <a:off x="508000" y="470693"/>
              <a:ext cx="168275"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5096" name="Triangle"/>
            <p:cNvSpPr/>
            <p:nvPr/>
          </p:nvSpPr>
          <p:spPr>
            <a:xfrm>
              <a:off x="166687" y="542925"/>
              <a:ext cx="233788" cy="76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17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9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0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01"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5102"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5103" name="tail"/>
          <p:cNvSpPr txBox="1"/>
          <p:nvPr/>
        </p:nvSpPr>
        <p:spPr>
          <a:xfrm>
            <a:off x="1074737" y="46275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5115" name="Group"/>
          <p:cNvGrpSpPr/>
          <p:nvPr/>
        </p:nvGrpSpPr>
        <p:grpSpPr>
          <a:xfrm>
            <a:off x="2128837" y="1966912"/>
            <a:ext cx="1739584" cy="1879601"/>
            <a:chOff x="0" y="0"/>
            <a:chExt cx="1739582" cy="1879600"/>
          </a:xfrm>
        </p:grpSpPr>
        <p:grpSp>
          <p:nvGrpSpPr>
            <p:cNvPr id="5113" name="Group"/>
            <p:cNvGrpSpPr/>
            <p:nvPr/>
          </p:nvGrpSpPr>
          <p:grpSpPr>
            <a:xfrm>
              <a:off x="0" y="596900"/>
              <a:ext cx="1358900" cy="1282700"/>
              <a:chOff x="0" y="0"/>
              <a:chExt cx="1358900" cy="1282700"/>
            </a:xfrm>
          </p:grpSpPr>
          <p:sp>
            <p:nvSpPr>
              <p:cNvPr id="510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10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0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0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0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0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1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1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1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114" name="acquired"/>
            <p:cNvSpPr txBox="1"/>
            <p:nvPr/>
          </p:nvSpPr>
          <p:spPr>
            <a:xfrm>
              <a:off x="76517" y="0"/>
              <a:ext cx="166306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acquired</a:t>
              </a:r>
            </a:p>
          </p:txBody>
        </p:sp>
      </p:grpSp>
      <p:grpSp>
        <p:nvGrpSpPr>
          <p:cNvPr id="5128" name="Group"/>
          <p:cNvGrpSpPr/>
          <p:nvPr/>
        </p:nvGrpSpPr>
        <p:grpSpPr>
          <a:xfrm>
            <a:off x="4849435" y="1698624"/>
            <a:ext cx="1753355" cy="1792289"/>
            <a:chOff x="0" y="0"/>
            <a:chExt cx="1753354" cy="1792287"/>
          </a:xfrm>
        </p:grpSpPr>
        <p:grpSp>
          <p:nvGrpSpPr>
            <p:cNvPr id="5126" name="Group"/>
            <p:cNvGrpSpPr/>
            <p:nvPr/>
          </p:nvGrpSpPr>
          <p:grpSpPr>
            <a:xfrm>
              <a:off x="255964" y="619125"/>
              <a:ext cx="1130301" cy="1173163"/>
              <a:chOff x="0" y="0"/>
              <a:chExt cx="1130300" cy="1173162"/>
            </a:xfrm>
          </p:grpSpPr>
          <p:sp>
            <p:nvSpPr>
              <p:cNvPr id="5116"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117"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121" name="Group"/>
              <p:cNvGrpSpPr/>
              <p:nvPr/>
            </p:nvGrpSpPr>
            <p:grpSpPr>
              <a:xfrm>
                <a:off x="914400" y="169862"/>
                <a:ext cx="215900" cy="1003301"/>
                <a:chOff x="0" y="0"/>
                <a:chExt cx="215900" cy="1003300"/>
              </a:xfrm>
            </p:grpSpPr>
            <p:sp>
              <p:nvSpPr>
                <p:cNvPr id="5118"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19"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20"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125" name="Group"/>
              <p:cNvGrpSpPr/>
              <p:nvPr/>
            </p:nvGrpSpPr>
            <p:grpSpPr>
              <a:xfrm>
                <a:off x="0" y="169862"/>
                <a:ext cx="215900" cy="1003301"/>
                <a:chOff x="0" y="0"/>
                <a:chExt cx="215900" cy="1003300"/>
              </a:xfrm>
            </p:grpSpPr>
            <p:sp>
              <p:nvSpPr>
                <p:cNvPr id="5122"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23"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124"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127" name="acquiring"/>
            <p:cNvSpPr txBox="1"/>
            <p:nvPr/>
          </p:nvSpPr>
          <p:spPr>
            <a:xfrm>
              <a:off x="-1"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grpSp>
        <p:nvGrpSpPr>
          <p:cNvPr id="5131" name="Group"/>
          <p:cNvGrpSpPr/>
          <p:nvPr/>
        </p:nvGrpSpPr>
        <p:grpSpPr>
          <a:xfrm>
            <a:off x="6232525" y="5095875"/>
            <a:ext cx="857250" cy="835025"/>
            <a:chOff x="0" y="0"/>
            <a:chExt cx="857250" cy="835025"/>
          </a:xfrm>
        </p:grpSpPr>
        <p:sp>
          <p:nvSpPr>
            <p:cNvPr id="5129"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130"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132" name="Rectangle"/>
          <p:cNvSpPr/>
          <p:nvPr/>
        </p:nvSpPr>
        <p:spPr>
          <a:xfrm>
            <a:off x="7089775" y="508635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133" name="Line"/>
          <p:cNvSpPr/>
          <p:nvPr/>
        </p:nvSpPr>
        <p:spPr>
          <a:xfrm>
            <a:off x="7615237" y="5476875"/>
            <a:ext cx="769938" cy="0"/>
          </a:xfrm>
          <a:prstGeom prst="line">
            <a:avLst/>
          </a:prstGeom>
          <a:ln w="76200">
            <a:solidFill>
              <a:srgbClr val="000000"/>
            </a:solidFill>
            <a:tailEnd type="triangle"/>
          </a:ln>
        </p:spPr>
        <p:txBody>
          <a:bodyPr lIns="45719" rIns="45719"/>
          <a:lstStyle/>
          <a:p>
            <a:pPr algn="r">
              <a:defRPr b="1" sz="4400"/>
            </a:pPr>
          </a:p>
        </p:txBody>
      </p:sp>
      <p:grpSp>
        <p:nvGrpSpPr>
          <p:cNvPr id="5137" name="Group"/>
          <p:cNvGrpSpPr/>
          <p:nvPr/>
        </p:nvGrpSpPr>
        <p:grpSpPr>
          <a:xfrm>
            <a:off x="8545512" y="5273675"/>
            <a:ext cx="280988" cy="400050"/>
            <a:chOff x="0" y="0"/>
            <a:chExt cx="280987" cy="400050"/>
          </a:xfrm>
        </p:grpSpPr>
        <p:sp>
          <p:nvSpPr>
            <p:cNvPr id="5134"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135"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136"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138" name="Line"/>
          <p:cNvSpPr/>
          <p:nvPr/>
        </p:nvSpPr>
        <p:spPr>
          <a:xfrm>
            <a:off x="1608137" y="5325025"/>
            <a:ext cx="4319588" cy="507628"/>
          </a:xfrm>
          <a:custGeom>
            <a:avLst/>
            <a:gdLst/>
            <a:ahLst/>
            <a:cxnLst>
              <a:cxn ang="0">
                <a:pos x="wd2" y="hd2"/>
              </a:cxn>
              <a:cxn ang="5400000">
                <a:pos x="wd2" y="hd2"/>
              </a:cxn>
              <a:cxn ang="10800000">
                <a:pos x="wd2" y="hd2"/>
              </a:cxn>
              <a:cxn ang="16200000">
                <a:pos x="wd2" y="hd2"/>
              </a:cxn>
            </a:cxnLst>
            <a:rect l="0" t="0" r="r" b="b"/>
            <a:pathLst>
              <a:path w="21600" h="19847" fill="norm" stroke="1" extrusionOk="0">
                <a:moveTo>
                  <a:pt x="0" y="2585"/>
                </a:moveTo>
                <a:cubicBezTo>
                  <a:pt x="1088" y="5441"/>
                  <a:pt x="4580" y="20213"/>
                  <a:pt x="6541" y="19841"/>
                </a:cubicBezTo>
                <a:cubicBezTo>
                  <a:pt x="8502" y="19468"/>
                  <a:pt x="9240" y="1716"/>
                  <a:pt x="11749" y="165"/>
                </a:cubicBezTo>
                <a:cubicBezTo>
                  <a:pt x="14257" y="-1387"/>
                  <a:pt x="19552" y="8482"/>
                  <a:pt x="21600" y="10654"/>
                </a:cubicBezTo>
              </a:path>
            </a:pathLst>
          </a:custGeom>
          <a:ln w="76200">
            <a:solidFill>
              <a:srgbClr val="FF0066"/>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141" name="Group"/>
          <p:cNvGrpSpPr/>
          <p:nvPr/>
        </p:nvGrpSpPr>
        <p:grpSpPr>
          <a:xfrm>
            <a:off x="4694237" y="3943350"/>
            <a:ext cx="857251" cy="835025"/>
            <a:chOff x="0" y="0"/>
            <a:chExt cx="857250" cy="835025"/>
          </a:xfrm>
        </p:grpSpPr>
        <p:sp>
          <p:nvSpPr>
            <p:cNvPr id="5139" name="Rectangle"/>
            <p:cNvSpPr/>
            <p:nvPr/>
          </p:nvSpPr>
          <p:spPr>
            <a:xfrm>
              <a:off x="0" y="0"/>
              <a:ext cx="857250" cy="835025"/>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140"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142" name="Rectangle"/>
          <p:cNvSpPr/>
          <p:nvPr/>
        </p:nvSpPr>
        <p:spPr>
          <a:xfrm>
            <a:off x="5551487" y="3944937"/>
            <a:ext cx="857251" cy="835026"/>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5143" name="Line"/>
          <p:cNvSpPr/>
          <p:nvPr/>
        </p:nvSpPr>
        <p:spPr>
          <a:xfrm>
            <a:off x="6076950" y="4335462"/>
            <a:ext cx="1046163" cy="631826"/>
          </a:xfrm>
          <a:custGeom>
            <a:avLst/>
            <a:gdLst/>
            <a:ahLst/>
            <a:cxnLst>
              <a:cxn ang="0">
                <a:pos x="wd2" y="hd2"/>
              </a:cxn>
              <a:cxn ang="5400000">
                <a:pos x="wd2" y="hd2"/>
              </a:cxn>
              <a:cxn ang="10800000">
                <a:pos x="wd2" y="hd2"/>
              </a:cxn>
              <a:cxn ang="16200000">
                <a:pos x="wd2" y="hd2"/>
              </a:cxn>
            </a:cxnLst>
            <a:rect l="0" t="0" r="r" b="b"/>
            <a:pathLst>
              <a:path w="21600" h="20715" fill="norm" stroke="1" extrusionOk="0">
                <a:moveTo>
                  <a:pt x="0" y="0"/>
                </a:moveTo>
                <a:cubicBezTo>
                  <a:pt x="3409" y="416"/>
                  <a:pt x="16847" y="-885"/>
                  <a:pt x="20453" y="2550"/>
                </a:cubicBezTo>
                <a:lnTo>
                  <a:pt x="21600" y="20715"/>
                </a:ln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150" name="Group"/>
          <p:cNvGrpSpPr/>
          <p:nvPr/>
        </p:nvGrpSpPr>
        <p:grpSpPr>
          <a:xfrm>
            <a:off x="6532451" y="2654512"/>
            <a:ext cx="2406504" cy="2169716"/>
            <a:chOff x="0" y="0"/>
            <a:chExt cx="2406502" cy="2169714"/>
          </a:xfrm>
        </p:grpSpPr>
        <p:sp>
          <p:nvSpPr>
            <p:cNvPr id="5144" name="Shape"/>
            <p:cNvSpPr/>
            <p:nvPr/>
          </p:nvSpPr>
          <p:spPr>
            <a:xfrm>
              <a:off x="231868" y="577595"/>
              <a:ext cx="2174635" cy="1592120"/>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5145" name="Oval"/>
            <p:cNvSpPr/>
            <p:nvPr/>
          </p:nvSpPr>
          <p:spPr>
            <a:xfrm>
              <a:off x="328345" y="385902"/>
              <a:ext cx="362480" cy="265378"/>
            </a:xfrm>
            <a:prstGeom prst="ellipse">
              <a:avLst/>
            </a:pr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5146" name="Oval"/>
            <p:cNvSpPr/>
            <p:nvPr/>
          </p:nvSpPr>
          <p:spPr>
            <a:xfrm>
              <a:off x="129787" y="156646"/>
              <a:ext cx="241654" cy="176919"/>
            </a:xfrm>
            <a:prstGeom prst="ellipse">
              <a:avLst/>
            </a:pr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5147" name="Oval"/>
            <p:cNvSpPr/>
            <p:nvPr/>
          </p:nvSpPr>
          <p:spPr>
            <a:xfrm>
              <a:off x="0" y="0"/>
              <a:ext cx="120827" cy="88460"/>
            </a:xfrm>
            <a:prstGeom prst="ellipse">
              <a:avLst/>
            </a:pr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5148" name="Shape"/>
            <p:cNvSpPr/>
            <p:nvPr/>
          </p:nvSpPr>
          <p:spPr>
            <a:xfrm>
              <a:off x="340089" y="663542"/>
              <a:ext cx="1995104" cy="1355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3300"/>
                  </a:solidFill>
                </a:defRPr>
              </a:pPr>
            </a:p>
          </p:txBody>
        </p:sp>
        <p:sp>
          <p:nvSpPr>
            <p:cNvPr id="5149" name="Yes!"/>
            <p:cNvSpPr txBox="1"/>
            <p:nvPr/>
          </p:nvSpPr>
          <p:spPr>
            <a:xfrm>
              <a:off x="531636" y="1062851"/>
              <a:ext cx="1420718"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3200">
                  <a:solidFill>
                    <a:srgbClr val="FF3300"/>
                  </a:solidFill>
                </a:defRPr>
              </a:lvl1pPr>
            </a:lstStyle>
            <a:p>
              <a:pPr/>
              <a:r>
                <a:t>Yes!</a:t>
              </a:r>
            </a:p>
          </p:txBody>
        </p:sp>
      </p:grpSp>
      <p:grpSp>
        <p:nvGrpSpPr>
          <p:cNvPr id="5153" name="Group"/>
          <p:cNvGrpSpPr/>
          <p:nvPr/>
        </p:nvGrpSpPr>
        <p:grpSpPr>
          <a:xfrm>
            <a:off x="6235700" y="5073650"/>
            <a:ext cx="857250" cy="835025"/>
            <a:chOff x="0" y="0"/>
            <a:chExt cx="857250" cy="835025"/>
          </a:xfrm>
        </p:grpSpPr>
        <p:sp>
          <p:nvSpPr>
            <p:cNvPr id="5151"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5152"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0066"/>
                  </a:solidFill>
                </a:defRPr>
              </a:lvl1pPr>
            </a:lstStyle>
            <a:p>
              <a:pPr/>
              <a:r>
                <a:t>false</a:t>
              </a:r>
            </a:p>
          </p:txBody>
        </p:sp>
      </p:grpSp>
      <p:sp>
        <p:nvSpPr>
          <p:cNvPr id="5154" name="Shape"/>
          <p:cNvSpPr/>
          <p:nvPr/>
        </p:nvSpPr>
        <p:spPr>
          <a:xfrm>
            <a:off x="5910264" y="3579812"/>
            <a:ext cx="1122361" cy="2119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77" y="17280"/>
                </a:moveTo>
                <a:cubicBezTo>
                  <a:pt x="7916" y="17280"/>
                  <a:pt x="6813" y="17602"/>
                  <a:pt x="6813" y="18000"/>
                </a:cubicBezTo>
                <a:lnTo>
                  <a:pt x="6813" y="20880"/>
                </a:lnTo>
                <a:cubicBezTo>
                  <a:pt x="6813" y="21278"/>
                  <a:pt x="7916" y="21600"/>
                  <a:pt x="9277" y="21600"/>
                </a:cubicBezTo>
                <a:lnTo>
                  <a:pt x="19135" y="21600"/>
                </a:lnTo>
                <a:cubicBezTo>
                  <a:pt x="20497" y="21600"/>
                  <a:pt x="21600" y="21278"/>
                  <a:pt x="21600" y="20880"/>
                </a:cubicBezTo>
                <a:lnTo>
                  <a:pt x="21600" y="18000"/>
                </a:lnTo>
                <a:cubicBezTo>
                  <a:pt x="21600" y="17602"/>
                  <a:pt x="20497" y="17280"/>
                  <a:pt x="19135" y="17280"/>
                </a:cubicBezTo>
                <a:lnTo>
                  <a:pt x="12974" y="17280"/>
                </a:lnTo>
                <a:lnTo>
                  <a:pt x="0" y="0"/>
                </a:lnTo>
                <a:lnTo>
                  <a:pt x="9277" y="17280"/>
                </a:lnTo>
                <a:close/>
              </a:path>
            </a:pathLst>
          </a:custGeom>
          <a:ln w="38100">
            <a:solidFill>
              <a:srgbClr val="3333CC"/>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7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5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5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58"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159" name="class Qnode {…"/>
          <p:cNvSpPr/>
          <p:nvPr/>
        </p:nvSpPr>
        <p:spPr>
          <a:xfrm>
            <a:off x="919162" y="1981200"/>
            <a:ext cx="7153276" cy="202539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class Qnode {</a:t>
            </a:r>
          </a:p>
          <a:p>
            <a:pPr marL="342900" indent="-342900">
              <a:spcBef>
                <a:spcPts val="500"/>
              </a:spcBef>
              <a:defRPr sz="2400">
                <a:latin typeface="Courier New"/>
                <a:ea typeface="Courier New"/>
                <a:cs typeface="Courier New"/>
                <a:sym typeface="Courier New"/>
              </a:defRPr>
            </a:pPr>
            <a:r>
              <a:t> boolean locked = false;</a:t>
            </a:r>
          </a:p>
          <a:p>
            <a:pPr marL="342900" indent="-342900">
              <a:spcBef>
                <a:spcPts val="500"/>
              </a:spcBef>
              <a:defRPr sz="2400">
                <a:latin typeface="Courier New"/>
                <a:ea typeface="Courier New"/>
                <a:cs typeface="Courier New"/>
                <a:sym typeface="Courier New"/>
              </a:defRPr>
            </a:pPr>
            <a:r>
              <a:t> qnode   next   = null;</a:t>
            </a:r>
          </a:p>
          <a:p>
            <a:pPr marL="342900" indent="-342900">
              <a:spcBef>
                <a:spcPts val="500"/>
              </a:spcBef>
              <a:defRPr sz="2400">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17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6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6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63"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164"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class MCSLock implements Lock {</a:t>
            </a:r>
          </a:p>
          <a:p>
            <a:pPr marL="342900" indent="-342900">
              <a:spcBef>
                <a:spcPts val="500"/>
              </a:spcBef>
              <a:defRPr sz="2400">
                <a:latin typeface="Courier New"/>
                <a:ea typeface="Courier New"/>
                <a:cs typeface="Courier New"/>
                <a:sym typeface="Courier New"/>
              </a:defRPr>
            </a:pPr>
            <a:r>
              <a:t> AtomicReference tail;</a:t>
            </a:r>
          </a:p>
          <a:p>
            <a:pPr marL="342900" indent="-342900">
              <a:spcBef>
                <a:spcPts val="500"/>
              </a:spcBef>
              <a:defRPr sz="2400">
                <a:latin typeface="Courier New"/>
                <a:ea typeface="Courier New"/>
                <a:cs typeface="Courier New"/>
                <a:sym typeface="Courier New"/>
              </a:defRPr>
            </a:pPr>
            <a:r>
              <a:t> public void lock() {</a:t>
            </a:r>
          </a:p>
          <a:p>
            <a:pPr marL="342900" indent="-342900">
              <a:spcBef>
                <a:spcPts val="500"/>
              </a:spcBef>
              <a:defRPr sz="2400">
                <a:latin typeface="Courier New"/>
                <a:ea typeface="Courier New"/>
                <a:cs typeface="Courier New"/>
                <a:sym typeface="Courier New"/>
              </a:defRPr>
            </a:pPr>
            <a:r>
              <a:t>  Qnode qnode = new Qnode();</a:t>
            </a:r>
          </a:p>
          <a:p>
            <a:pPr marL="342900" indent="-342900">
              <a:spcBef>
                <a:spcPts val="500"/>
              </a:spcBef>
              <a:defRPr sz="2400">
                <a:latin typeface="Courier New"/>
                <a:ea typeface="Courier New"/>
                <a:cs typeface="Courier New"/>
                <a:sym typeface="Courier New"/>
              </a:defRPr>
            </a:pPr>
            <a:r>
              <a:t>  Qnode pred = tail.getAndSet(qnode);</a:t>
            </a:r>
          </a:p>
          <a:p>
            <a:pPr marL="342900" indent="-342900">
              <a:spcBef>
                <a:spcPts val="500"/>
              </a:spcBef>
              <a:defRPr sz="2400">
                <a:latin typeface="Courier New"/>
                <a:ea typeface="Courier New"/>
                <a:cs typeface="Courier New"/>
                <a:sym typeface="Courier New"/>
              </a:defRPr>
            </a:pPr>
            <a:r>
              <a:t>  if (pred != null) {</a:t>
            </a:r>
          </a:p>
          <a:p>
            <a:pPr marL="342900" indent="-342900">
              <a:spcBef>
                <a:spcPts val="500"/>
              </a:spcBef>
              <a:defRPr sz="2400">
                <a:latin typeface="Courier New"/>
                <a:ea typeface="Courier New"/>
                <a:cs typeface="Courier New"/>
                <a:sym typeface="Courier New"/>
              </a:defRPr>
            </a:pPr>
            <a:r>
              <a:t>   qnode.locked = true;</a:t>
            </a:r>
          </a:p>
          <a:p>
            <a:pPr marL="342900" indent="-342900">
              <a:spcBef>
                <a:spcPts val="500"/>
              </a:spcBef>
              <a:defRPr sz="2400">
                <a:latin typeface="Courier New"/>
                <a:ea typeface="Courier New"/>
                <a:cs typeface="Courier New"/>
                <a:sym typeface="Courier New"/>
              </a:defRPr>
            </a:pPr>
            <a:r>
              <a:t>   pred.next = qnode;</a:t>
            </a:r>
          </a:p>
          <a:p>
            <a:pPr marL="342900" indent="-342900">
              <a:spcBef>
                <a:spcPts val="500"/>
              </a:spcBef>
              <a:defRPr sz="2400">
                <a:latin typeface="Courier New"/>
                <a:ea typeface="Courier New"/>
                <a:cs typeface="Courier New"/>
                <a:sym typeface="Courier New"/>
              </a:defRPr>
            </a:pPr>
            <a:r>
              <a:t>   while (qnode.locked) {}</a:t>
            </a:r>
          </a:p>
          <a:p>
            <a:pPr marL="342900" indent="-342900">
              <a:spcBef>
                <a:spcPts val="500"/>
              </a:spcBef>
              <a:defRPr sz="2400">
                <a:latin typeface="Courier New"/>
                <a:ea typeface="Courier New"/>
                <a:cs typeface="Courier New"/>
                <a:sym typeface="Courier New"/>
              </a:defRPr>
            </a:pPr>
            <a:r>
              <a:t>  }}}</a:t>
            </a:r>
          </a:p>
        </p:txBody>
      </p:sp>
    </p:spTree>
  </p:cSld>
  <p:clrMapOvr>
    <a:masterClrMapping/>
  </p:clrMapOvr>
  <p:transition xmlns:p14="http://schemas.microsoft.com/office/powerpoint/2010/main" spd="med" advClick="1"/>
</p:sld>
</file>

<file path=ppt/slides/slide17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6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6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68"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169"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latin typeface="Courier New"/>
                <a:ea typeface="Courier New"/>
                <a:cs typeface="Courier New"/>
                <a:sym typeface="Courier New"/>
              </a:defRPr>
            </a:pPr>
            <a:r>
              <a:t>  Qnode qnode = new Qnode();</a:t>
            </a:r>
          </a:p>
          <a:p>
            <a:pPr marL="342900" indent="-342900">
              <a:spcBef>
                <a:spcPts val="500"/>
              </a:spcBef>
              <a:defRPr sz="2400">
                <a:latin typeface="Courier New"/>
                <a:ea typeface="Courier New"/>
                <a:cs typeface="Courier New"/>
                <a:sym typeface="Courier New"/>
              </a:defRPr>
            </a:pPr>
            <a:r>
              <a:t>  </a:t>
            </a:r>
            <a:r>
              <a:rPr>
                <a:solidFill>
                  <a:srgbClr val="B2B2B2"/>
                </a:solidFill>
              </a:rPr>
              <a:t>Qnode pred = tail.getAndSet(qnode);</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if (pred != null) {</a:t>
            </a:r>
          </a:p>
          <a:p>
            <a:pPr marL="342900" indent="-342900">
              <a:spcBef>
                <a:spcPts val="500"/>
              </a:spcBef>
              <a:defRPr sz="2400">
                <a:solidFill>
                  <a:srgbClr val="B2B2B2"/>
                </a:solidFill>
                <a:latin typeface="Courier New"/>
                <a:ea typeface="Courier New"/>
                <a:cs typeface="Courier New"/>
                <a:sym typeface="Courier New"/>
              </a:defRPr>
            </a:pPr>
            <a:r>
              <a:t>   qnode.locked = true;</a:t>
            </a:r>
          </a:p>
          <a:p>
            <a:pPr marL="342900" indent="-342900">
              <a:spcBef>
                <a:spcPts val="500"/>
              </a:spcBef>
              <a:defRPr sz="2400">
                <a:solidFill>
                  <a:srgbClr val="B2B2B2"/>
                </a:solidFill>
                <a:latin typeface="Courier New"/>
                <a:ea typeface="Courier New"/>
                <a:cs typeface="Courier New"/>
                <a:sym typeface="Courier New"/>
              </a:defRPr>
            </a:pPr>
            <a:r>
              <a:t>   pred.next = qnode;</a:t>
            </a:r>
          </a:p>
          <a:p>
            <a:pPr marL="342900" indent="-342900">
              <a:spcBef>
                <a:spcPts val="500"/>
              </a:spcBef>
              <a:defRPr sz="2400">
                <a:solidFill>
                  <a:srgbClr val="B2B2B2"/>
                </a:solidFill>
                <a:latin typeface="Courier New"/>
                <a:ea typeface="Courier New"/>
                <a:cs typeface="Courier New"/>
                <a:sym typeface="Courier New"/>
              </a:defRPr>
            </a:pPr>
            <a:r>
              <a:t>   while (qnode.locked) {}</a:t>
            </a: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5170" name="Shape"/>
          <p:cNvSpPr/>
          <p:nvPr/>
        </p:nvSpPr>
        <p:spPr>
          <a:xfrm>
            <a:off x="1042987" y="2216149"/>
            <a:ext cx="5908732" cy="1344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332" y="14128"/>
                </a:moveTo>
                <a:cubicBezTo>
                  <a:pt x="1492" y="14128"/>
                  <a:pt x="0" y="14686"/>
                  <a:pt x="0" y="15373"/>
                </a:cubicBezTo>
                <a:lnTo>
                  <a:pt x="0" y="20355"/>
                </a:lnTo>
                <a:cubicBezTo>
                  <a:pt x="0" y="21042"/>
                  <a:pt x="1492" y="21600"/>
                  <a:pt x="3332" y="21600"/>
                </a:cubicBezTo>
                <a:lnTo>
                  <a:pt x="16660" y="21600"/>
                </a:lnTo>
                <a:cubicBezTo>
                  <a:pt x="18500" y="21600"/>
                  <a:pt x="19992" y="21042"/>
                  <a:pt x="19992" y="20355"/>
                </a:cubicBezTo>
                <a:lnTo>
                  <a:pt x="19992" y="15373"/>
                </a:lnTo>
                <a:cubicBezTo>
                  <a:pt x="19992" y="14686"/>
                  <a:pt x="18500" y="14128"/>
                  <a:pt x="16660" y="14128"/>
                </a:cubicBezTo>
                <a:lnTo>
                  <a:pt x="21600" y="0"/>
                </a:lnTo>
                <a:lnTo>
                  <a:pt x="11662" y="14128"/>
                </a:lnTo>
                <a:close/>
              </a:path>
            </a:pathLst>
          </a:custGeom>
          <a:ln w="38100">
            <a:solidFill>
              <a:srgbClr val="FF3300"/>
            </a:solidFill>
          </a:ln>
        </p:spPr>
        <p:txBody>
          <a:bodyPr lIns="45719" rIns="45719" anchor="ctr"/>
          <a:lstStyle/>
          <a:p>
            <a:pPr algn="ctr"/>
          </a:p>
        </p:txBody>
      </p:sp>
      <p:sp>
        <p:nvSpPr>
          <p:cNvPr id="5171" name="Make a QNode"/>
          <p:cNvSpPr txBox="1"/>
          <p:nvPr/>
        </p:nvSpPr>
        <p:spPr>
          <a:xfrm>
            <a:off x="6757987" y="1717675"/>
            <a:ext cx="218916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Make a QNode </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55"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57" name="Peterson’s Algorithm"/>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Peterson’s Algorithm</a:t>
            </a:r>
          </a:p>
        </p:txBody>
      </p:sp>
      <p:grpSp>
        <p:nvGrpSpPr>
          <p:cNvPr id="160" name="Group"/>
          <p:cNvGrpSpPr/>
          <p:nvPr/>
        </p:nvGrpSpPr>
        <p:grpSpPr>
          <a:xfrm>
            <a:off x="1066800" y="2514600"/>
            <a:ext cx="6781800" cy="2971800"/>
            <a:chOff x="0" y="0"/>
            <a:chExt cx="6781800" cy="2971800"/>
          </a:xfrm>
        </p:grpSpPr>
        <p:sp>
          <p:nvSpPr>
            <p:cNvPr id="158" name="Rectangle"/>
            <p:cNvSpPr/>
            <p:nvPr/>
          </p:nvSpPr>
          <p:spPr>
            <a:xfrm>
              <a:off x="0" y="0"/>
              <a:ext cx="6781800" cy="29718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400">
                  <a:solidFill>
                    <a:srgbClr val="B2B2B2"/>
                  </a:solidFill>
                  <a:latin typeface="Courier New"/>
                  <a:ea typeface="Courier New"/>
                  <a:cs typeface="Courier New"/>
                  <a:sym typeface="Courier New"/>
                </a:defRPr>
              </a:pPr>
            </a:p>
          </p:txBody>
        </p:sp>
        <p:sp>
          <p:nvSpPr>
            <p:cNvPr id="159" name="public void lock() {…"/>
            <p:cNvSpPr txBox="1"/>
            <p:nvPr/>
          </p:nvSpPr>
          <p:spPr>
            <a:xfrm>
              <a:off x="0" y="0"/>
              <a:ext cx="6781800" cy="28666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lock() {</a:t>
              </a:r>
            </a:p>
            <a:p>
              <a:pPr marL="231775" indent="-231775">
                <a:lnSpc>
                  <a:spcPct val="80000"/>
                </a:lnSpc>
                <a:spcBef>
                  <a:spcPts val="500"/>
                </a:spcBef>
                <a:defRPr sz="2400">
                  <a:solidFill>
                    <a:srgbClr val="3333CC"/>
                  </a:solidFill>
                  <a:latin typeface="Courier New"/>
                  <a:ea typeface="Courier New"/>
                  <a:cs typeface="Courier New"/>
                  <a:sym typeface="Courier New"/>
                </a:defRPr>
              </a:pPr>
              <a:r>
                <a:t> flag[i] =</a:t>
              </a:r>
              <a:r>
                <a:rPr>
                  <a:solidFill>
                    <a:srgbClr val="000000"/>
                  </a:solidFill>
                </a:rPr>
                <a:t> true; </a:t>
              </a:r>
              <a:endParaRPr>
                <a:solidFill>
                  <a:srgbClr val="FF0000"/>
                </a:solidFill>
              </a:endParaRPr>
            </a:p>
            <a:p>
              <a:pPr marL="231775" indent="-231775">
                <a:lnSpc>
                  <a:spcPct val="80000"/>
                </a:lnSpc>
                <a:spcBef>
                  <a:spcPts val="500"/>
                </a:spcBef>
                <a:defRPr sz="2400">
                  <a:latin typeface="Courier New"/>
                  <a:ea typeface="Courier New"/>
                  <a:cs typeface="Courier New"/>
                  <a:sym typeface="Courier New"/>
                </a:defRPr>
              </a:pPr>
              <a:r>
                <a:t> </a:t>
              </a:r>
              <a:r>
                <a:rPr>
                  <a:solidFill>
                    <a:srgbClr val="3333CC"/>
                  </a:solidFill>
                </a:rPr>
                <a:t>victim  = i;</a:t>
              </a:r>
              <a:r>
                <a:t> </a:t>
              </a:r>
            </a:p>
            <a:p>
              <a:pPr marL="231775" indent="-231775">
                <a:lnSpc>
                  <a:spcPct val="80000"/>
                </a:lnSpc>
                <a:spcBef>
                  <a:spcPts val="500"/>
                </a:spcBef>
                <a:defRPr sz="2400">
                  <a:latin typeface="Courier New"/>
                  <a:ea typeface="Courier New"/>
                  <a:cs typeface="Courier New"/>
                  <a:sym typeface="Courier New"/>
                </a:defRPr>
              </a:pPr>
              <a:r>
                <a:t> </a:t>
              </a:r>
              <a:r>
                <a:rPr>
                  <a:solidFill>
                    <a:srgbClr val="B2B2B2"/>
                  </a:solidFill>
                </a:rPr>
                <a:t>while (flag[j] &amp;&amp; victim == i) {};</a:t>
              </a:r>
              <a:endParaRPr>
                <a:solidFill>
                  <a:srgbClr val="B2B2B2"/>
                </a:solidFill>
              </a:endParaRPr>
            </a:p>
            <a:p>
              <a:pPr marL="231775" indent="-231775">
                <a:lnSpc>
                  <a:spcPct val="80000"/>
                </a:lnSpc>
                <a:spcBef>
                  <a:spcPts val="500"/>
                </a:spcBef>
                <a:defRPr sz="2400">
                  <a:solidFill>
                    <a:srgbClr val="B2B2B2"/>
                  </a:solidFill>
                  <a:latin typeface="Courier New"/>
                  <a:ea typeface="Courier New"/>
                  <a:cs typeface="Courier New"/>
                  <a:sym typeface="Courier New"/>
                </a:defRPr>
              </a:pPr>
              <a:r>
                <a:t>}</a:t>
              </a:r>
            </a:p>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unlock() {</a:t>
              </a:r>
            </a:p>
            <a:p>
              <a:pPr marL="231775" indent="-231775">
                <a:lnSpc>
                  <a:spcPct val="80000"/>
                </a:lnSpc>
                <a:spcBef>
                  <a:spcPts val="500"/>
                </a:spcBef>
                <a:defRPr sz="2400">
                  <a:solidFill>
                    <a:srgbClr val="B2B2B2"/>
                  </a:solidFill>
                  <a:latin typeface="Courier New"/>
                  <a:ea typeface="Courier New"/>
                  <a:cs typeface="Courier New"/>
                  <a:sym typeface="Courier New"/>
                </a:defRPr>
              </a:pPr>
              <a:r>
                <a:t> flag[i] = false;</a:t>
              </a:r>
            </a:p>
            <a:p>
              <a:pPr marL="231775" indent="-231775">
                <a:lnSpc>
                  <a:spcPct val="80000"/>
                </a:lnSpc>
                <a:spcBef>
                  <a:spcPts val="500"/>
                </a:spcBef>
                <a:defRPr sz="2400">
                  <a:solidFill>
                    <a:srgbClr val="B2B2B2"/>
                  </a:solidFill>
                  <a:latin typeface="Courier New"/>
                  <a:ea typeface="Courier New"/>
                  <a:cs typeface="Courier New"/>
                  <a:sym typeface="Courier New"/>
                </a:defRPr>
              </a:pPr>
              <a:r>
                <a:t>}</a:t>
              </a:r>
            </a:p>
          </p:txBody>
        </p:sp>
      </p:grpSp>
      <p:sp>
        <p:nvSpPr>
          <p:cNvPr id="161" name="Shape"/>
          <p:cNvSpPr/>
          <p:nvPr/>
        </p:nvSpPr>
        <p:spPr>
          <a:xfrm>
            <a:off x="1327150" y="2446329"/>
            <a:ext cx="4381466" cy="790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7" y="11494"/>
                </a:moveTo>
                <a:cubicBezTo>
                  <a:pt x="1096" y="11494"/>
                  <a:pt x="0" y="12248"/>
                  <a:pt x="0" y="13178"/>
                </a:cubicBezTo>
                <a:lnTo>
                  <a:pt x="0" y="19916"/>
                </a:lnTo>
                <a:cubicBezTo>
                  <a:pt x="0" y="20846"/>
                  <a:pt x="1096" y="21600"/>
                  <a:pt x="2447" y="21600"/>
                </a:cubicBezTo>
                <a:lnTo>
                  <a:pt x="12235" y="21600"/>
                </a:lnTo>
                <a:cubicBezTo>
                  <a:pt x="13586" y="21600"/>
                  <a:pt x="14682" y="20846"/>
                  <a:pt x="14682" y="19916"/>
                </a:cubicBezTo>
                <a:lnTo>
                  <a:pt x="14682" y="13178"/>
                </a:lnTo>
                <a:cubicBezTo>
                  <a:pt x="14682" y="12248"/>
                  <a:pt x="13586" y="11494"/>
                  <a:pt x="12235" y="11494"/>
                </a:cubicBezTo>
                <a:lnTo>
                  <a:pt x="21600" y="0"/>
                </a:lnTo>
                <a:lnTo>
                  <a:pt x="8564" y="11494"/>
                </a:lnTo>
                <a:close/>
              </a:path>
            </a:pathLst>
          </a:custGeom>
          <a:ln w="38100">
            <a:solidFill>
              <a:srgbClr val="FF0000"/>
            </a:solidFill>
          </a:ln>
        </p:spPr>
        <p:txBody>
          <a:bodyPr lIns="45719" rIns="45719" anchor="ctr"/>
          <a:lstStyle/>
          <a:p>
            <a:pPr algn="ctr"/>
          </a:p>
        </p:txBody>
      </p:sp>
      <p:sp>
        <p:nvSpPr>
          <p:cNvPr id="162" name="Announce I’m interested"/>
          <p:cNvSpPr txBox="1"/>
          <p:nvPr/>
        </p:nvSpPr>
        <p:spPr>
          <a:xfrm>
            <a:off x="5464175" y="1841500"/>
            <a:ext cx="2706688"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Announce I’m interested</a:t>
            </a:r>
          </a:p>
        </p:txBody>
      </p:sp>
      <p:sp>
        <p:nvSpPr>
          <p:cNvPr id="163" name="Shape"/>
          <p:cNvSpPr/>
          <p:nvPr/>
        </p:nvSpPr>
        <p:spPr>
          <a:xfrm>
            <a:off x="1343025" y="3198804"/>
            <a:ext cx="4313216" cy="4365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86" y="3299"/>
                </a:moveTo>
                <a:cubicBezTo>
                  <a:pt x="1113" y="3299"/>
                  <a:pt x="0" y="4665"/>
                  <a:pt x="0" y="6349"/>
                </a:cubicBezTo>
                <a:lnTo>
                  <a:pt x="0" y="18550"/>
                </a:lnTo>
                <a:cubicBezTo>
                  <a:pt x="0" y="20234"/>
                  <a:pt x="1113" y="21600"/>
                  <a:pt x="2486" y="21600"/>
                </a:cubicBezTo>
                <a:lnTo>
                  <a:pt x="12428" y="21600"/>
                </a:lnTo>
                <a:cubicBezTo>
                  <a:pt x="13801" y="21600"/>
                  <a:pt x="14914" y="20234"/>
                  <a:pt x="14914" y="18550"/>
                </a:cubicBezTo>
                <a:lnTo>
                  <a:pt x="14914" y="10925"/>
                </a:lnTo>
                <a:lnTo>
                  <a:pt x="21600" y="0"/>
                </a:lnTo>
                <a:lnTo>
                  <a:pt x="14914" y="6349"/>
                </a:lnTo>
                <a:cubicBezTo>
                  <a:pt x="14914" y="4665"/>
                  <a:pt x="13801" y="3299"/>
                  <a:pt x="12428" y="3299"/>
                </a:cubicBezTo>
                <a:lnTo>
                  <a:pt x="8700" y="3299"/>
                </a:lnTo>
                <a:close/>
              </a:path>
            </a:pathLst>
          </a:custGeom>
          <a:ln w="38100">
            <a:solidFill>
              <a:srgbClr val="FF0000"/>
            </a:solidFill>
          </a:ln>
        </p:spPr>
        <p:txBody>
          <a:bodyPr lIns="45719" rIns="45719" anchor="ctr"/>
          <a:lstStyle/>
          <a:p>
            <a:pPr algn="ctr"/>
          </a:p>
        </p:txBody>
      </p:sp>
      <p:sp>
        <p:nvSpPr>
          <p:cNvPr id="164" name="Defer to other"/>
          <p:cNvSpPr txBox="1"/>
          <p:nvPr/>
        </p:nvSpPr>
        <p:spPr>
          <a:xfrm>
            <a:off x="5575300" y="2928937"/>
            <a:ext cx="3113088"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Defer to other</a:t>
            </a:r>
          </a:p>
        </p:txBody>
      </p:sp>
    </p:spTree>
  </p:cSld>
  <p:clrMapOvr>
    <a:masterClrMapping/>
  </p:clrMapOvr>
  <p:transition xmlns:p14="http://schemas.microsoft.com/office/powerpoint/2010/main" spd="med" advClick="1"/>
</p:sld>
</file>

<file path=ppt/slides/slide18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7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7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75"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176"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solidFill>
                  <a:srgbClr val="B2B2B2"/>
                </a:solidFill>
                <a:latin typeface="Courier New"/>
                <a:ea typeface="Courier New"/>
                <a:cs typeface="Courier New"/>
                <a:sym typeface="Courier New"/>
              </a:defRPr>
            </a:pPr>
            <a:r>
              <a:t>  Qnode qnode = new Qnode();</a:t>
            </a:r>
          </a:p>
          <a:p>
            <a:pPr marL="342900" indent="-342900">
              <a:spcBef>
                <a:spcPts val="500"/>
              </a:spcBef>
              <a:defRPr sz="2400">
                <a:latin typeface="Courier New"/>
                <a:ea typeface="Courier New"/>
                <a:cs typeface="Courier New"/>
                <a:sym typeface="Courier New"/>
              </a:defRPr>
            </a:pPr>
            <a:r>
              <a:t>  Qnode pred = tail.getAndSet(qnode);</a:t>
            </a:r>
          </a:p>
          <a:p>
            <a:pPr marL="342900" indent="-342900">
              <a:spcBef>
                <a:spcPts val="500"/>
              </a:spcBef>
              <a:defRPr sz="2400">
                <a:latin typeface="Courier New"/>
                <a:ea typeface="Courier New"/>
                <a:cs typeface="Courier New"/>
                <a:sym typeface="Courier New"/>
              </a:defRPr>
            </a:pPr>
            <a:r>
              <a:t>  </a:t>
            </a:r>
            <a:r>
              <a:rPr>
                <a:solidFill>
                  <a:srgbClr val="B2B2B2"/>
                </a:solidFill>
              </a:rPr>
              <a:t>if (pred != null) {</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qnode.locked = true;</a:t>
            </a:r>
          </a:p>
          <a:p>
            <a:pPr marL="342900" indent="-342900">
              <a:spcBef>
                <a:spcPts val="500"/>
              </a:spcBef>
              <a:defRPr sz="2400">
                <a:solidFill>
                  <a:srgbClr val="B2B2B2"/>
                </a:solidFill>
                <a:latin typeface="Courier New"/>
                <a:ea typeface="Courier New"/>
                <a:cs typeface="Courier New"/>
                <a:sym typeface="Courier New"/>
              </a:defRPr>
            </a:pPr>
            <a:r>
              <a:t>   pred.next = qnode;</a:t>
            </a:r>
          </a:p>
          <a:p>
            <a:pPr marL="342900" indent="-342900">
              <a:spcBef>
                <a:spcPts val="500"/>
              </a:spcBef>
              <a:defRPr sz="2400">
                <a:solidFill>
                  <a:srgbClr val="B2B2B2"/>
                </a:solidFill>
                <a:latin typeface="Courier New"/>
                <a:ea typeface="Courier New"/>
                <a:cs typeface="Courier New"/>
                <a:sym typeface="Courier New"/>
              </a:defRPr>
            </a:pPr>
            <a:r>
              <a:t>   while (qnode.locked) {}</a:t>
            </a: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5177" name="Shape"/>
          <p:cNvSpPr/>
          <p:nvPr/>
        </p:nvSpPr>
        <p:spPr>
          <a:xfrm>
            <a:off x="1270000" y="3544887"/>
            <a:ext cx="6746875" cy="87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852"/>
                  <a:pt x="0" y="1903"/>
                </a:cubicBezTo>
                <a:lnTo>
                  <a:pt x="0" y="9516"/>
                </a:lnTo>
                <a:cubicBezTo>
                  <a:pt x="0" y="10567"/>
                  <a:pt x="1612" y="11420"/>
                  <a:pt x="3600" y="11420"/>
                </a:cubicBezTo>
                <a:lnTo>
                  <a:pt x="12600" y="11420"/>
                </a:lnTo>
                <a:lnTo>
                  <a:pt x="18017" y="21600"/>
                </a:lnTo>
                <a:lnTo>
                  <a:pt x="18000" y="11420"/>
                </a:lnTo>
                <a:cubicBezTo>
                  <a:pt x="19988" y="11420"/>
                  <a:pt x="21600" y="10567"/>
                  <a:pt x="21600" y="9516"/>
                </a:cubicBezTo>
                <a:lnTo>
                  <a:pt x="21600" y="1903"/>
                </a:lnTo>
                <a:cubicBezTo>
                  <a:pt x="21600" y="852"/>
                  <a:pt x="19988" y="0"/>
                  <a:pt x="18000" y="0"/>
                </a:cubicBezTo>
                <a:lnTo>
                  <a:pt x="12600" y="0"/>
                </a:lnTo>
                <a:close/>
              </a:path>
            </a:pathLst>
          </a:custGeom>
          <a:ln w="38100">
            <a:solidFill>
              <a:srgbClr val="FF3300"/>
            </a:solidFill>
          </a:ln>
        </p:spPr>
        <p:txBody>
          <a:bodyPr lIns="45719" rIns="45719" anchor="ctr"/>
          <a:lstStyle/>
          <a:p>
            <a:pPr algn="ctr"/>
          </a:p>
        </p:txBody>
      </p:sp>
      <p:sp>
        <p:nvSpPr>
          <p:cNvPr id="5178" name="add my Node to the tail of queue"/>
          <p:cNvSpPr txBox="1"/>
          <p:nvPr/>
        </p:nvSpPr>
        <p:spPr>
          <a:xfrm>
            <a:off x="5059362" y="4400550"/>
            <a:ext cx="328771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add my Node to the tail of queue  </a:t>
            </a:r>
          </a:p>
        </p:txBody>
      </p:sp>
    </p:spTree>
  </p:cSld>
  <p:clrMapOvr>
    <a:masterClrMapping/>
  </p:clrMapOvr>
  <p:transition xmlns:p14="http://schemas.microsoft.com/office/powerpoint/2010/main" spd="med" advClick="1"/>
</p:sld>
</file>

<file path=ppt/slides/slide18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8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8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82"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183"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solidFill>
                  <a:srgbClr val="B2B2B2"/>
                </a:solidFill>
                <a:latin typeface="Courier New"/>
                <a:ea typeface="Courier New"/>
                <a:cs typeface="Courier New"/>
                <a:sym typeface="Courier New"/>
              </a:defRPr>
            </a:pPr>
            <a:r>
              <a:t>  Qnode qnode = new Qnode();</a:t>
            </a:r>
          </a:p>
          <a:p>
            <a:pPr marL="342900" indent="-342900">
              <a:spcBef>
                <a:spcPts val="500"/>
              </a:spcBef>
              <a:defRPr sz="2400">
                <a:solidFill>
                  <a:srgbClr val="B2B2B2"/>
                </a:solidFill>
                <a:latin typeface="Courier New"/>
                <a:ea typeface="Courier New"/>
                <a:cs typeface="Courier New"/>
                <a:sym typeface="Courier New"/>
              </a:defRPr>
            </a:pPr>
            <a:r>
              <a:t>  Qnode pred = tail.getAndSet(qnode);</a:t>
            </a:r>
          </a:p>
          <a:p>
            <a:pPr marL="342900" indent="-342900">
              <a:spcBef>
                <a:spcPts val="500"/>
              </a:spcBef>
              <a:defRPr sz="2400">
                <a:latin typeface="Courier New"/>
                <a:ea typeface="Courier New"/>
                <a:cs typeface="Courier New"/>
                <a:sym typeface="Courier New"/>
              </a:defRPr>
            </a:pPr>
            <a:r>
              <a:t>  if (pred != null) {</a:t>
            </a:r>
          </a:p>
          <a:p>
            <a:pPr marL="342900" indent="-342900">
              <a:spcBef>
                <a:spcPts val="500"/>
              </a:spcBef>
              <a:defRPr sz="2400">
                <a:latin typeface="Courier New"/>
                <a:ea typeface="Courier New"/>
                <a:cs typeface="Courier New"/>
                <a:sym typeface="Courier New"/>
              </a:defRPr>
            </a:pPr>
            <a:r>
              <a:t>   qnode.locked = true;</a:t>
            </a:r>
          </a:p>
          <a:p>
            <a:pPr marL="342900" indent="-342900">
              <a:spcBef>
                <a:spcPts val="500"/>
              </a:spcBef>
              <a:defRPr sz="2400">
                <a:latin typeface="Courier New"/>
                <a:ea typeface="Courier New"/>
                <a:cs typeface="Courier New"/>
                <a:sym typeface="Courier New"/>
              </a:defRPr>
            </a:pPr>
            <a:r>
              <a:t>   pred.next = qnode;</a:t>
            </a:r>
          </a:p>
          <a:p>
            <a:pPr marL="342900" indent="-342900">
              <a:spcBef>
                <a:spcPts val="500"/>
              </a:spcBef>
              <a:defRPr sz="2400">
                <a:latin typeface="Courier New"/>
                <a:ea typeface="Courier New"/>
                <a:cs typeface="Courier New"/>
                <a:sym typeface="Courier New"/>
              </a:defRPr>
            </a:pPr>
            <a:r>
              <a:t>   </a:t>
            </a:r>
            <a:r>
              <a:rPr>
                <a:solidFill>
                  <a:srgbClr val="B2B2B2"/>
                </a:solidFill>
              </a:rPr>
              <a:t>while (qnode.locked) {}</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5184" name="Shape"/>
          <p:cNvSpPr/>
          <p:nvPr/>
        </p:nvSpPr>
        <p:spPr>
          <a:xfrm>
            <a:off x="1269999" y="2759063"/>
            <a:ext cx="4649923" cy="25336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27" y="10949"/>
                </a:moveTo>
                <a:cubicBezTo>
                  <a:pt x="1445" y="10949"/>
                  <a:pt x="0" y="11744"/>
                  <a:pt x="0" y="12724"/>
                </a:cubicBezTo>
                <a:lnTo>
                  <a:pt x="0" y="19825"/>
                </a:lnTo>
                <a:cubicBezTo>
                  <a:pt x="0" y="20805"/>
                  <a:pt x="1445" y="21600"/>
                  <a:pt x="3227" y="21600"/>
                </a:cubicBezTo>
                <a:lnTo>
                  <a:pt x="16137" y="21600"/>
                </a:lnTo>
                <a:cubicBezTo>
                  <a:pt x="17920" y="21600"/>
                  <a:pt x="19365" y="20805"/>
                  <a:pt x="19365" y="19825"/>
                </a:cubicBezTo>
                <a:lnTo>
                  <a:pt x="19365" y="12724"/>
                </a:lnTo>
                <a:cubicBezTo>
                  <a:pt x="19365" y="11744"/>
                  <a:pt x="17920" y="10949"/>
                  <a:pt x="16137" y="10949"/>
                </a:cubicBezTo>
                <a:lnTo>
                  <a:pt x="21600" y="0"/>
                </a:lnTo>
                <a:lnTo>
                  <a:pt x="11296" y="10949"/>
                </a:lnTo>
                <a:close/>
              </a:path>
            </a:pathLst>
          </a:custGeom>
          <a:ln w="38100">
            <a:solidFill>
              <a:srgbClr val="FF3300"/>
            </a:solidFill>
          </a:ln>
        </p:spPr>
        <p:txBody>
          <a:bodyPr lIns="45719" rIns="45719" anchor="ctr"/>
          <a:lstStyle/>
          <a:p>
            <a:pPr algn="ctr"/>
          </a:p>
        </p:txBody>
      </p:sp>
      <p:sp>
        <p:nvSpPr>
          <p:cNvPr id="5185" name="Fix if queue was non-empty"/>
          <p:cNvSpPr txBox="1"/>
          <p:nvPr/>
        </p:nvSpPr>
        <p:spPr>
          <a:xfrm>
            <a:off x="5530850" y="1998662"/>
            <a:ext cx="3460750" cy="1017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Fix if queue was non-empty</a:t>
            </a:r>
          </a:p>
        </p:txBody>
      </p:sp>
    </p:spTree>
  </p:cSld>
  <p:clrMapOvr>
    <a:masterClrMapping/>
  </p:clrMapOvr>
  <p:transition xmlns:p14="http://schemas.microsoft.com/office/powerpoint/2010/main" spd="med" advClick="1"/>
</p:sld>
</file>

<file path=ppt/slides/slide18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8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8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89"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190"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lock() {</a:t>
            </a:r>
          </a:p>
          <a:p>
            <a:pPr marL="342900" indent="-342900">
              <a:spcBef>
                <a:spcPts val="500"/>
              </a:spcBef>
              <a:defRPr sz="2400">
                <a:solidFill>
                  <a:srgbClr val="B2B2B2"/>
                </a:solidFill>
                <a:latin typeface="Courier New"/>
                <a:ea typeface="Courier New"/>
                <a:cs typeface="Courier New"/>
                <a:sym typeface="Courier New"/>
              </a:defRPr>
            </a:pPr>
            <a:r>
              <a:t>  Qnode qnode = new Qnode();</a:t>
            </a:r>
          </a:p>
          <a:p>
            <a:pPr marL="342900" indent="-342900">
              <a:spcBef>
                <a:spcPts val="500"/>
              </a:spcBef>
              <a:defRPr sz="2400">
                <a:solidFill>
                  <a:srgbClr val="B2B2B2"/>
                </a:solidFill>
                <a:latin typeface="Courier New"/>
                <a:ea typeface="Courier New"/>
                <a:cs typeface="Courier New"/>
                <a:sym typeface="Courier New"/>
              </a:defRPr>
            </a:pPr>
            <a:r>
              <a:t>  Qnode pred = tail.getAndSet(qnode);</a:t>
            </a:r>
          </a:p>
          <a:p>
            <a:pPr marL="342900" indent="-342900">
              <a:spcBef>
                <a:spcPts val="500"/>
              </a:spcBef>
              <a:defRPr sz="2400">
                <a:solidFill>
                  <a:srgbClr val="B2B2B2"/>
                </a:solidFill>
                <a:latin typeface="Courier New"/>
                <a:ea typeface="Courier New"/>
                <a:cs typeface="Courier New"/>
                <a:sym typeface="Courier New"/>
              </a:defRPr>
            </a:pPr>
            <a:r>
              <a:t>  if (pred != null) {</a:t>
            </a:r>
          </a:p>
          <a:p>
            <a:pPr marL="342900" indent="-342900">
              <a:spcBef>
                <a:spcPts val="500"/>
              </a:spcBef>
              <a:defRPr sz="2400">
                <a:solidFill>
                  <a:srgbClr val="B2B2B2"/>
                </a:solidFill>
                <a:latin typeface="Courier New"/>
                <a:ea typeface="Courier New"/>
                <a:cs typeface="Courier New"/>
                <a:sym typeface="Courier New"/>
              </a:defRPr>
            </a:pPr>
            <a:r>
              <a:t>   qnode.locked = true;</a:t>
            </a:r>
          </a:p>
          <a:p>
            <a:pPr marL="342900" indent="-342900">
              <a:spcBef>
                <a:spcPts val="500"/>
              </a:spcBef>
              <a:defRPr sz="2400">
                <a:solidFill>
                  <a:srgbClr val="B2B2B2"/>
                </a:solidFill>
                <a:latin typeface="Courier New"/>
                <a:ea typeface="Courier New"/>
                <a:cs typeface="Courier New"/>
                <a:sym typeface="Courier New"/>
              </a:defRPr>
            </a:pPr>
            <a:r>
              <a:t>   pred.next = qnode;</a:t>
            </a:r>
          </a:p>
          <a:p>
            <a:pPr marL="342900" indent="-342900">
              <a:spcBef>
                <a:spcPts val="500"/>
              </a:spcBef>
              <a:defRPr sz="2400">
                <a:latin typeface="Courier New"/>
                <a:ea typeface="Courier New"/>
                <a:cs typeface="Courier New"/>
                <a:sym typeface="Courier New"/>
              </a:defRPr>
            </a:pPr>
            <a:r>
              <a:t>   while (qnode.locked) {}</a:t>
            </a:r>
          </a:p>
          <a:p>
            <a:pPr marL="342900" indent="-342900">
              <a:spcBef>
                <a:spcPts val="500"/>
              </a:spcBef>
              <a:defRPr sz="2400">
                <a:latin typeface="Courier New"/>
                <a:ea typeface="Courier New"/>
                <a:cs typeface="Courier New"/>
                <a:sym typeface="Courier New"/>
              </a:defRPr>
            </a:pPr>
            <a:r>
              <a:t>  </a:t>
            </a:r>
            <a:r>
              <a:rPr>
                <a:solidFill>
                  <a:srgbClr val="B2B2B2"/>
                </a:solidFill>
              </a:rPr>
              <a:t>}}}</a:t>
            </a:r>
          </a:p>
        </p:txBody>
      </p:sp>
      <p:sp>
        <p:nvSpPr>
          <p:cNvPr id="5191" name="Shape"/>
          <p:cNvSpPr/>
          <p:nvPr/>
        </p:nvSpPr>
        <p:spPr>
          <a:xfrm>
            <a:off x="1270000" y="3178178"/>
            <a:ext cx="5411850" cy="2482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05" y="18244"/>
                </a:moveTo>
                <a:cubicBezTo>
                  <a:pt x="1390" y="18244"/>
                  <a:pt x="0" y="18494"/>
                  <a:pt x="0" y="18803"/>
                </a:cubicBezTo>
                <a:lnTo>
                  <a:pt x="0" y="21041"/>
                </a:lnTo>
                <a:cubicBezTo>
                  <a:pt x="0" y="21350"/>
                  <a:pt x="1390" y="21600"/>
                  <a:pt x="3105" y="21600"/>
                </a:cubicBezTo>
                <a:lnTo>
                  <a:pt x="15523" y="21600"/>
                </a:lnTo>
                <a:cubicBezTo>
                  <a:pt x="17238" y="21600"/>
                  <a:pt x="18628" y="21350"/>
                  <a:pt x="18628" y="21041"/>
                </a:cubicBezTo>
                <a:lnTo>
                  <a:pt x="18628" y="18803"/>
                </a:lnTo>
                <a:cubicBezTo>
                  <a:pt x="18628" y="18494"/>
                  <a:pt x="17238" y="18244"/>
                  <a:pt x="15523" y="18244"/>
                </a:cubicBezTo>
                <a:lnTo>
                  <a:pt x="21600" y="0"/>
                </a:lnTo>
                <a:lnTo>
                  <a:pt x="10866" y="18244"/>
                </a:lnTo>
                <a:close/>
              </a:path>
            </a:pathLst>
          </a:custGeom>
          <a:ln w="38100">
            <a:solidFill>
              <a:srgbClr val="FF3300"/>
            </a:solidFill>
          </a:ln>
        </p:spPr>
        <p:txBody>
          <a:bodyPr lIns="45719" rIns="45719" anchor="ctr"/>
          <a:lstStyle/>
          <a:p>
            <a:pPr algn="ctr"/>
          </a:p>
        </p:txBody>
      </p:sp>
      <p:sp>
        <p:nvSpPr>
          <p:cNvPr id="5192" name="Wait until unlocked"/>
          <p:cNvSpPr txBox="1"/>
          <p:nvPr/>
        </p:nvSpPr>
        <p:spPr>
          <a:xfrm>
            <a:off x="5730875" y="2119312"/>
            <a:ext cx="2189163" cy="1017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Wait until unlocked</a:t>
            </a:r>
          </a:p>
        </p:txBody>
      </p:sp>
    </p:spTree>
  </p:cSld>
  <p:clrMapOvr>
    <a:masterClrMapping/>
  </p:clrMapOvr>
  <p:transition xmlns:p14="http://schemas.microsoft.com/office/powerpoint/2010/main" spd="med" advClick="1"/>
</p:sld>
</file>

<file path=ppt/slides/slide18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9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19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196" name="MCS Queue Unlock"/>
          <p:cNvSpPr txBox="1"/>
          <p:nvPr>
            <p:ph type="title" idx="4294967295"/>
          </p:nvPr>
        </p:nvSpPr>
        <p:spPr>
          <a:xfrm>
            <a:off x="685800" y="609599"/>
            <a:ext cx="7772400" cy="1143002"/>
          </a:xfrm>
          <a:prstGeom prst="rect">
            <a:avLst/>
          </a:prstGeom>
        </p:spPr>
        <p:txBody>
          <a:bodyPr>
            <a:normAutofit fontScale="100000" lnSpcReduction="0"/>
          </a:bodyPr>
          <a:lstStyle/>
          <a:p>
            <a:pPr/>
            <a:r>
              <a:t>MCS Queue Unlock</a:t>
            </a:r>
          </a:p>
        </p:txBody>
      </p:sp>
      <p:sp>
        <p:nvSpPr>
          <p:cNvPr id="5197"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class MCSLock implements Lock {</a:t>
            </a:r>
          </a:p>
          <a:p>
            <a:pPr marL="342900" indent="-342900">
              <a:spcBef>
                <a:spcPts val="500"/>
              </a:spcBef>
              <a:defRPr sz="2400">
                <a:latin typeface="Courier New"/>
                <a:ea typeface="Courier New"/>
                <a:cs typeface="Courier New"/>
                <a:sym typeface="Courier New"/>
              </a:defRPr>
            </a:pPr>
            <a:r>
              <a:t> AtomicReference tail;</a:t>
            </a:r>
          </a:p>
          <a:p>
            <a:pPr marL="342900" indent="-342900">
              <a:spcBef>
                <a:spcPts val="500"/>
              </a:spcBef>
              <a:defRPr sz="2400">
                <a:latin typeface="Courier New"/>
                <a:ea typeface="Courier New"/>
                <a:cs typeface="Courier New"/>
                <a:sym typeface="Courier New"/>
              </a:defRPr>
            </a:pPr>
            <a:r>
              <a:t> public void unlock() {</a:t>
            </a:r>
          </a:p>
          <a:p>
            <a:pPr marL="342900" indent="-342900">
              <a:spcBef>
                <a:spcPts val="500"/>
              </a:spcBef>
              <a:defRPr sz="2400">
                <a:latin typeface="Courier New"/>
                <a:ea typeface="Courier New"/>
                <a:cs typeface="Courier New"/>
                <a:sym typeface="Courier New"/>
              </a:defRPr>
            </a:pPr>
            <a:r>
              <a:t>  if (qnode.next == null) {</a:t>
            </a:r>
          </a:p>
          <a:p>
            <a:pPr marL="342900" indent="-342900">
              <a:spcBef>
                <a:spcPts val="500"/>
              </a:spcBef>
              <a:defRPr sz="2400">
                <a:latin typeface="Courier New"/>
                <a:ea typeface="Courier New"/>
                <a:cs typeface="Courier New"/>
                <a:sym typeface="Courier New"/>
              </a:defRPr>
            </a:pPr>
            <a:r>
              <a:t>   if (tail.CAS(qnode, null)</a:t>
            </a:r>
          </a:p>
          <a:p>
            <a:pPr marL="342900" indent="-342900">
              <a:spcBef>
                <a:spcPts val="500"/>
              </a:spcBef>
              <a:defRPr sz="2400">
                <a:latin typeface="Courier New"/>
                <a:ea typeface="Courier New"/>
                <a:cs typeface="Courier New"/>
                <a:sym typeface="Courier New"/>
              </a:defRPr>
            </a:pPr>
            <a:r>
              <a:t>    return;</a:t>
            </a:r>
          </a:p>
          <a:p>
            <a:pPr marL="342900" indent="-342900">
              <a:spcBef>
                <a:spcPts val="500"/>
              </a:spcBef>
              <a:defRPr sz="2400">
                <a:latin typeface="Courier New"/>
                <a:ea typeface="Courier New"/>
                <a:cs typeface="Courier New"/>
                <a:sym typeface="Courier New"/>
              </a:defRPr>
            </a:pPr>
            <a:r>
              <a:t>   while (qnode.next == null) {}</a:t>
            </a:r>
          </a:p>
          <a:p>
            <a:pPr marL="342900" indent="-342900">
              <a:spcBef>
                <a:spcPts val="500"/>
              </a:spcBef>
              <a:defRPr sz="2400">
                <a:latin typeface="Courier New"/>
                <a:ea typeface="Courier New"/>
                <a:cs typeface="Courier New"/>
                <a:sym typeface="Courier New"/>
              </a:defRPr>
            </a:pPr>
            <a:r>
              <a:t>  }</a:t>
            </a:r>
          </a:p>
          <a:p>
            <a:pPr marL="342900" indent="-342900">
              <a:spcBef>
                <a:spcPts val="500"/>
              </a:spcBef>
              <a:defRPr sz="2400">
                <a:latin typeface="Courier New"/>
                <a:ea typeface="Courier New"/>
                <a:cs typeface="Courier New"/>
                <a:sym typeface="Courier New"/>
              </a:defRPr>
            </a:pPr>
            <a:r>
              <a:t> qnode.next.locked = false;</a:t>
            </a:r>
          </a:p>
          <a:p>
            <a:pPr marL="342900" indent="-342900">
              <a:spcBef>
                <a:spcPts val="500"/>
              </a:spcBef>
              <a:defRPr sz="2400">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18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9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20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201"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202"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latin typeface="Courier New"/>
                <a:ea typeface="Courier New"/>
                <a:cs typeface="Courier New"/>
                <a:sym typeface="Courier New"/>
              </a:defRPr>
            </a:pPr>
            <a:r>
              <a:t>  if (qnode.next == null) {</a:t>
            </a:r>
          </a:p>
          <a:p>
            <a:pPr marL="342900" indent="-342900">
              <a:spcBef>
                <a:spcPts val="500"/>
              </a:spcBef>
              <a:defRPr sz="2400">
                <a:latin typeface="Courier New"/>
                <a:ea typeface="Courier New"/>
                <a:cs typeface="Courier New"/>
                <a:sym typeface="Courier New"/>
              </a:defRPr>
            </a:pPr>
            <a:r>
              <a:t>   </a:t>
            </a:r>
            <a:r>
              <a:rPr>
                <a:solidFill>
                  <a:srgbClr val="B2B2B2"/>
                </a:solidFill>
              </a:rPr>
              <a:t>if (tail.CAS(qnode, null)</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return;</a:t>
            </a:r>
          </a:p>
          <a:p>
            <a:pPr marL="342900" indent="-342900">
              <a:spcBef>
                <a:spcPts val="500"/>
              </a:spcBef>
              <a:defRPr sz="2400">
                <a:solidFill>
                  <a:srgbClr val="B2B2B2"/>
                </a:solidFill>
                <a:latin typeface="Courier New"/>
                <a:ea typeface="Courier New"/>
                <a:cs typeface="Courier New"/>
                <a:sym typeface="Courier New"/>
              </a:defRPr>
            </a:pPr>
            <a:r>
              <a:t>   while (qnode.next == null) {}</a:t>
            </a: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solidFill>
                  <a:srgbClr val="B2B2B2"/>
                </a:solidFill>
                <a:latin typeface="Courier New"/>
                <a:ea typeface="Courier New"/>
                <a:cs typeface="Courier New"/>
                <a:sym typeface="Courier New"/>
              </a:defRPr>
            </a:pPr>
            <a:r>
              <a:t> qnode.next.locked = false;</a:t>
            </a: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5203" name="Shape"/>
          <p:cNvSpPr/>
          <p:nvPr/>
        </p:nvSpPr>
        <p:spPr>
          <a:xfrm>
            <a:off x="1042987" y="3130550"/>
            <a:ext cx="5435534" cy="1860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90" y="0"/>
                </a:moveTo>
                <a:cubicBezTo>
                  <a:pt x="1607" y="0"/>
                  <a:pt x="0" y="397"/>
                  <a:pt x="0" y="888"/>
                </a:cubicBezTo>
                <a:lnTo>
                  <a:pt x="0" y="4439"/>
                </a:lnTo>
                <a:cubicBezTo>
                  <a:pt x="0" y="4929"/>
                  <a:pt x="1607" y="5326"/>
                  <a:pt x="3590" y="5326"/>
                </a:cubicBezTo>
                <a:lnTo>
                  <a:pt x="12563" y="5326"/>
                </a:lnTo>
                <a:lnTo>
                  <a:pt x="21600" y="21600"/>
                </a:lnTo>
                <a:lnTo>
                  <a:pt x="17948" y="5326"/>
                </a:lnTo>
                <a:cubicBezTo>
                  <a:pt x="19930" y="5326"/>
                  <a:pt x="21537" y="4929"/>
                  <a:pt x="21537" y="4439"/>
                </a:cubicBezTo>
                <a:lnTo>
                  <a:pt x="21537" y="888"/>
                </a:lnTo>
                <a:cubicBezTo>
                  <a:pt x="21537" y="397"/>
                  <a:pt x="19930" y="0"/>
                  <a:pt x="17948" y="0"/>
                </a:cubicBezTo>
                <a:lnTo>
                  <a:pt x="12563" y="0"/>
                </a:lnTo>
                <a:close/>
              </a:path>
            </a:pathLst>
          </a:custGeom>
          <a:ln w="38100">
            <a:solidFill>
              <a:srgbClr val="FF3300"/>
            </a:solidFill>
          </a:ln>
        </p:spPr>
        <p:txBody>
          <a:bodyPr lIns="45719" rIns="45719" anchor="ctr"/>
          <a:lstStyle/>
          <a:p>
            <a:pPr algn="ctr"/>
          </a:p>
        </p:txBody>
      </p:sp>
      <p:sp>
        <p:nvSpPr>
          <p:cNvPr id="5204" name="Missing…"/>
          <p:cNvSpPr txBox="1"/>
          <p:nvPr/>
        </p:nvSpPr>
        <p:spPr>
          <a:xfrm>
            <a:off x="5837237" y="5032375"/>
            <a:ext cx="243046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rgbClr val="FF3300"/>
                </a:solidFill>
              </a:defRPr>
            </a:pPr>
            <a:r>
              <a:t>Missing</a:t>
            </a:r>
          </a:p>
          <a:p>
            <a:pPr algn="ctr">
              <a:defRPr sz="3200">
                <a:solidFill>
                  <a:srgbClr val="FF3300"/>
                </a:solidFill>
              </a:defRPr>
            </a:pPr>
            <a:r>
              <a:t>successor?</a:t>
            </a:r>
          </a:p>
        </p:txBody>
      </p:sp>
    </p:spTree>
  </p:cSld>
  <p:clrMapOvr>
    <a:masterClrMapping/>
  </p:clrMapOvr>
  <p:transition xmlns:p14="http://schemas.microsoft.com/office/powerpoint/2010/main" spd="med" advClick="1"/>
</p:sld>
</file>

<file path=ppt/slides/slide18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0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20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208"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209"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solidFill>
                  <a:srgbClr val="B2B2B2"/>
                </a:solidFill>
                <a:latin typeface="Courier New"/>
                <a:ea typeface="Courier New"/>
                <a:cs typeface="Courier New"/>
                <a:sym typeface="Courier New"/>
              </a:defRPr>
            </a:pPr>
            <a:r>
              <a:t>  if (qnode.next == null) {</a:t>
            </a:r>
          </a:p>
          <a:p>
            <a:pPr marL="342900" indent="-342900">
              <a:spcBef>
                <a:spcPts val="500"/>
              </a:spcBef>
              <a:defRPr sz="2400">
                <a:latin typeface="Courier New"/>
                <a:ea typeface="Courier New"/>
                <a:cs typeface="Courier New"/>
                <a:sym typeface="Courier New"/>
              </a:defRPr>
            </a:pPr>
            <a:r>
              <a:t>   if (tail.CAS(qnode, null)</a:t>
            </a:r>
          </a:p>
          <a:p>
            <a:pPr marL="342900" indent="-342900">
              <a:spcBef>
                <a:spcPts val="500"/>
              </a:spcBef>
              <a:defRPr sz="2400">
                <a:latin typeface="Courier New"/>
                <a:ea typeface="Courier New"/>
                <a:cs typeface="Courier New"/>
                <a:sym typeface="Courier New"/>
              </a:defRPr>
            </a:pPr>
            <a:r>
              <a:t>    return;</a:t>
            </a:r>
          </a:p>
          <a:p>
            <a:pPr marL="342900" indent="-342900">
              <a:spcBef>
                <a:spcPts val="500"/>
              </a:spcBef>
              <a:defRPr sz="2400">
                <a:latin typeface="Courier New"/>
                <a:ea typeface="Courier New"/>
                <a:cs typeface="Courier New"/>
                <a:sym typeface="Courier New"/>
              </a:defRPr>
            </a:pPr>
            <a:r>
              <a:t>   </a:t>
            </a:r>
            <a:r>
              <a:rPr>
                <a:solidFill>
                  <a:srgbClr val="B2B2B2"/>
                </a:solidFill>
              </a:rPr>
              <a:t>while (qnode.next == null) {}</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solidFill>
                  <a:srgbClr val="B2B2B2"/>
                </a:solidFill>
                <a:latin typeface="Courier New"/>
                <a:ea typeface="Courier New"/>
                <a:cs typeface="Courier New"/>
                <a:sym typeface="Courier New"/>
              </a:defRPr>
            </a:pPr>
            <a:r>
              <a:t> qnode.next.locked = false;</a:t>
            </a: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5210" name="If really no successor, return"/>
          <p:cNvSpPr txBox="1"/>
          <p:nvPr/>
        </p:nvSpPr>
        <p:spPr>
          <a:xfrm>
            <a:off x="1031875" y="1828800"/>
            <a:ext cx="5046663" cy="10179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If really no successor, return</a:t>
            </a:r>
          </a:p>
        </p:txBody>
      </p:sp>
      <p:sp>
        <p:nvSpPr>
          <p:cNvPr id="5211" name="Shape"/>
          <p:cNvSpPr/>
          <p:nvPr/>
        </p:nvSpPr>
        <p:spPr>
          <a:xfrm>
            <a:off x="1216025" y="2501889"/>
            <a:ext cx="5419725" cy="17684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1362"/>
                </a:moveTo>
                <a:cubicBezTo>
                  <a:pt x="1612" y="11362"/>
                  <a:pt x="0" y="12126"/>
                  <a:pt x="0" y="13069"/>
                </a:cubicBezTo>
                <a:lnTo>
                  <a:pt x="0" y="19894"/>
                </a:lnTo>
                <a:cubicBezTo>
                  <a:pt x="0" y="20836"/>
                  <a:pt x="1612" y="21600"/>
                  <a:pt x="3600" y="21600"/>
                </a:cubicBezTo>
                <a:lnTo>
                  <a:pt x="18000" y="21600"/>
                </a:lnTo>
                <a:cubicBezTo>
                  <a:pt x="19988" y="21600"/>
                  <a:pt x="21600" y="20836"/>
                  <a:pt x="21600" y="19894"/>
                </a:cubicBezTo>
                <a:lnTo>
                  <a:pt x="21600" y="13069"/>
                </a:lnTo>
                <a:cubicBezTo>
                  <a:pt x="21600" y="12126"/>
                  <a:pt x="19988" y="11362"/>
                  <a:pt x="18000" y="11362"/>
                </a:cubicBezTo>
                <a:lnTo>
                  <a:pt x="12806" y="0"/>
                </a:lnTo>
                <a:lnTo>
                  <a:pt x="12600" y="11362"/>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8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1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21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215"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216"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tail;</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solidFill>
                  <a:srgbClr val="B2B2B2"/>
                </a:solidFill>
                <a:latin typeface="Courier New"/>
                <a:ea typeface="Courier New"/>
                <a:cs typeface="Courier New"/>
                <a:sym typeface="Courier New"/>
              </a:defRPr>
            </a:pPr>
            <a:r>
              <a:t>  if (qnode.next == null) {</a:t>
            </a:r>
          </a:p>
          <a:p>
            <a:pPr marL="342900" indent="-342900">
              <a:spcBef>
                <a:spcPts val="500"/>
              </a:spcBef>
              <a:defRPr sz="2400">
                <a:solidFill>
                  <a:srgbClr val="B2B2B2"/>
                </a:solidFill>
                <a:latin typeface="Courier New"/>
                <a:ea typeface="Courier New"/>
                <a:cs typeface="Courier New"/>
                <a:sym typeface="Courier New"/>
              </a:defRPr>
            </a:pPr>
            <a:r>
              <a:t>   if (tail.CAS(qnode, null)</a:t>
            </a:r>
          </a:p>
          <a:p>
            <a:pPr marL="342900" indent="-342900">
              <a:spcBef>
                <a:spcPts val="500"/>
              </a:spcBef>
              <a:defRPr sz="2400">
                <a:solidFill>
                  <a:srgbClr val="B2B2B2"/>
                </a:solidFill>
                <a:latin typeface="Courier New"/>
                <a:ea typeface="Courier New"/>
                <a:cs typeface="Courier New"/>
                <a:sym typeface="Courier New"/>
              </a:defRPr>
            </a:pPr>
            <a:r>
              <a:t>    return;</a:t>
            </a:r>
          </a:p>
          <a:p>
            <a:pPr marL="342900" indent="-342900">
              <a:spcBef>
                <a:spcPts val="500"/>
              </a:spcBef>
              <a:defRPr sz="2400">
                <a:latin typeface="Courier New"/>
                <a:ea typeface="Courier New"/>
                <a:cs typeface="Courier New"/>
                <a:sym typeface="Courier New"/>
              </a:defRPr>
            </a:pPr>
            <a:r>
              <a:t>   while (qnode.next == null) {}</a:t>
            </a:r>
          </a:p>
          <a:p>
            <a:pPr marL="342900" indent="-342900">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qnode.next.locked = false;</a:t>
            </a: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5217" name="Otherwise wait for successor to catch up"/>
          <p:cNvSpPr txBox="1"/>
          <p:nvPr/>
        </p:nvSpPr>
        <p:spPr>
          <a:xfrm>
            <a:off x="1031875" y="1828800"/>
            <a:ext cx="5046663" cy="10179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Otherwise wait for successor to catch up</a:t>
            </a:r>
          </a:p>
        </p:txBody>
      </p:sp>
      <p:sp>
        <p:nvSpPr>
          <p:cNvPr id="5218" name="Shape"/>
          <p:cNvSpPr/>
          <p:nvPr/>
        </p:nvSpPr>
        <p:spPr>
          <a:xfrm>
            <a:off x="1373187" y="3176580"/>
            <a:ext cx="5656263" cy="1768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3864"/>
                </a:moveTo>
                <a:cubicBezTo>
                  <a:pt x="1612" y="13864"/>
                  <a:pt x="0" y="14441"/>
                  <a:pt x="0" y="15153"/>
                </a:cubicBezTo>
                <a:lnTo>
                  <a:pt x="0" y="20311"/>
                </a:lnTo>
                <a:cubicBezTo>
                  <a:pt x="0" y="21023"/>
                  <a:pt x="1612" y="21600"/>
                  <a:pt x="3600" y="21600"/>
                </a:cubicBezTo>
                <a:lnTo>
                  <a:pt x="18000" y="21600"/>
                </a:lnTo>
                <a:cubicBezTo>
                  <a:pt x="19988" y="21600"/>
                  <a:pt x="21600" y="21023"/>
                  <a:pt x="21600" y="20311"/>
                </a:cubicBezTo>
                <a:lnTo>
                  <a:pt x="21600" y="15153"/>
                </a:lnTo>
                <a:cubicBezTo>
                  <a:pt x="21600" y="14441"/>
                  <a:pt x="19988" y="13864"/>
                  <a:pt x="18000" y="13864"/>
                </a:cubicBezTo>
                <a:lnTo>
                  <a:pt x="12270" y="0"/>
                </a:lnTo>
                <a:lnTo>
                  <a:pt x="12600" y="13864"/>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8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2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22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222" name="MCS Queue Lock"/>
          <p:cNvSpPr txBox="1"/>
          <p:nvPr>
            <p:ph type="title" idx="4294967295"/>
          </p:nvPr>
        </p:nvSpPr>
        <p:spPr>
          <a:xfrm>
            <a:off x="685800" y="609599"/>
            <a:ext cx="7772400" cy="1143002"/>
          </a:xfrm>
          <a:prstGeom prst="rect">
            <a:avLst/>
          </a:prstGeom>
        </p:spPr>
        <p:txBody>
          <a:bodyPr>
            <a:normAutofit fontScale="100000" lnSpcReduction="0"/>
          </a:bodyPr>
          <a:lstStyle/>
          <a:p>
            <a:pPr/>
            <a:r>
              <a:t>MCS Queue Lock</a:t>
            </a:r>
          </a:p>
        </p:txBody>
      </p:sp>
      <p:sp>
        <p:nvSpPr>
          <p:cNvPr id="5223" name="class MCSLock implements Lock {…"/>
          <p:cNvSpPr/>
          <p:nvPr/>
        </p:nvSpPr>
        <p:spPr>
          <a:xfrm>
            <a:off x="919162" y="1758950"/>
            <a:ext cx="7153276" cy="4178809"/>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class MCSLock implements Lock {</a:t>
            </a:r>
          </a:p>
          <a:p>
            <a:pPr marL="342900" indent="-342900">
              <a:spcBef>
                <a:spcPts val="500"/>
              </a:spcBef>
              <a:defRPr sz="2400">
                <a:solidFill>
                  <a:srgbClr val="B2B2B2"/>
                </a:solidFill>
                <a:latin typeface="Courier New"/>
                <a:ea typeface="Courier New"/>
                <a:cs typeface="Courier New"/>
                <a:sym typeface="Courier New"/>
              </a:defRPr>
            </a:pPr>
            <a:r>
              <a:t> AtomicReference queue;</a:t>
            </a:r>
          </a:p>
          <a:p>
            <a:pPr marL="342900" indent="-342900">
              <a:spcBef>
                <a:spcPts val="500"/>
              </a:spcBef>
              <a:defRPr sz="2400">
                <a:solidFill>
                  <a:srgbClr val="B2B2B2"/>
                </a:solidFill>
                <a:latin typeface="Courier New"/>
                <a:ea typeface="Courier New"/>
                <a:cs typeface="Courier New"/>
                <a:sym typeface="Courier New"/>
              </a:defRPr>
            </a:pPr>
            <a:r>
              <a:t> public void unlock() {</a:t>
            </a:r>
          </a:p>
          <a:p>
            <a:pPr marL="342900" indent="-342900">
              <a:spcBef>
                <a:spcPts val="500"/>
              </a:spcBef>
              <a:defRPr sz="2400">
                <a:solidFill>
                  <a:srgbClr val="B2B2B2"/>
                </a:solidFill>
                <a:latin typeface="Courier New"/>
                <a:ea typeface="Courier New"/>
                <a:cs typeface="Courier New"/>
                <a:sym typeface="Courier New"/>
              </a:defRPr>
            </a:pPr>
            <a:r>
              <a:t>  if (qnode.next == null) {</a:t>
            </a:r>
          </a:p>
          <a:p>
            <a:pPr marL="342900" indent="-342900">
              <a:spcBef>
                <a:spcPts val="500"/>
              </a:spcBef>
              <a:defRPr sz="2400">
                <a:solidFill>
                  <a:srgbClr val="B2B2B2"/>
                </a:solidFill>
                <a:latin typeface="Courier New"/>
                <a:ea typeface="Courier New"/>
                <a:cs typeface="Courier New"/>
                <a:sym typeface="Courier New"/>
              </a:defRPr>
            </a:pPr>
            <a:r>
              <a:t>   if (tail.CAS(qnode, null)</a:t>
            </a:r>
          </a:p>
          <a:p>
            <a:pPr marL="342900" indent="-342900">
              <a:spcBef>
                <a:spcPts val="500"/>
              </a:spcBef>
              <a:defRPr sz="2400">
                <a:solidFill>
                  <a:srgbClr val="B2B2B2"/>
                </a:solidFill>
                <a:latin typeface="Courier New"/>
                <a:ea typeface="Courier New"/>
                <a:cs typeface="Courier New"/>
                <a:sym typeface="Courier New"/>
              </a:defRPr>
            </a:pPr>
            <a:r>
              <a:t>    return;</a:t>
            </a:r>
          </a:p>
          <a:p>
            <a:pPr marL="342900" indent="-342900">
              <a:spcBef>
                <a:spcPts val="500"/>
              </a:spcBef>
              <a:defRPr sz="2400">
                <a:solidFill>
                  <a:srgbClr val="B2B2B2"/>
                </a:solidFill>
                <a:latin typeface="Courier New"/>
                <a:ea typeface="Courier New"/>
                <a:cs typeface="Courier New"/>
                <a:sym typeface="Courier New"/>
              </a:defRPr>
            </a:pPr>
            <a:r>
              <a:t>   while (qnode.next == null) {}</a:t>
            </a:r>
          </a:p>
          <a:p>
            <a:pPr marL="342900" indent="-342900">
              <a:spcBef>
                <a:spcPts val="500"/>
              </a:spcBef>
              <a:defRPr sz="2400">
                <a:solidFill>
                  <a:srgbClr val="B2B2B2"/>
                </a:solidFill>
                <a:latin typeface="Courier New"/>
                <a:ea typeface="Courier New"/>
                <a:cs typeface="Courier New"/>
                <a:sym typeface="Courier New"/>
              </a:defRPr>
            </a:pPr>
            <a:r>
              <a:t>  }</a:t>
            </a:r>
          </a:p>
          <a:p>
            <a:pPr marL="342900" indent="-342900">
              <a:spcBef>
                <a:spcPts val="500"/>
              </a:spcBef>
              <a:defRPr sz="2400">
                <a:latin typeface="Courier New"/>
                <a:ea typeface="Courier New"/>
                <a:cs typeface="Courier New"/>
                <a:sym typeface="Courier New"/>
              </a:defRPr>
            </a:pPr>
            <a:r>
              <a:t> qnode.next.locked = false;</a:t>
            </a:r>
          </a:p>
          <a:p>
            <a:pPr marL="342900" indent="-342900">
              <a:spcBef>
                <a:spcPts val="500"/>
              </a:spcBef>
              <a:defRPr sz="2400">
                <a:solidFill>
                  <a:srgbClr val="B2B2B2"/>
                </a:solidFill>
                <a:latin typeface="Courier New"/>
                <a:ea typeface="Courier New"/>
                <a:cs typeface="Courier New"/>
                <a:sym typeface="Courier New"/>
              </a:defRPr>
            </a:pPr>
            <a:r>
              <a:t>}}</a:t>
            </a:r>
          </a:p>
        </p:txBody>
      </p:sp>
      <p:sp>
        <p:nvSpPr>
          <p:cNvPr id="5224" name="Pass lock to successor"/>
          <p:cNvSpPr txBox="1"/>
          <p:nvPr/>
        </p:nvSpPr>
        <p:spPr>
          <a:xfrm>
            <a:off x="2908300" y="2362200"/>
            <a:ext cx="5046663"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Pass lock to successor</a:t>
            </a:r>
          </a:p>
        </p:txBody>
      </p:sp>
      <p:sp>
        <p:nvSpPr>
          <p:cNvPr id="5225" name="Shape"/>
          <p:cNvSpPr/>
          <p:nvPr/>
        </p:nvSpPr>
        <p:spPr>
          <a:xfrm>
            <a:off x="1120775" y="2892411"/>
            <a:ext cx="4962525" cy="2903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6888"/>
                </a:moveTo>
                <a:cubicBezTo>
                  <a:pt x="1612" y="16888"/>
                  <a:pt x="0" y="17240"/>
                  <a:pt x="0" y="17673"/>
                </a:cubicBezTo>
                <a:lnTo>
                  <a:pt x="0" y="20815"/>
                </a:lnTo>
                <a:cubicBezTo>
                  <a:pt x="0" y="21248"/>
                  <a:pt x="1612" y="21600"/>
                  <a:pt x="3600" y="21600"/>
                </a:cubicBezTo>
                <a:lnTo>
                  <a:pt x="18000" y="21600"/>
                </a:lnTo>
                <a:cubicBezTo>
                  <a:pt x="19988" y="21600"/>
                  <a:pt x="21600" y="21248"/>
                  <a:pt x="21600" y="20815"/>
                </a:cubicBezTo>
                <a:lnTo>
                  <a:pt x="21600" y="17673"/>
                </a:lnTo>
                <a:cubicBezTo>
                  <a:pt x="21600" y="17240"/>
                  <a:pt x="19988" y="16888"/>
                  <a:pt x="18000" y="16888"/>
                </a:cubicBezTo>
                <a:lnTo>
                  <a:pt x="17482" y="0"/>
                </a:lnTo>
                <a:lnTo>
                  <a:pt x="12600" y="16888"/>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8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2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22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229"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230"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233" name="Group"/>
          <p:cNvGrpSpPr/>
          <p:nvPr/>
        </p:nvGrpSpPr>
        <p:grpSpPr>
          <a:xfrm>
            <a:off x="2813050" y="4997450"/>
            <a:ext cx="857250" cy="835025"/>
            <a:chOff x="0" y="0"/>
            <a:chExt cx="857250" cy="835025"/>
          </a:xfrm>
        </p:grpSpPr>
        <p:sp>
          <p:nvSpPr>
            <p:cNvPr id="5231"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232"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245" name="Group"/>
          <p:cNvGrpSpPr/>
          <p:nvPr/>
        </p:nvGrpSpPr>
        <p:grpSpPr>
          <a:xfrm>
            <a:off x="2128837" y="1966912"/>
            <a:ext cx="1783934" cy="1879601"/>
            <a:chOff x="0" y="0"/>
            <a:chExt cx="1783933" cy="1879600"/>
          </a:xfrm>
        </p:grpSpPr>
        <p:grpSp>
          <p:nvGrpSpPr>
            <p:cNvPr id="5243" name="Group"/>
            <p:cNvGrpSpPr/>
            <p:nvPr/>
          </p:nvGrpSpPr>
          <p:grpSpPr>
            <a:xfrm>
              <a:off x="0" y="596900"/>
              <a:ext cx="1358900" cy="1282700"/>
              <a:chOff x="0" y="0"/>
              <a:chExt cx="1358900" cy="1282700"/>
            </a:xfrm>
          </p:grpSpPr>
          <p:sp>
            <p:nvSpPr>
              <p:cNvPr id="523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23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3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3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3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3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4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4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4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244"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258" name="Group"/>
          <p:cNvGrpSpPr/>
          <p:nvPr/>
        </p:nvGrpSpPr>
        <p:grpSpPr>
          <a:xfrm>
            <a:off x="5703887" y="1998662"/>
            <a:ext cx="1140005" cy="1792288"/>
            <a:chOff x="0" y="0"/>
            <a:chExt cx="1140003" cy="1792287"/>
          </a:xfrm>
        </p:grpSpPr>
        <p:grpSp>
          <p:nvGrpSpPr>
            <p:cNvPr id="5256" name="Group"/>
            <p:cNvGrpSpPr/>
            <p:nvPr/>
          </p:nvGrpSpPr>
          <p:grpSpPr>
            <a:xfrm>
              <a:off x="0" y="619125"/>
              <a:ext cx="1130300" cy="1173163"/>
              <a:chOff x="0" y="0"/>
              <a:chExt cx="1130300" cy="1173162"/>
            </a:xfrm>
          </p:grpSpPr>
          <p:sp>
            <p:nvSpPr>
              <p:cNvPr id="5246"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247"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251" name="Group"/>
              <p:cNvGrpSpPr/>
              <p:nvPr/>
            </p:nvGrpSpPr>
            <p:grpSpPr>
              <a:xfrm>
                <a:off x="914400" y="169862"/>
                <a:ext cx="215900" cy="1003301"/>
                <a:chOff x="0" y="0"/>
                <a:chExt cx="215900" cy="1003300"/>
              </a:xfrm>
            </p:grpSpPr>
            <p:sp>
              <p:nvSpPr>
                <p:cNvPr id="5248"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49"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50"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255" name="Group"/>
              <p:cNvGrpSpPr/>
              <p:nvPr/>
            </p:nvGrpSpPr>
            <p:grpSpPr>
              <a:xfrm>
                <a:off x="0" y="169862"/>
                <a:ext cx="215900" cy="1003301"/>
                <a:chOff x="0" y="0"/>
                <a:chExt cx="215900" cy="1003300"/>
              </a:xfrm>
            </p:grpSpPr>
            <p:sp>
              <p:nvSpPr>
                <p:cNvPr id="5252"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53"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54"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257" name="swap"/>
            <p:cNvSpPr txBox="1"/>
            <p:nvPr/>
          </p:nvSpPr>
          <p:spPr>
            <a:xfrm>
              <a:off x="87133" y="0"/>
              <a:ext cx="1052871"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swap</a:t>
              </a:r>
            </a:p>
          </p:txBody>
        </p:sp>
      </p:grpSp>
      <p:sp>
        <p:nvSpPr>
          <p:cNvPr id="5259"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260"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261"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sp>
        <p:nvSpPr>
          <p:cNvPr id="5262"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266" name="Group"/>
          <p:cNvGrpSpPr/>
          <p:nvPr/>
        </p:nvGrpSpPr>
        <p:grpSpPr>
          <a:xfrm>
            <a:off x="5126037" y="5186362"/>
            <a:ext cx="280988" cy="400051"/>
            <a:chOff x="0" y="0"/>
            <a:chExt cx="280987" cy="400050"/>
          </a:xfrm>
        </p:grpSpPr>
        <p:sp>
          <p:nvSpPr>
            <p:cNvPr id="5263"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264"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265"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5269" name="Group"/>
          <p:cNvGrpSpPr/>
          <p:nvPr/>
        </p:nvGrpSpPr>
        <p:grpSpPr>
          <a:xfrm>
            <a:off x="5470525" y="4164012"/>
            <a:ext cx="857250" cy="835026"/>
            <a:chOff x="0" y="0"/>
            <a:chExt cx="857250" cy="835025"/>
          </a:xfrm>
        </p:grpSpPr>
        <p:sp>
          <p:nvSpPr>
            <p:cNvPr id="5267"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26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5270"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271"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275" name="Group"/>
          <p:cNvGrpSpPr/>
          <p:nvPr/>
        </p:nvGrpSpPr>
        <p:grpSpPr>
          <a:xfrm>
            <a:off x="7783512" y="4352925"/>
            <a:ext cx="280988" cy="400050"/>
            <a:chOff x="0" y="0"/>
            <a:chExt cx="280987" cy="400050"/>
          </a:xfrm>
        </p:grpSpPr>
        <p:sp>
          <p:nvSpPr>
            <p:cNvPr id="527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27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27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276" name="Line"/>
          <p:cNvSpPr/>
          <p:nvPr/>
        </p:nvSpPr>
        <p:spPr>
          <a:xfrm>
            <a:off x="3160712" y="3224212"/>
            <a:ext cx="2228851" cy="1716088"/>
          </a:xfrm>
          <a:custGeom>
            <a:avLst/>
            <a:gdLst/>
            <a:ahLst/>
            <a:cxnLst>
              <a:cxn ang="0">
                <a:pos x="wd2" y="hd2"/>
              </a:cxn>
              <a:cxn ang="5400000">
                <a:pos x="wd2" y="hd2"/>
              </a:cxn>
              <a:cxn ang="10800000">
                <a:pos x="wd2" y="hd2"/>
              </a:cxn>
              <a:cxn ang="16200000">
                <a:pos x="wd2" y="hd2"/>
              </a:cxn>
            </a:cxnLst>
            <a:rect l="0" t="0" r="r" b="b"/>
            <a:pathLst>
              <a:path w="21119" h="21600" fill="norm" stroke="1" extrusionOk="0">
                <a:moveTo>
                  <a:pt x="21119" y="0"/>
                </a:moveTo>
                <a:cubicBezTo>
                  <a:pt x="18111" y="1379"/>
                  <a:pt x="6559" y="4676"/>
                  <a:pt x="3039" y="8272"/>
                </a:cubicBezTo>
                <a:cubicBezTo>
                  <a:pt x="-481" y="11869"/>
                  <a:pt x="512" y="19382"/>
                  <a:pt x="0" y="2160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8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7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27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280"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281"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284" name="Group"/>
          <p:cNvGrpSpPr/>
          <p:nvPr/>
        </p:nvGrpSpPr>
        <p:grpSpPr>
          <a:xfrm>
            <a:off x="2813050" y="4997450"/>
            <a:ext cx="857250" cy="835025"/>
            <a:chOff x="0" y="0"/>
            <a:chExt cx="857250" cy="835025"/>
          </a:xfrm>
        </p:grpSpPr>
        <p:sp>
          <p:nvSpPr>
            <p:cNvPr id="5282"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28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296" name="Group"/>
          <p:cNvGrpSpPr/>
          <p:nvPr/>
        </p:nvGrpSpPr>
        <p:grpSpPr>
          <a:xfrm>
            <a:off x="2128837" y="1966912"/>
            <a:ext cx="1783934" cy="1879601"/>
            <a:chOff x="0" y="0"/>
            <a:chExt cx="1783933" cy="1879600"/>
          </a:xfrm>
        </p:grpSpPr>
        <p:grpSp>
          <p:nvGrpSpPr>
            <p:cNvPr id="5294" name="Group"/>
            <p:cNvGrpSpPr/>
            <p:nvPr/>
          </p:nvGrpSpPr>
          <p:grpSpPr>
            <a:xfrm>
              <a:off x="0" y="596900"/>
              <a:ext cx="1358900" cy="1282700"/>
              <a:chOff x="0" y="0"/>
              <a:chExt cx="1358900" cy="1282700"/>
            </a:xfrm>
          </p:grpSpPr>
          <p:sp>
            <p:nvSpPr>
              <p:cNvPr id="5285"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286"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87"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88"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89"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90"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91"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92"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293"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295"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309" name="Group"/>
          <p:cNvGrpSpPr/>
          <p:nvPr/>
        </p:nvGrpSpPr>
        <p:grpSpPr>
          <a:xfrm>
            <a:off x="5703887" y="1998662"/>
            <a:ext cx="1140005" cy="1792288"/>
            <a:chOff x="0" y="0"/>
            <a:chExt cx="1140003" cy="1792287"/>
          </a:xfrm>
        </p:grpSpPr>
        <p:grpSp>
          <p:nvGrpSpPr>
            <p:cNvPr id="5307" name="Group"/>
            <p:cNvGrpSpPr/>
            <p:nvPr/>
          </p:nvGrpSpPr>
          <p:grpSpPr>
            <a:xfrm>
              <a:off x="0" y="619125"/>
              <a:ext cx="1130300" cy="1173163"/>
              <a:chOff x="0" y="0"/>
              <a:chExt cx="1130300" cy="1173162"/>
            </a:xfrm>
          </p:grpSpPr>
          <p:sp>
            <p:nvSpPr>
              <p:cNvPr id="5297"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298"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302" name="Group"/>
              <p:cNvGrpSpPr/>
              <p:nvPr/>
            </p:nvGrpSpPr>
            <p:grpSpPr>
              <a:xfrm>
                <a:off x="914400" y="169862"/>
                <a:ext cx="215900" cy="1003301"/>
                <a:chOff x="0" y="0"/>
                <a:chExt cx="215900" cy="1003300"/>
              </a:xfrm>
            </p:grpSpPr>
            <p:sp>
              <p:nvSpPr>
                <p:cNvPr id="5299"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00"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01"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306" name="Group"/>
              <p:cNvGrpSpPr/>
              <p:nvPr/>
            </p:nvGrpSpPr>
            <p:grpSpPr>
              <a:xfrm>
                <a:off x="0" y="169862"/>
                <a:ext cx="215900" cy="1003301"/>
                <a:chOff x="0" y="0"/>
                <a:chExt cx="215900" cy="1003300"/>
              </a:xfrm>
            </p:grpSpPr>
            <p:sp>
              <p:nvSpPr>
                <p:cNvPr id="5303"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04"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05"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308" name="swap"/>
            <p:cNvSpPr txBox="1"/>
            <p:nvPr/>
          </p:nvSpPr>
          <p:spPr>
            <a:xfrm>
              <a:off x="87133" y="0"/>
              <a:ext cx="1052871"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swap</a:t>
              </a:r>
            </a:p>
          </p:txBody>
        </p:sp>
      </p:grpSp>
      <p:sp>
        <p:nvSpPr>
          <p:cNvPr id="5310"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311"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312"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sp>
        <p:nvSpPr>
          <p:cNvPr id="5313"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317" name="Group"/>
          <p:cNvGrpSpPr/>
          <p:nvPr/>
        </p:nvGrpSpPr>
        <p:grpSpPr>
          <a:xfrm>
            <a:off x="5126037" y="5186362"/>
            <a:ext cx="280988" cy="400051"/>
            <a:chOff x="0" y="0"/>
            <a:chExt cx="280987" cy="400050"/>
          </a:xfrm>
        </p:grpSpPr>
        <p:sp>
          <p:nvSpPr>
            <p:cNvPr id="5314"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15"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16"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5320" name="Group"/>
          <p:cNvGrpSpPr/>
          <p:nvPr/>
        </p:nvGrpSpPr>
        <p:grpSpPr>
          <a:xfrm>
            <a:off x="5470525" y="4164012"/>
            <a:ext cx="857250" cy="835026"/>
            <a:chOff x="0" y="0"/>
            <a:chExt cx="857250" cy="835025"/>
          </a:xfrm>
        </p:grpSpPr>
        <p:sp>
          <p:nvSpPr>
            <p:cNvPr id="5318"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31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5321"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322"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326" name="Group"/>
          <p:cNvGrpSpPr/>
          <p:nvPr/>
        </p:nvGrpSpPr>
        <p:grpSpPr>
          <a:xfrm>
            <a:off x="7783512" y="4352925"/>
            <a:ext cx="280988" cy="400050"/>
            <a:chOff x="0" y="0"/>
            <a:chExt cx="280987" cy="400050"/>
          </a:xfrm>
        </p:grpSpPr>
        <p:sp>
          <p:nvSpPr>
            <p:cNvPr id="5323"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24"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25"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327" name="Line"/>
          <p:cNvSpPr/>
          <p:nvPr/>
        </p:nvSpPr>
        <p:spPr>
          <a:xfrm>
            <a:off x="3160712" y="3224212"/>
            <a:ext cx="2228851" cy="1716088"/>
          </a:xfrm>
          <a:custGeom>
            <a:avLst/>
            <a:gdLst/>
            <a:ahLst/>
            <a:cxnLst>
              <a:cxn ang="0">
                <a:pos x="wd2" y="hd2"/>
              </a:cxn>
              <a:cxn ang="5400000">
                <a:pos x="wd2" y="hd2"/>
              </a:cxn>
              <a:cxn ang="10800000">
                <a:pos x="wd2" y="hd2"/>
              </a:cxn>
              <a:cxn ang="16200000">
                <a:pos x="wd2" y="hd2"/>
              </a:cxn>
            </a:cxnLst>
            <a:rect l="0" t="0" r="r" b="b"/>
            <a:pathLst>
              <a:path w="21119" h="21600" fill="norm" stroke="1" extrusionOk="0">
                <a:moveTo>
                  <a:pt x="21119" y="0"/>
                </a:moveTo>
                <a:cubicBezTo>
                  <a:pt x="18111" y="1379"/>
                  <a:pt x="6559" y="4676"/>
                  <a:pt x="3039" y="8272"/>
                </a:cubicBezTo>
                <a:cubicBezTo>
                  <a:pt x="-481" y="11869"/>
                  <a:pt x="512" y="19382"/>
                  <a:pt x="0" y="2160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330" name="Group"/>
          <p:cNvGrpSpPr/>
          <p:nvPr/>
        </p:nvGrpSpPr>
        <p:grpSpPr>
          <a:xfrm>
            <a:off x="3408833" y="1522412"/>
            <a:ext cx="4668367" cy="1692262"/>
            <a:chOff x="0" y="0"/>
            <a:chExt cx="4668366" cy="1692260"/>
          </a:xfrm>
        </p:grpSpPr>
        <p:sp>
          <p:nvSpPr>
            <p:cNvPr id="5328" name="Shape"/>
            <p:cNvSpPr/>
            <p:nvPr/>
          </p:nvSpPr>
          <p:spPr>
            <a:xfrm>
              <a:off x="0" y="0"/>
              <a:ext cx="4668367" cy="169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0" y="0"/>
                  </a:moveTo>
                  <a:cubicBezTo>
                    <a:pt x="1922" y="0"/>
                    <a:pt x="336" y="1016"/>
                    <a:pt x="336" y="2269"/>
                  </a:cubicBezTo>
                  <a:lnTo>
                    <a:pt x="336" y="11347"/>
                  </a:lnTo>
                  <a:cubicBezTo>
                    <a:pt x="336" y="12601"/>
                    <a:pt x="1922" y="13617"/>
                    <a:pt x="3880" y="13617"/>
                  </a:cubicBezTo>
                  <a:lnTo>
                    <a:pt x="0" y="21600"/>
                  </a:lnTo>
                  <a:lnTo>
                    <a:pt x="9196" y="13617"/>
                  </a:lnTo>
                  <a:lnTo>
                    <a:pt x="18056" y="13617"/>
                  </a:lnTo>
                  <a:cubicBezTo>
                    <a:pt x="20013" y="13617"/>
                    <a:pt x="21600" y="12601"/>
                    <a:pt x="21600" y="11347"/>
                  </a:cubicBezTo>
                  <a:lnTo>
                    <a:pt x="21600" y="2269"/>
                  </a:lnTo>
                  <a:cubicBezTo>
                    <a:pt x="21600" y="1016"/>
                    <a:pt x="20013" y="0"/>
                    <a:pt x="18056" y="0"/>
                  </a:cubicBezTo>
                  <a:lnTo>
                    <a:pt x="3880" y="0"/>
                  </a:lnTo>
                  <a:close/>
                </a:path>
              </a:pathLst>
            </a:cu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2400">
                  <a:solidFill>
                    <a:srgbClr val="FF00FF"/>
                  </a:solidFill>
                </a:defRPr>
              </a:pPr>
            </a:p>
          </p:txBody>
        </p:sp>
        <p:sp>
          <p:nvSpPr>
            <p:cNvPr id="5329" name="By looking at the queue, I see another thread is active"/>
            <p:cNvSpPr txBox="1"/>
            <p:nvPr/>
          </p:nvSpPr>
          <p:spPr>
            <a:xfrm>
              <a:off x="240854" y="137065"/>
              <a:ext cx="4259213" cy="7926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00FF"/>
                  </a:solidFill>
                </a:defRPr>
              </a:lvl1pPr>
            </a:lstStyle>
            <a:p>
              <a:pPr/>
              <a:r>
                <a:t>By looking at the queue, I see another thread is active</a:t>
              </a:r>
            </a:p>
          </p:txBody>
        </p:sp>
      </p:gr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6"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67"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69" name="Peterson’s Algorithm"/>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Peterson’s Algorithm</a:t>
            </a:r>
          </a:p>
        </p:txBody>
      </p:sp>
      <p:grpSp>
        <p:nvGrpSpPr>
          <p:cNvPr id="172" name="Group"/>
          <p:cNvGrpSpPr/>
          <p:nvPr/>
        </p:nvGrpSpPr>
        <p:grpSpPr>
          <a:xfrm>
            <a:off x="1066800" y="2514600"/>
            <a:ext cx="6781800" cy="2971800"/>
            <a:chOff x="0" y="0"/>
            <a:chExt cx="6781800" cy="2971800"/>
          </a:xfrm>
        </p:grpSpPr>
        <p:sp>
          <p:nvSpPr>
            <p:cNvPr id="170" name="Rectangle"/>
            <p:cNvSpPr/>
            <p:nvPr/>
          </p:nvSpPr>
          <p:spPr>
            <a:xfrm>
              <a:off x="0" y="0"/>
              <a:ext cx="6781800" cy="29718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400">
                  <a:solidFill>
                    <a:srgbClr val="B2B2B2"/>
                  </a:solidFill>
                  <a:latin typeface="Courier New"/>
                  <a:ea typeface="Courier New"/>
                  <a:cs typeface="Courier New"/>
                  <a:sym typeface="Courier New"/>
                </a:defRPr>
              </a:pPr>
            </a:p>
          </p:txBody>
        </p:sp>
        <p:sp>
          <p:nvSpPr>
            <p:cNvPr id="171" name="public void lock() {…"/>
            <p:cNvSpPr txBox="1"/>
            <p:nvPr/>
          </p:nvSpPr>
          <p:spPr>
            <a:xfrm>
              <a:off x="0" y="0"/>
              <a:ext cx="6781800" cy="28666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lock() {</a:t>
              </a:r>
            </a:p>
            <a:p>
              <a:pPr marL="231775" indent="-231775">
                <a:lnSpc>
                  <a:spcPct val="80000"/>
                </a:lnSpc>
                <a:spcBef>
                  <a:spcPts val="500"/>
                </a:spcBef>
                <a:defRPr sz="2400">
                  <a:solidFill>
                    <a:srgbClr val="3333CC"/>
                  </a:solidFill>
                  <a:latin typeface="Courier New"/>
                  <a:ea typeface="Courier New"/>
                  <a:cs typeface="Courier New"/>
                  <a:sym typeface="Courier New"/>
                </a:defRPr>
              </a:pPr>
              <a:r>
                <a:t> flag[i] =</a:t>
              </a:r>
              <a:r>
                <a:rPr>
                  <a:solidFill>
                    <a:srgbClr val="000000"/>
                  </a:solidFill>
                </a:rPr>
                <a:t> true; </a:t>
              </a:r>
              <a:endParaRPr>
                <a:solidFill>
                  <a:srgbClr val="FF0000"/>
                </a:solidFill>
              </a:endParaRPr>
            </a:p>
            <a:p>
              <a:pPr marL="231775" indent="-231775">
                <a:lnSpc>
                  <a:spcPct val="80000"/>
                </a:lnSpc>
                <a:spcBef>
                  <a:spcPts val="500"/>
                </a:spcBef>
                <a:defRPr sz="2400">
                  <a:latin typeface="Courier New"/>
                  <a:ea typeface="Courier New"/>
                  <a:cs typeface="Courier New"/>
                  <a:sym typeface="Courier New"/>
                </a:defRPr>
              </a:pPr>
              <a:r>
                <a:t> </a:t>
              </a:r>
              <a:r>
                <a:rPr>
                  <a:solidFill>
                    <a:srgbClr val="3333CC"/>
                  </a:solidFill>
                </a:rPr>
                <a:t>victim  = i;</a:t>
              </a:r>
              <a:r>
                <a:t> </a:t>
              </a:r>
            </a:p>
            <a:p>
              <a:pPr marL="231775" indent="-231775">
                <a:lnSpc>
                  <a:spcPct val="80000"/>
                </a:lnSpc>
                <a:spcBef>
                  <a:spcPts val="500"/>
                </a:spcBef>
                <a:defRPr sz="2400">
                  <a:latin typeface="Courier New"/>
                  <a:ea typeface="Courier New"/>
                  <a:cs typeface="Courier New"/>
                  <a:sym typeface="Courier New"/>
                </a:defRPr>
              </a:pPr>
              <a:r>
                <a:t> while </a:t>
              </a:r>
              <a:r>
                <a:rPr>
                  <a:solidFill>
                    <a:srgbClr val="3333CC"/>
                  </a:solidFill>
                </a:rPr>
                <a:t>(flag[j] &amp;&amp; victim == i) {};</a:t>
              </a:r>
              <a:endParaRPr>
                <a:solidFill>
                  <a:srgbClr val="3333CC"/>
                </a:solidFill>
              </a:endParaRPr>
            </a:p>
            <a:p>
              <a:pPr marL="231775" indent="-231775">
                <a:lnSpc>
                  <a:spcPct val="80000"/>
                </a:lnSpc>
                <a:spcBef>
                  <a:spcPts val="500"/>
                </a:spcBef>
                <a:defRPr sz="2400">
                  <a:solidFill>
                    <a:srgbClr val="B2B2B2"/>
                  </a:solidFill>
                  <a:latin typeface="Courier New"/>
                  <a:ea typeface="Courier New"/>
                  <a:cs typeface="Courier New"/>
                  <a:sym typeface="Courier New"/>
                </a:defRPr>
              </a:pPr>
              <a:r>
                <a:t>}</a:t>
              </a:r>
            </a:p>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unlock() {</a:t>
              </a:r>
            </a:p>
            <a:p>
              <a:pPr marL="231775" indent="-231775">
                <a:lnSpc>
                  <a:spcPct val="80000"/>
                </a:lnSpc>
                <a:spcBef>
                  <a:spcPts val="500"/>
                </a:spcBef>
                <a:defRPr sz="2400">
                  <a:solidFill>
                    <a:srgbClr val="B2B2B2"/>
                  </a:solidFill>
                  <a:latin typeface="Courier New"/>
                  <a:ea typeface="Courier New"/>
                  <a:cs typeface="Courier New"/>
                  <a:sym typeface="Courier New"/>
                </a:defRPr>
              </a:pPr>
              <a:r>
                <a:t> flag[i] = false;</a:t>
              </a:r>
            </a:p>
            <a:p>
              <a:pPr marL="231775" indent="-231775">
                <a:lnSpc>
                  <a:spcPct val="80000"/>
                </a:lnSpc>
                <a:spcBef>
                  <a:spcPts val="500"/>
                </a:spcBef>
                <a:defRPr sz="2400">
                  <a:solidFill>
                    <a:srgbClr val="B2B2B2"/>
                  </a:solidFill>
                  <a:latin typeface="Courier New"/>
                  <a:ea typeface="Courier New"/>
                  <a:cs typeface="Courier New"/>
                  <a:sym typeface="Courier New"/>
                </a:defRPr>
              </a:pPr>
              <a:r>
                <a:t>}</a:t>
              </a:r>
            </a:p>
          </p:txBody>
        </p:sp>
      </p:grpSp>
      <p:sp>
        <p:nvSpPr>
          <p:cNvPr id="173" name="Shape"/>
          <p:cNvSpPr/>
          <p:nvPr/>
        </p:nvSpPr>
        <p:spPr>
          <a:xfrm>
            <a:off x="1327150" y="2446329"/>
            <a:ext cx="4381466" cy="790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7" y="11494"/>
                </a:moveTo>
                <a:cubicBezTo>
                  <a:pt x="1096" y="11494"/>
                  <a:pt x="0" y="12248"/>
                  <a:pt x="0" y="13178"/>
                </a:cubicBezTo>
                <a:lnTo>
                  <a:pt x="0" y="19916"/>
                </a:lnTo>
                <a:cubicBezTo>
                  <a:pt x="0" y="20846"/>
                  <a:pt x="1096" y="21600"/>
                  <a:pt x="2447" y="21600"/>
                </a:cubicBezTo>
                <a:lnTo>
                  <a:pt x="12235" y="21600"/>
                </a:lnTo>
                <a:cubicBezTo>
                  <a:pt x="13586" y="21600"/>
                  <a:pt x="14682" y="20846"/>
                  <a:pt x="14682" y="19916"/>
                </a:cubicBezTo>
                <a:lnTo>
                  <a:pt x="14682" y="13178"/>
                </a:lnTo>
                <a:cubicBezTo>
                  <a:pt x="14682" y="12248"/>
                  <a:pt x="13586" y="11494"/>
                  <a:pt x="12235" y="11494"/>
                </a:cubicBezTo>
                <a:lnTo>
                  <a:pt x="21600" y="0"/>
                </a:lnTo>
                <a:lnTo>
                  <a:pt x="8564" y="11494"/>
                </a:lnTo>
                <a:close/>
              </a:path>
            </a:pathLst>
          </a:custGeom>
          <a:ln w="38100">
            <a:solidFill>
              <a:srgbClr val="FF0000"/>
            </a:solidFill>
          </a:ln>
        </p:spPr>
        <p:txBody>
          <a:bodyPr lIns="45719" rIns="45719" anchor="ctr"/>
          <a:lstStyle/>
          <a:p>
            <a:pPr algn="ctr"/>
          </a:p>
        </p:txBody>
      </p:sp>
      <p:sp>
        <p:nvSpPr>
          <p:cNvPr id="174" name="Announce I’m interested"/>
          <p:cNvSpPr txBox="1"/>
          <p:nvPr/>
        </p:nvSpPr>
        <p:spPr>
          <a:xfrm>
            <a:off x="5464175" y="1841500"/>
            <a:ext cx="2706688"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Announce I’m interested</a:t>
            </a:r>
          </a:p>
        </p:txBody>
      </p:sp>
      <p:sp>
        <p:nvSpPr>
          <p:cNvPr id="175" name="Shape"/>
          <p:cNvSpPr/>
          <p:nvPr/>
        </p:nvSpPr>
        <p:spPr>
          <a:xfrm>
            <a:off x="1343025" y="3198804"/>
            <a:ext cx="4313216" cy="4365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86" y="3299"/>
                </a:moveTo>
                <a:cubicBezTo>
                  <a:pt x="1113" y="3299"/>
                  <a:pt x="0" y="4665"/>
                  <a:pt x="0" y="6349"/>
                </a:cubicBezTo>
                <a:lnTo>
                  <a:pt x="0" y="18550"/>
                </a:lnTo>
                <a:cubicBezTo>
                  <a:pt x="0" y="20234"/>
                  <a:pt x="1113" y="21600"/>
                  <a:pt x="2486" y="21600"/>
                </a:cubicBezTo>
                <a:lnTo>
                  <a:pt x="12428" y="21600"/>
                </a:lnTo>
                <a:cubicBezTo>
                  <a:pt x="13801" y="21600"/>
                  <a:pt x="14914" y="20234"/>
                  <a:pt x="14914" y="18550"/>
                </a:cubicBezTo>
                <a:lnTo>
                  <a:pt x="14914" y="10925"/>
                </a:lnTo>
                <a:lnTo>
                  <a:pt x="21600" y="0"/>
                </a:lnTo>
                <a:lnTo>
                  <a:pt x="14914" y="6349"/>
                </a:lnTo>
                <a:cubicBezTo>
                  <a:pt x="14914" y="4665"/>
                  <a:pt x="13801" y="3299"/>
                  <a:pt x="12428" y="3299"/>
                </a:cubicBezTo>
                <a:lnTo>
                  <a:pt x="8700" y="3299"/>
                </a:lnTo>
                <a:close/>
              </a:path>
            </a:pathLst>
          </a:custGeom>
          <a:ln w="38100">
            <a:solidFill>
              <a:srgbClr val="FF0000"/>
            </a:solidFill>
          </a:ln>
        </p:spPr>
        <p:txBody>
          <a:bodyPr lIns="45719" rIns="45719" anchor="ctr"/>
          <a:lstStyle/>
          <a:p>
            <a:pPr algn="ctr"/>
          </a:p>
        </p:txBody>
      </p:sp>
      <p:sp>
        <p:nvSpPr>
          <p:cNvPr id="176" name="Defer to other"/>
          <p:cNvSpPr txBox="1"/>
          <p:nvPr/>
        </p:nvSpPr>
        <p:spPr>
          <a:xfrm>
            <a:off x="5610225" y="2932112"/>
            <a:ext cx="3098800"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Defer to other</a:t>
            </a:r>
          </a:p>
        </p:txBody>
      </p:sp>
      <p:sp>
        <p:nvSpPr>
          <p:cNvPr id="177" name="Shape"/>
          <p:cNvSpPr/>
          <p:nvPr/>
        </p:nvSpPr>
        <p:spPr>
          <a:xfrm>
            <a:off x="1317625" y="3595687"/>
            <a:ext cx="6334125" cy="886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696"/>
                  <a:pt x="0" y="1554"/>
                </a:cubicBezTo>
                <a:lnTo>
                  <a:pt x="0" y="7770"/>
                </a:lnTo>
                <a:cubicBezTo>
                  <a:pt x="0" y="8629"/>
                  <a:pt x="1612" y="9324"/>
                  <a:pt x="3600" y="9324"/>
                </a:cubicBezTo>
                <a:lnTo>
                  <a:pt x="12600" y="9324"/>
                </a:lnTo>
                <a:lnTo>
                  <a:pt x="18000" y="21600"/>
                </a:lnTo>
                <a:lnTo>
                  <a:pt x="18000" y="9324"/>
                </a:lnTo>
                <a:cubicBezTo>
                  <a:pt x="19988" y="9324"/>
                  <a:pt x="21600" y="8629"/>
                  <a:pt x="21600" y="7770"/>
                </a:cubicBezTo>
                <a:lnTo>
                  <a:pt x="21600" y="1554"/>
                </a:lnTo>
                <a:cubicBezTo>
                  <a:pt x="21600" y="696"/>
                  <a:pt x="19988" y="0"/>
                  <a:pt x="18000" y="0"/>
                </a:cubicBezTo>
                <a:lnTo>
                  <a:pt x="12600" y="0"/>
                </a:lnTo>
                <a:close/>
              </a:path>
            </a:pathLst>
          </a:custGeom>
          <a:ln w="38100">
            <a:solidFill>
              <a:srgbClr val="FF0000"/>
            </a:solidFill>
          </a:ln>
        </p:spPr>
        <p:txBody>
          <a:bodyPr lIns="45719" rIns="45719" anchor="ctr"/>
          <a:lstStyle/>
          <a:p>
            <a:pPr algn="ctr"/>
          </a:p>
        </p:txBody>
      </p:sp>
      <p:sp>
        <p:nvSpPr>
          <p:cNvPr id="178" name="Wait while other interested &amp; I’m the victim"/>
          <p:cNvSpPr txBox="1"/>
          <p:nvPr/>
        </p:nvSpPr>
        <p:spPr>
          <a:xfrm>
            <a:off x="5060950" y="4467225"/>
            <a:ext cx="3429000" cy="12990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Wait while other interested &amp; I’m the victim</a:t>
            </a:r>
          </a:p>
        </p:txBody>
      </p:sp>
    </p:spTree>
  </p:cSld>
  <p:clrMapOvr>
    <a:masterClrMapping/>
  </p:clrMapOvr>
  <p:transition xmlns:p14="http://schemas.microsoft.com/office/powerpoint/2010/main" spd="med" advClick="1"/>
</p:sld>
</file>

<file path=ppt/slides/slide19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3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33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334"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335"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338" name="Group"/>
          <p:cNvGrpSpPr/>
          <p:nvPr/>
        </p:nvGrpSpPr>
        <p:grpSpPr>
          <a:xfrm>
            <a:off x="2813050" y="4997450"/>
            <a:ext cx="857250" cy="835025"/>
            <a:chOff x="0" y="0"/>
            <a:chExt cx="857250" cy="835025"/>
          </a:xfrm>
        </p:grpSpPr>
        <p:sp>
          <p:nvSpPr>
            <p:cNvPr id="5336"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337"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350" name="Group"/>
          <p:cNvGrpSpPr/>
          <p:nvPr/>
        </p:nvGrpSpPr>
        <p:grpSpPr>
          <a:xfrm>
            <a:off x="2128837" y="1966912"/>
            <a:ext cx="1783934" cy="1879601"/>
            <a:chOff x="0" y="0"/>
            <a:chExt cx="1783933" cy="1879600"/>
          </a:xfrm>
        </p:grpSpPr>
        <p:grpSp>
          <p:nvGrpSpPr>
            <p:cNvPr id="5348" name="Group"/>
            <p:cNvGrpSpPr/>
            <p:nvPr/>
          </p:nvGrpSpPr>
          <p:grpSpPr>
            <a:xfrm>
              <a:off x="0" y="596900"/>
              <a:ext cx="1358900" cy="1282700"/>
              <a:chOff x="0" y="0"/>
              <a:chExt cx="1358900" cy="1282700"/>
            </a:xfrm>
          </p:grpSpPr>
          <p:sp>
            <p:nvSpPr>
              <p:cNvPr id="533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34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4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349"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363" name="Group"/>
          <p:cNvGrpSpPr/>
          <p:nvPr/>
        </p:nvGrpSpPr>
        <p:grpSpPr>
          <a:xfrm>
            <a:off x="5703887" y="1998662"/>
            <a:ext cx="1140005" cy="1792288"/>
            <a:chOff x="0" y="0"/>
            <a:chExt cx="1140003" cy="1792287"/>
          </a:xfrm>
        </p:grpSpPr>
        <p:grpSp>
          <p:nvGrpSpPr>
            <p:cNvPr id="5361" name="Group"/>
            <p:cNvGrpSpPr/>
            <p:nvPr/>
          </p:nvGrpSpPr>
          <p:grpSpPr>
            <a:xfrm>
              <a:off x="0" y="619125"/>
              <a:ext cx="1130300" cy="1173163"/>
              <a:chOff x="0" y="0"/>
              <a:chExt cx="1130300" cy="1173162"/>
            </a:xfrm>
          </p:grpSpPr>
          <p:sp>
            <p:nvSpPr>
              <p:cNvPr id="535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35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356" name="Group"/>
              <p:cNvGrpSpPr/>
              <p:nvPr/>
            </p:nvGrpSpPr>
            <p:grpSpPr>
              <a:xfrm>
                <a:off x="914400" y="169862"/>
                <a:ext cx="215900" cy="1003301"/>
                <a:chOff x="0" y="0"/>
                <a:chExt cx="215900" cy="1003300"/>
              </a:xfrm>
            </p:grpSpPr>
            <p:sp>
              <p:nvSpPr>
                <p:cNvPr id="535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5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5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360" name="Group"/>
              <p:cNvGrpSpPr/>
              <p:nvPr/>
            </p:nvGrpSpPr>
            <p:grpSpPr>
              <a:xfrm>
                <a:off x="0" y="169862"/>
                <a:ext cx="215900" cy="1003301"/>
                <a:chOff x="0" y="0"/>
                <a:chExt cx="215900" cy="1003300"/>
              </a:xfrm>
            </p:grpSpPr>
            <p:sp>
              <p:nvSpPr>
                <p:cNvPr id="535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5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5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362" name="swap"/>
            <p:cNvSpPr txBox="1"/>
            <p:nvPr/>
          </p:nvSpPr>
          <p:spPr>
            <a:xfrm>
              <a:off x="87133" y="0"/>
              <a:ext cx="1052871"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swap</a:t>
              </a:r>
            </a:p>
          </p:txBody>
        </p:sp>
      </p:grpSp>
      <p:sp>
        <p:nvSpPr>
          <p:cNvPr id="5364"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365"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366" name="Line"/>
          <p:cNvSpPr/>
          <p:nvPr/>
        </p:nvSpPr>
        <p:spPr>
          <a:xfrm>
            <a:off x="4195762" y="5389562"/>
            <a:ext cx="769938" cy="1"/>
          </a:xfrm>
          <a:prstGeom prst="line">
            <a:avLst/>
          </a:prstGeom>
          <a:ln w="76200">
            <a:solidFill>
              <a:srgbClr val="000000"/>
            </a:solidFill>
            <a:tailEnd type="triangle"/>
          </a:ln>
        </p:spPr>
        <p:txBody>
          <a:bodyPr lIns="45719" rIns="45719"/>
          <a:lstStyle/>
          <a:p>
            <a:pPr algn="r">
              <a:defRPr b="1" sz="4400"/>
            </a:pPr>
          </a:p>
        </p:txBody>
      </p:sp>
      <p:sp>
        <p:nvSpPr>
          <p:cNvPr id="5367"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371" name="Group"/>
          <p:cNvGrpSpPr/>
          <p:nvPr/>
        </p:nvGrpSpPr>
        <p:grpSpPr>
          <a:xfrm>
            <a:off x="5126037" y="5186362"/>
            <a:ext cx="280988" cy="400051"/>
            <a:chOff x="0" y="0"/>
            <a:chExt cx="280987" cy="400050"/>
          </a:xfrm>
        </p:grpSpPr>
        <p:sp>
          <p:nvSpPr>
            <p:cNvPr id="5368"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69"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70"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5374" name="Group"/>
          <p:cNvGrpSpPr/>
          <p:nvPr/>
        </p:nvGrpSpPr>
        <p:grpSpPr>
          <a:xfrm>
            <a:off x="5470525" y="4164012"/>
            <a:ext cx="857250" cy="835026"/>
            <a:chOff x="0" y="0"/>
            <a:chExt cx="857250" cy="835025"/>
          </a:xfrm>
        </p:grpSpPr>
        <p:sp>
          <p:nvSpPr>
            <p:cNvPr id="5372"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373"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5375"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376"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380" name="Group"/>
          <p:cNvGrpSpPr/>
          <p:nvPr/>
        </p:nvGrpSpPr>
        <p:grpSpPr>
          <a:xfrm>
            <a:off x="7783512" y="4352925"/>
            <a:ext cx="280988" cy="400050"/>
            <a:chOff x="0" y="0"/>
            <a:chExt cx="280987" cy="400050"/>
          </a:xfrm>
        </p:grpSpPr>
        <p:sp>
          <p:nvSpPr>
            <p:cNvPr id="5377"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78"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379"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381" name="Line"/>
          <p:cNvSpPr/>
          <p:nvPr/>
        </p:nvSpPr>
        <p:spPr>
          <a:xfrm>
            <a:off x="3160712" y="3224212"/>
            <a:ext cx="2228851" cy="1716088"/>
          </a:xfrm>
          <a:custGeom>
            <a:avLst/>
            <a:gdLst/>
            <a:ahLst/>
            <a:cxnLst>
              <a:cxn ang="0">
                <a:pos x="wd2" y="hd2"/>
              </a:cxn>
              <a:cxn ang="5400000">
                <a:pos x="wd2" y="hd2"/>
              </a:cxn>
              <a:cxn ang="10800000">
                <a:pos x="wd2" y="hd2"/>
              </a:cxn>
              <a:cxn ang="16200000">
                <a:pos x="wd2" y="hd2"/>
              </a:cxn>
            </a:cxnLst>
            <a:rect l="0" t="0" r="r" b="b"/>
            <a:pathLst>
              <a:path w="21119" h="21600" fill="norm" stroke="1" extrusionOk="0">
                <a:moveTo>
                  <a:pt x="21119" y="0"/>
                </a:moveTo>
                <a:cubicBezTo>
                  <a:pt x="18111" y="1379"/>
                  <a:pt x="6559" y="4676"/>
                  <a:pt x="3039" y="8272"/>
                </a:cubicBezTo>
                <a:cubicBezTo>
                  <a:pt x="-481" y="11869"/>
                  <a:pt x="512" y="19382"/>
                  <a:pt x="0" y="2160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384" name="Group"/>
          <p:cNvGrpSpPr/>
          <p:nvPr/>
        </p:nvGrpSpPr>
        <p:grpSpPr>
          <a:xfrm>
            <a:off x="3392561" y="3255941"/>
            <a:ext cx="4090914" cy="2951184"/>
            <a:chOff x="0" y="0"/>
            <a:chExt cx="4090913" cy="2951183"/>
          </a:xfrm>
        </p:grpSpPr>
        <p:sp>
          <p:nvSpPr>
            <p:cNvPr id="5382" name="Shape"/>
            <p:cNvSpPr/>
            <p:nvPr/>
          </p:nvSpPr>
          <p:spPr>
            <a:xfrm>
              <a:off x="0" y="0"/>
              <a:ext cx="4090914" cy="2951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71" y="13792"/>
                  </a:moveTo>
                  <a:cubicBezTo>
                    <a:pt x="3023" y="13792"/>
                    <a:pt x="1525" y="14375"/>
                    <a:pt x="1525" y="15093"/>
                  </a:cubicBezTo>
                  <a:lnTo>
                    <a:pt x="1525" y="20299"/>
                  </a:lnTo>
                  <a:cubicBezTo>
                    <a:pt x="1525" y="21017"/>
                    <a:pt x="3023" y="21600"/>
                    <a:pt x="4871" y="21600"/>
                  </a:cubicBezTo>
                  <a:lnTo>
                    <a:pt x="18254" y="21600"/>
                  </a:lnTo>
                  <a:cubicBezTo>
                    <a:pt x="20102" y="21600"/>
                    <a:pt x="21600" y="21017"/>
                    <a:pt x="21600" y="20299"/>
                  </a:cubicBezTo>
                  <a:lnTo>
                    <a:pt x="21600" y="15093"/>
                  </a:lnTo>
                  <a:cubicBezTo>
                    <a:pt x="21600" y="14375"/>
                    <a:pt x="20102" y="13792"/>
                    <a:pt x="18254" y="13792"/>
                  </a:cubicBezTo>
                  <a:lnTo>
                    <a:pt x="9890" y="13792"/>
                  </a:lnTo>
                  <a:lnTo>
                    <a:pt x="0" y="0"/>
                  </a:lnTo>
                  <a:lnTo>
                    <a:pt x="4871" y="13792"/>
                  </a:lnTo>
                  <a:close/>
                </a:path>
              </a:pathLst>
            </a:cu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2400">
                  <a:solidFill>
                    <a:srgbClr val="FF00FF"/>
                  </a:solidFill>
                </a:defRPr>
              </a:pPr>
            </a:p>
          </p:txBody>
        </p:sp>
        <p:sp>
          <p:nvSpPr>
            <p:cNvPr id="5383" name="I have to wait for that thread to finish"/>
            <p:cNvSpPr txBox="1"/>
            <p:nvPr/>
          </p:nvSpPr>
          <p:spPr>
            <a:xfrm>
              <a:off x="428084" y="2021449"/>
              <a:ext cx="3523597" cy="7926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00FF"/>
                  </a:solidFill>
                </a:defRPr>
              </a:lvl1pPr>
            </a:lstStyle>
            <a:p>
              <a:pPr/>
              <a:r>
                <a:t>I have to wait for that thread to finish</a:t>
              </a:r>
            </a:p>
          </p:txBody>
        </p:sp>
      </p:grpSp>
      <p:grpSp>
        <p:nvGrpSpPr>
          <p:cNvPr id="5387" name="Group"/>
          <p:cNvGrpSpPr/>
          <p:nvPr/>
        </p:nvGrpSpPr>
        <p:grpSpPr>
          <a:xfrm>
            <a:off x="3408833" y="1522412"/>
            <a:ext cx="4668367" cy="1692262"/>
            <a:chOff x="0" y="0"/>
            <a:chExt cx="4668366" cy="1692260"/>
          </a:xfrm>
        </p:grpSpPr>
        <p:sp>
          <p:nvSpPr>
            <p:cNvPr id="5385" name="Shape"/>
            <p:cNvSpPr/>
            <p:nvPr/>
          </p:nvSpPr>
          <p:spPr>
            <a:xfrm>
              <a:off x="0" y="0"/>
              <a:ext cx="4668367" cy="169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0" y="0"/>
                  </a:moveTo>
                  <a:cubicBezTo>
                    <a:pt x="1922" y="0"/>
                    <a:pt x="336" y="1016"/>
                    <a:pt x="336" y="2269"/>
                  </a:cubicBezTo>
                  <a:lnTo>
                    <a:pt x="336" y="11347"/>
                  </a:lnTo>
                  <a:cubicBezTo>
                    <a:pt x="336" y="12601"/>
                    <a:pt x="1922" y="13617"/>
                    <a:pt x="3880" y="13617"/>
                  </a:cubicBezTo>
                  <a:lnTo>
                    <a:pt x="0" y="21600"/>
                  </a:lnTo>
                  <a:lnTo>
                    <a:pt x="9196" y="13617"/>
                  </a:lnTo>
                  <a:lnTo>
                    <a:pt x="18056" y="13617"/>
                  </a:lnTo>
                  <a:cubicBezTo>
                    <a:pt x="20013" y="13617"/>
                    <a:pt x="21600" y="12601"/>
                    <a:pt x="21600" y="11347"/>
                  </a:cubicBezTo>
                  <a:lnTo>
                    <a:pt x="21600" y="2269"/>
                  </a:lnTo>
                  <a:cubicBezTo>
                    <a:pt x="21600" y="1016"/>
                    <a:pt x="20013" y="0"/>
                    <a:pt x="18056" y="0"/>
                  </a:cubicBezTo>
                  <a:lnTo>
                    <a:pt x="3880" y="0"/>
                  </a:lnTo>
                  <a:close/>
                </a:path>
              </a:pathLst>
            </a:custGeom>
            <a:solidFill>
              <a:srgbClr val="FFFFFF"/>
            </a:solidFill>
            <a:ln w="38100" cap="flat">
              <a:solidFill>
                <a:srgbClr val="FF00FF"/>
              </a:solidFill>
              <a:prstDash val="solid"/>
              <a:round/>
            </a:ln>
            <a:effectLst/>
          </p:spPr>
          <p:txBody>
            <a:bodyPr wrap="square" lIns="45719" tIns="45719" rIns="45719" bIns="45719" numCol="1" anchor="ctr">
              <a:noAutofit/>
            </a:bodyPr>
            <a:lstStyle/>
            <a:p>
              <a:pPr algn="ctr">
                <a:defRPr sz="2400">
                  <a:solidFill>
                    <a:srgbClr val="FF00FF"/>
                  </a:solidFill>
                </a:defRPr>
              </a:pPr>
            </a:p>
          </p:txBody>
        </p:sp>
        <p:sp>
          <p:nvSpPr>
            <p:cNvPr id="5386" name="By looking at the queue, I see another thread is active"/>
            <p:cNvSpPr txBox="1"/>
            <p:nvPr/>
          </p:nvSpPr>
          <p:spPr>
            <a:xfrm>
              <a:off x="240854" y="137065"/>
              <a:ext cx="4259213" cy="7926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00FF"/>
                  </a:solidFill>
                </a:defRPr>
              </a:lvl1pPr>
            </a:lstStyle>
            <a:p>
              <a:pPr/>
              <a:r>
                <a:t>By looking at the queue, I see another thread is active</a:t>
              </a:r>
            </a:p>
          </p:txBody>
        </p:sp>
      </p:grpSp>
    </p:spTree>
  </p:cSld>
  <p:clrMapOvr>
    <a:masterClrMapping/>
  </p:clrMapOvr>
  <p:transition xmlns:p14="http://schemas.microsoft.com/office/powerpoint/2010/main" spd="med" advClick="1"/>
</p:sld>
</file>

<file path=ppt/slides/slide19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8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39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391"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392"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395" name="Group"/>
          <p:cNvGrpSpPr/>
          <p:nvPr/>
        </p:nvGrpSpPr>
        <p:grpSpPr>
          <a:xfrm>
            <a:off x="2813050" y="4997450"/>
            <a:ext cx="857250" cy="835025"/>
            <a:chOff x="0" y="0"/>
            <a:chExt cx="857250" cy="835025"/>
          </a:xfrm>
        </p:grpSpPr>
        <p:sp>
          <p:nvSpPr>
            <p:cNvPr id="5393"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394"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407" name="Group"/>
          <p:cNvGrpSpPr/>
          <p:nvPr/>
        </p:nvGrpSpPr>
        <p:grpSpPr>
          <a:xfrm>
            <a:off x="2128837" y="1966912"/>
            <a:ext cx="1783934" cy="1879601"/>
            <a:chOff x="0" y="0"/>
            <a:chExt cx="1783933" cy="1879600"/>
          </a:xfrm>
        </p:grpSpPr>
        <p:grpSp>
          <p:nvGrpSpPr>
            <p:cNvPr id="5405" name="Group"/>
            <p:cNvGrpSpPr/>
            <p:nvPr/>
          </p:nvGrpSpPr>
          <p:grpSpPr>
            <a:xfrm>
              <a:off x="0" y="596900"/>
              <a:ext cx="1358900" cy="1282700"/>
              <a:chOff x="0" y="0"/>
              <a:chExt cx="1358900" cy="1282700"/>
            </a:xfrm>
          </p:grpSpPr>
          <p:sp>
            <p:nvSpPr>
              <p:cNvPr id="5396"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397"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98"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399"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00"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01"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02"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03"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04"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406"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418" name="Group"/>
          <p:cNvGrpSpPr/>
          <p:nvPr/>
        </p:nvGrpSpPr>
        <p:grpSpPr>
          <a:xfrm>
            <a:off x="5703887" y="2617787"/>
            <a:ext cx="1130301" cy="1173163"/>
            <a:chOff x="0" y="0"/>
            <a:chExt cx="1130300" cy="1173162"/>
          </a:xfrm>
        </p:grpSpPr>
        <p:sp>
          <p:nvSpPr>
            <p:cNvPr id="5408"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409"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413" name="Group"/>
            <p:cNvGrpSpPr/>
            <p:nvPr/>
          </p:nvGrpSpPr>
          <p:grpSpPr>
            <a:xfrm>
              <a:off x="914400" y="169862"/>
              <a:ext cx="215900" cy="1003301"/>
              <a:chOff x="0" y="0"/>
              <a:chExt cx="215900" cy="1003300"/>
            </a:xfrm>
          </p:grpSpPr>
          <p:sp>
            <p:nvSpPr>
              <p:cNvPr id="5410"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11"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12"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417" name="Group"/>
            <p:cNvGrpSpPr/>
            <p:nvPr/>
          </p:nvGrpSpPr>
          <p:grpSpPr>
            <a:xfrm>
              <a:off x="0" y="169862"/>
              <a:ext cx="215900" cy="1003301"/>
              <a:chOff x="0" y="0"/>
              <a:chExt cx="215900" cy="1003300"/>
            </a:xfrm>
          </p:grpSpPr>
          <p:sp>
            <p:nvSpPr>
              <p:cNvPr id="5414"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15"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16"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419" name="prepare to spin"/>
          <p:cNvSpPr txBox="1"/>
          <p:nvPr/>
        </p:nvSpPr>
        <p:spPr>
          <a:xfrm>
            <a:off x="4924147" y="1998662"/>
            <a:ext cx="2815194"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prepare to spin</a:t>
            </a:r>
          </a:p>
        </p:txBody>
      </p:sp>
      <p:sp>
        <p:nvSpPr>
          <p:cNvPr id="5420"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421"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422" name="Line"/>
          <p:cNvSpPr/>
          <p:nvPr/>
        </p:nvSpPr>
        <p:spPr>
          <a:xfrm>
            <a:off x="4195762" y="5037137"/>
            <a:ext cx="1739901" cy="391399"/>
          </a:xfrm>
          <a:custGeom>
            <a:avLst/>
            <a:gdLst/>
            <a:ahLst/>
            <a:cxnLst>
              <a:cxn ang="0">
                <a:pos x="wd2" y="hd2"/>
              </a:cxn>
              <a:cxn ang="5400000">
                <a:pos x="wd2" y="hd2"/>
              </a:cxn>
              <a:cxn ang="10800000">
                <a:pos x="wd2" y="hd2"/>
              </a:cxn>
              <a:cxn ang="16200000">
                <a:pos x="wd2" y="hd2"/>
              </a:cxn>
            </a:cxnLst>
            <a:rect l="0" t="0" r="r" b="b"/>
            <a:pathLst>
              <a:path w="21600" h="19797" fill="norm" stroke="1" extrusionOk="0">
                <a:moveTo>
                  <a:pt x="0" y="17826"/>
                </a:moveTo>
                <a:cubicBezTo>
                  <a:pt x="2601" y="17987"/>
                  <a:pt x="12022" y="21600"/>
                  <a:pt x="15628" y="18629"/>
                </a:cubicBezTo>
                <a:cubicBezTo>
                  <a:pt x="19235" y="15658"/>
                  <a:pt x="20358" y="3854"/>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423"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426" name="Group"/>
          <p:cNvGrpSpPr/>
          <p:nvPr/>
        </p:nvGrpSpPr>
        <p:grpSpPr>
          <a:xfrm>
            <a:off x="5470525" y="4164012"/>
            <a:ext cx="857250" cy="835026"/>
            <a:chOff x="0" y="0"/>
            <a:chExt cx="857250" cy="835025"/>
          </a:xfrm>
        </p:grpSpPr>
        <p:sp>
          <p:nvSpPr>
            <p:cNvPr id="5424"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42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427"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428"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432" name="Group"/>
          <p:cNvGrpSpPr/>
          <p:nvPr/>
        </p:nvGrpSpPr>
        <p:grpSpPr>
          <a:xfrm>
            <a:off x="7783512" y="4352925"/>
            <a:ext cx="280988" cy="400050"/>
            <a:chOff x="0" y="0"/>
            <a:chExt cx="280987" cy="400050"/>
          </a:xfrm>
        </p:grpSpPr>
        <p:sp>
          <p:nvSpPr>
            <p:cNvPr id="542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43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43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433" name="Line"/>
          <p:cNvSpPr/>
          <p:nvPr/>
        </p:nvSpPr>
        <p:spPr>
          <a:xfrm flipH="1">
            <a:off x="5886450" y="3702050"/>
            <a:ext cx="661988" cy="774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2208" y="11963"/>
                </a:lnTo>
                <a:lnTo>
                  <a:pt x="10788" y="8148"/>
                </a:lnTo>
                <a:lnTo>
                  <a:pt x="21600" y="21600"/>
                </a:lnTo>
                <a:lnTo>
                  <a:pt x="9156" y="3162"/>
                </a:lnTo>
                <a:lnTo>
                  <a:pt x="9392" y="6810"/>
                </a:lnTo>
                <a:lnTo>
                  <a:pt x="237" y="335"/>
                </a:lnTo>
              </a:path>
            </a:pathLst>
          </a:custGeom>
          <a:solidFill>
            <a:srgbClr val="FFFF00"/>
          </a:solidFill>
          <a:ln w="38100">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434" name="Line"/>
          <p:cNvSpPr/>
          <p:nvPr/>
        </p:nvSpPr>
        <p:spPr>
          <a:xfrm flipH="1">
            <a:off x="4654550" y="3676650"/>
            <a:ext cx="1347788" cy="1676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2208" y="11963"/>
                </a:lnTo>
                <a:lnTo>
                  <a:pt x="10788" y="8148"/>
                </a:lnTo>
                <a:lnTo>
                  <a:pt x="21600" y="21600"/>
                </a:lnTo>
                <a:lnTo>
                  <a:pt x="9156" y="3162"/>
                </a:lnTo>
                <a:lnTo>
                  <a:pt x="9392" y="6810"/>
                </a:lnTo>
                <a:lnTo>
                  <a:pt x="237" y="335"/>
                </a:lnTo>
              </a:path>
            </a:pathLst>
          </a:custGeom>
          <a:solidFill>
            <a:srgbClr val="FFFF00"/>
          </a:solidFill>
          <a:ln w="38100">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9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3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43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43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439"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442" name="Group"/>
          <p:cNvGrpSpPr/>
          <p:nvPr/>
        </p:nvGrpSpPr>
        <p:grpSpPr>
          <a:xfrm>
            <a:off x="2813050" y="4997450"/>
            <a:ext cx="857250" cy="835025"/>
            <a:chOff x="0" y="0"/>
            <a:chExt cx="857250" cy="835025"/>
          </a:xfrm>
        </p:grpSpPr>
        <p:sp>
          <p:nvSpPr>
            <p:cNvPr id="5440"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44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454" name="Group"/>
          <p:cNvGrpSpPr/>
          <p:nvPr/>
        </p:nvGrpSpPr>
        <p:grpSpPr>
          <a:xfrm>
            <a:off x="2128837" y="1966912"/>
            <a:ext cx="1783934" cy="1879601"/>
            <a:chOff x="0" y="0"/>
            <a:chExt cx="1783933" cy="1879600"/>
          </a:xfrm>
        </p:grpSpPr>
        <p:grpSp>
          <p:nvGrpSpPr>
            <p:cNvPr id="5452" name="Group"/>
            <p:cNvGrpSpPr/>
            <p:nvPr/>
          </p:nvGrpSpPr>
          <p:grpSpPr>
            <a:xfrm>
              <a:off x="0" y="596900"/>
              <a:ext cx="1358900" cy="1282700"/>
              <a:chOff x="0" y="0"/>
              <a:chExt cx="1358900" cy="1282700"/>
            </a:xfrm>
          </p:grpSpPr>
          <p:sp>
            <p:nvSpPr>
              <p:cNvPr id="544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44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4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4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4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4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4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5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5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453"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465" name="Group"/>
          <p:cNvGrpSpPr/>
          <p:nvPr/>
        </p:nvGrpSpPr>
        <p:grpSpPr>
          <a:xfrm>
            <a:off x="5703887" y="2617787"/>
            <a:ext cx="1130301" cy="1173163"/>
            <a:chOff x="0" y="0"/>
            <a:chExt cx="1130300" cy="1173162"/>
          </a:xfrm>
        </p:grpSpPr>
        <p:sp>
          <p:nvSpPr>
            <p:cNvPr id="545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45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460" name="Group"/>
            <p:cNvGrpSpPr/>
            <p:nvPr/>
          </p:nvGrpSpPr>
          <p:grpSpPr>
            <a:xfrm>
              <a:off x="914400" y="169862"/>
              <a:ext cx="215900" cy="1003301"/>
              <a:chOff x="0" y="0"/>
              <a:chExt cx="215900" cy="1003300"/>
            </a:xfrm>
          </p:grpSpPr>
          <p:sp>
            <p:nvSpPr>
              <p:cNvPr id="545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5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5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464" name="Group"/>
            <p:cNvGrpSpPr/>
            <p:nvPr/>
          </p:nvGrpSpPr>
          <p:grpSpPr>
            <a:xfrm>
              <a:off x="0" y="169862"/>
              <a:ext cx="215900" cy="1003301"/>
              <a:chOff x="0" y="0"/>
              <a:chExt cx="215900" cy="1003300"/>
            </a:xfrm>
          </p:grpSpPr>
          <p:sp>
            <p:nvSpPr>
              <p:cNvPr id="546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6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6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466" name="spinning"/>
          <p:cNvSpPr txBox="1"/>
          <p:nvPr/>
        </p:nvSpPr>
        <p:spPr>
          <a:xfrm>
            <a:off x="5514002"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5467"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468"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469" name="Line"/>
          <p:cNvSpPr/>
          <p:nvPr/>
        </p:nvSpPr>
        <p:spPr>
          <a:xfrm>
            <a:off x="4195762" y="5037137"/>
            <a:ext cx="1739901" cy="391399"/>
          </a:xfrm>
          <a:custGeom>
            <a:avLst/>
            <a:gdLst/>
            <a:ahLst/>
            <a:cxnLst>
              <a:cxn ang="0">
                <a:pos x="wd2" y="hd2"/>
              </a:cxn>
              <a:cxn ang="5400000">
                <a:pos x="wd2" y="hd2"/>
              </a:cxn>
              <a:cxn ang="10800000">
                <a:pos x="wd2" y="hd2"/>
              </a:cxn>
              <a:cxn ang="16200000">
                <a:pos x="wd2" y="hd2"/>
              </a:cxn>
            </a:cxnLst>
            <a:rect l="0" t="0" r="r" b="b"/>
            <a:pathLst>
              <a:path w="21600" h="19797" fill="norm" stroke="1" extrusionOk="0">
                <a:moveTo>
                  <a:pt x="0" y="17826"/>
                </a:moveTo>
                <a:cubicBezTo>
                  <a:pt x="2601" y="17987"/>
                  <a:pt x="12022" y="21600"/>
                  <a:pt x="15628" y="18629"/>
                </a:cubicBezTo>
                <a:cubicBezTo>
                  <a:pt x="19235" y="15658"/>
                  <a:pt x="20358" y="3854"/>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470"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473" name="Group"/>
          <p:cNvGrpSpPr/>
          <p:nvPr/>
        </p:nvGrpSpPr>
        <p:grpSpPr>
          <a:xfrm>
            <a:off x="5470525" y="4164012"/>
            <a:ext cx="857250" cy="835026"/>
            <a:chOff x="0" y="0"/>
            <a:chExt cx="857250" cy="835025"/>
          </a:xfrm>
        </p:grpSpPr>
        <p:sp>
          <p:nvSpPr>
            <p:cNvPr id="5471"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472"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474"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475"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479" name="Group"/>
          <p:cNvGrpSpPr/>
          <p:nvPr/>
        </p:nvGrpSpPr>
        <p:grpSpPr>
          <a:xfrm>
            <a:off x="7783512" y="4352925"/>
            <a:ext cx="280988" cy="400050"/>
            <a:chOff x="0" y="0"/>
            <a:chExt cx="280987" cy="400050"/>
          </a:xfrm>
        </p:grpSpPr>
        <p:sp>
          <p:nvSpPr>
            <p:cNvPr id="5476"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477"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478"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480" name="Shape"/>
          <p:cNvSpPr/>
          <p:nvPr/>
        </p:nvSpPr>
        <p:spPr>
          <a:xfrm>
            <a:off x="5021262"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19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8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48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484"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485"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488" name="Group"/>
          <p:cNvGrpSpPr/>
          <p:nvPr/>
        </p:nvGrpSpPr>
        <p:grpSpPr>
          <a:xfrm>
            <a:off x="2813050" y="4997450"/>
            <a:ext cx="857250" cy="835025"/>
            <a:chOff x="0" y="0"/>
            <a:chExt cx="857250" cy="835025"/>
          </a:xfrm>
        </p:grpSpPr>
        <p:sp>
          <p:nvSpPr>
            <p:cNvPr id="5486"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487"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500" name="Group"/>
          <p:cNvGrpSpPr/>
          <p:nvPr/>
        </p:nvGrpSpPr>
        <p:grpSpPr>
          <a:xfrm>
            <a:off x="2128837" y="1966912"/>
            <a:ext cx="1783934" cy="1879601"/>
            <a:chOff x="0" y="0"/>
            <a:chExt cx="1783933" cy="1879600"/>
          </a:xfrm>
        </p:grpSpPr>
        <p:grpSp>
          <p:nvGrpSpPr>
            <p:cNvPr id="5498" name="Group"/>
            <p:cNvGrpSpPr/>
            <p:nvPr/>
          </p:nvGrpSpPr>
          <p:grpSpPr>
            <a:xfrm>
              <a:off x="0" y="596900"/>
              <a:ext cx="1358900" cy="1282700"/>
              <a:chOff x="0" y="0"/>
              <a:chExt cx="1358900" cy="1282700"/>
            </a:xfrm>
          </p:grpSpPr>
          <p:sp>
            <p:nvSpPr>
              <p:cNvPr id="548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49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49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499"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511" name="Group"/>
          <p:cNvGrpSpPr/>
          <p:nvPr/>
        </p:nvGrpSpPr>
        <p:grpSpPr>
          <a:xfrm>
            <a:off x="5703887" y="2617787"/>
            <a:ext cx="1130301" cy="1173163"/>
            <a:chOff x="0" y="0"/>
            <a:chExt cx="1130300" cy="1173162"/>
          </a:xfrm>
        </p:grpSpPr>
        <p:sp>
          <p:nvSpPr>
            <p:cNvPr id="550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50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506" name="Group"/>
            <p:cNvGrpSpPr/>
            <p:nvPr/>
          </p:nvGrpSpPr>
          <p:grpSpPr>
            <a:xfrm>
              <a:off x="914400" y="169862"/>
              <a:ext cx="215900" cy="1003301"/>
              <a:chOff x="0" y="0"/>
              <a:chExt cx="215900" cy="1003300"/>
            </a:xfrm>
          </p:grpSpPr>
          <p:sp>
            <p:nvSpPr>
              <p:cNvPr id="550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0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0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510" name="Group"/>
            <p:cNvGrpSpPr/>
            <p:nvPr/>
          </p:nvGrpSpPr>
          <p:grpSpPr>
            <a:xfrm>
              <a:off x="0" y="169862"/>
              <a:ext cx="215900" cy="1003301"/>
              <a:chOff x="0" y="0"/>
              <a:chExt cx="215900" cy="1003300"/>
            </a:xfrm>
          </p:grpSpPr>
          <p:sp>
            <p:nvSpPr>
              <p:cNvPr id="550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0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0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512" name="spinning"/>
          <p:cNvSpPr txBox="1"/>
          <p:nvPr/>
        </p:nvSpPr>
        <p:spPr>
          <a:xfrm>
            <a:off x="5514002"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5513"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514"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515" name="Line"/>
          <p:cNvSpPr/>
          <p:nvPr/>
        </p:nvSpPr>
        <p:spPr>
          <a:xfrm>
            <a:off x="4195762" y="5037137"/>
            <a:ext cx="1739901" cy="391399"/>
          </a:xfrm>
          <a:custGeom>
            <a:avLst/>
            <a:gdLst/>
            <a:ahLst/>
            <a:cxnLst>
              <a:cxn ang="0">
                <a:pos x="wd2" y="hd2"/>
              </a:cxn>
              <a:cxn ang="5400000">
                <a:pos x="wd2" y="hd2"/>
              </a:cxn>
              <a:cxn ang="10800000">
                <a:pos x="wd2" y="hd2"/>
              </a:cxn>
              <a:cxn ang="16200000">
                <a:pos x="wd2" y="hd2"/>
              </a:cxn>
            </a:cxnLst>
            <a:rect l="0" t="0" r="r" b="b"/>
            <a:pathLst>
              <a:path w="21600" h="19797" fill="norm" stroke="1" extrusionOk="0">
                <a:moveTo>
                  <a:pt x="0" y="17826"/>
                </a:moveTo>
                <a:cubicBezTo>
                  <a:pt x="2601" y="17987"/>
                  <a:pt x="12022" y="21600"/>
                  <a:pt x="15628" y="18629"/>
                </a:cubicBezTo>
                <a:cubicBezTo>
                  <a:pt x="19235" y="15658"/>
                  <a:pt x="20358" y="3854"/>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516"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519" name="Group"/>
          <p:cNvGrpSpPr/>
          <p:nvPr/>
        </p:nvGrpSpPr>
        <p:grpSpPr>
          <a:xfrm>
            <a:off x="5470525" y="4164012"/>
            <a:ext cx="857250" cy="835026"/>
            <a:chOff x="0" y="0"/>
            <a:chExt cx="857250" cy="835025"/>
          </a:xfrm>
        </p:grpSpPr>
        <p:sp>
          <p:nvSpPr>
            <p:cNvPr id="5517"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518"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520"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521"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525" name="Group"/>
          <p:cNvGrpSpPr/>
          <p:nvPr/>
        </p:nvGrpSpPr>
        <p:grpSpPr>
          <a:xfrm>
            <a:off x="7783512" y="4352925"/>
            <a:ext cx="280988" cy="400050"/>
            <a:chOff x="0" y="0"/>
            <a:chExt cx="280987" cy="400050"/>
          </a:xfrm>
        </p:grpSpPr>
        <p:sp>
          <p:nvSpPr>
            <p:cNvPr id="552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52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52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526" name="Shape"/>
          <p:cNvSpPr/>
          <p:nvPr/>
        </p:nvSpPr>
        <p:spPr>
          <a:xfrm>
            <a:off x="5021262"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529" name="Group"/>
          <p:cNvGrpSpPr/>
          <p:nvPr/>
        </p:nvGrpSpPr>
        <p:grpSpPr>
          <a:xfrm>
            <a:off x="5495925" y="4156075"/>
            <a:ext cx="857250" cy="835025"/>
            <a:chOff x="0" y="0"/>
            <a:chExt cx="857250" cy="835025"/>
          </a:xfrm>
        </p:grpSpPr>
        <p:sp>
          <p:nvSpPr>
            <p:cNvPr id="5527"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52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
        <p:nvSpPr>
          <p:cNvPr id="5530" name="Line"/>
          <p:cNvSpPr/>
          <p:nvPr/>
        </p:nvSpPr>
        <p:spPr>
          <a:xfrm flipH="1" flipV="1">
            <a:off x="3244850" y="3397250"/>
            <a:ext cx="2401888" cy="10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2208" y="11963"/>
                </a:lnTo>
                <a:lnTo>
                  <a:pt x="10788" y="8148"/>
                </a:lnTo>
                <a:lnTo>
                  <a:pt x="21600" y="21600"/>
                </a:lnTo>
                <a:lnTo>
                  <a:pt x="9156" y="3162"/>
                </a:lnTo>
                <a:lnTo>
                  <a:pt x="9392" y="6810"/>
                </a:lnTo>
                <a:lnTo>
                  <a:pt x="237" y="335"/>
                </a:lnTo>
              </a:path>
            </a:pathLst>
          </a:custGeom>
          <a:solidFill>
            <a:srgbClr val="FFFF00"/>
          </a:solidFill>
          <a:ln w="38100">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19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3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53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534"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535" name="Purple Release"/>
          <p:cNvSpPr txBox="1"/>
          <p:nvPr>
            <p:ph type="title" idx="4294967295"/>
          </p:nvPr>
        </p:nvSpPr>
        <p:spPr>
          <a:xfrm>
            <a:off x="685800" y="609599"/>
            <a:ext cx="7772400" cy="1143002"/>
          </a:xfrm>
          <a:prstGeom prst="rect">
            <a:avLst/>
          </a:prstGeom>
        </p:spPr>
        <p:txBody>
          <a:bodyPr>
            <a:normAutofit fontScale="100000" lnSpcReduction="0"/>
          </a:bodyPr>
          <a:lstStyle/>
          <a:p>
            <a:pPr/>
            <a:r>
              <a:t>Purple Release</a:t>
            </a:r>
          </a:p>
        </p:txBody>
      </p:sp>
      <p:grpSp>
        <p:nvGrpSpPr>
          <p:cNvPr id="5538" name="Group"/>
          <p:cNvGrpSpPr/>
          <p:nvPr/>
        </p:nvGrpSpPr>
        <p:grpSpPr>
          <a:xfrm>
            <a:off x="2813050" y="4997450"/>
            <a:ext cx="857250" cy="835025"/>
            <a:chOff x="0" y="0"/>
            <a:chExt cx="857250" cy="835025"/>
          </a:xfrm>
        </p:grpSpPr>
        <p:sp>
          <p:nvSpPr>
            <p:cNvPr id="5536" name="Rectangle"/>
            <p:cNvSpPr/>
            <p:nvPr/>
          </p:nvSpPr>
          <p:spPr>
            <a:xfrm>
              <a:off x="0" y="0"/>
              <a:ext cx="857250" cy="835025"/>
            </a:xfrm>
            <a:prstGeom prst="rect">
              <a:avLst/>
            </a:prstGeom>
            <a:solidFill>
              <a:srgbClr val="FF00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537"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grpSp>
        <p:nvGrpSpPr>
          <p:cNvPr id="5550" name="Group"/>
          <p:cNvGrpSpPr/>
          <p:nvPr/>
        </p:nvGrpSpPr>
        <p:grpSpPr>
          <a:xfrm>
            <a:off x="2128837" y="1966912"/>
            <a:ext cx="1783934" cy="1879601"/>
            <a:chOff x="0" y="0"/>
            <a:chExt cx="1783933" cy="1879600"/>
          </a:xfrm>
        </p:grpSpPr>
        <p:grpSp>
          <p:nvGrpSpPr>
            <p:cNvPr id="5548" name="Group"/>
            <p:cNvGrpSpPr/>
            <p:nvPr/>
          </p:nvGrpSpPr>
          <p:grpSpPr>
            <a:xfrm>
              <a:off x="0" y="596900"/>
              <a:ext cx="1358900" cy="1282700"/>
              <a:chOff x="0" y="0"/>
              <a:chExt cx="1358900" cy="1282700"/>
            </a:xfrm>
          </p:grpSpPr>
          <p:sp>
            <p:nvSpPr>
              <p:cNvPr id="5539"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5540"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1"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2"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3"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4"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5"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6"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47"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5549" name="releasing"/>
            <p:cNvSpPr txBox="1"/>
            <p:nvPr/>
          </p:nvSpPr>
          <p:spPr>
            <a:xfrm>
              <a:off x="30579" y="0"/>
              <a:ext cx="1753355"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releasing</a:t>
              </a:r>
            </a:p>
          </p:txBody>
        </p:sp>
      </p:grpSp>
      <p:grpSp>
        <p:nvGrpSpPr>
          <p:cNvPr id="5561" name="Group"/>
          <p:cNvGrpSpPr/>
          <p:nvPr/>
        </p:nvGrpSpPr>
        <p:grpSpPr>
          <a:xfrm>
            <a:off x="5703887" y="2617787"/>
            <a:ext cx="1130301" cy="1173163"/>
            <a:chOff x="0" y="0"/>
            <a:chExt cx="1130300" cy="1173162"/>
          </a:xfrm>
        </p:grpSpPr>
        <p:sp>
          <p:nvSpPr>
            <p:cNvPr id="555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55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556" name="Group"/>
            <p:cNvGrpSpPr/>
            <p:nvPr/>
          </p:nvGrpSpPr>
          <p:grpSpPr>
            <a:xfrm>
              <a:off x="914400" y="169862"/>
              <a:ext cx="215900" cy="1003301"/>
              <a:chOff x="0" y="0"/>
              <a:chExt cx="215900" cy="1003300"/>
            </a:xfrm>
          </p:grpSpPr>
          <p:sp>
            <p:nvSpPr>
              <p:cNvPr id="555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5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5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560" name="Group"/>
            <p:cNvGrpSpPr/>
            <p:nvPr/>
          </p:nvGrpSpPr>
          <p:grpSpPr>
            <a:xfrm>
              <a:off x="0" y="169862"/>
              <a:ext cx="215900" cy="1003301"/>
              <a:chOff x="0" y="0"/>
              <a:chExt cx="215900" cy="1003300"/>
            </a:xfrm>
          </p:grpSpPr>
          <p:sp>
            <p:nvSpPr>
              <p:cNvPr id="555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5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55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562" name="Rectangle"/>
          <p:cNvSpPr/>
          <p:nvPr/>
        </p:nvSpPr>
        <p:spPr>
          <a:xfrm>
            <a:off x="914400" y="5262562"/>
            <a:ext cx="930275" cy="400051"/>
          </a:xfrm>
          <a:prstGeom prst="rect">
            <a:avLst/>
          </a:prstGeom>
          <a:solidFill>
            <a:srgbClr val="FFFF00"/>
          </a:solidFill>
          <a:ln w="38100">
            <a:solidFill>
              <a:srgbClr val="000000"/>
            </a:solidFill>
          </a:ln>
        </p:spPr>
        <p:txBody>
          <a:bodyPr lIns="45719" rIns="45719" anchor="ctr"/>
          <a:lstStyle/>
          <a:p>
            <a:pPr/>
          </a:p>
        </p:txBody>
      </p:sp>
      <p:sp>
        <p:nvSpPr>
          <p:cNvPr id="5563" name="Rectangle"/>
          <p:cNvSpPr/>
          <p:nvPr/>
        </p:nvSpPr>
        <p:spPr>
          <a:xfrm>
            <a:off x="3670300" y="4999037"/>
            <a:ext cx="857250" cy="835026"/>
          </a:xfrm>
          <a:prstGeom prst="rect">
            <a:avLst/>
          </a:prstGeom>
          <a:solidFill>
            <a:srgbClr val="FF00FF"/>
          </a:solidFill>
          <a:ln w="38100">
            <a:solidFill>
              <a:srgbClr val="000000"/>
            </a:solidFill>
          </a:ln>
        </p:spPr>
        <p:txBody>
          <a:bodyPr lIns="45719" rIns="45719" anchor="ctr"/>
          <a:lstStyle/>
          <a:p>
            <a:pPr algn="ctr">
              <a:defRPr sz="2400">
                <a:solidFill>
                  <a:srgbClr val="FFFFFF"/>
                </a:solidFill>
              </a:defRPr>
            </a:pPr>
          </a:p>
        </p:txBody>
      </p:sp>
      <p:sp>
        <p:nvSpPr>
          <p:cNvPr id="5564" name="Line"/>
          <p:cNvSpPr/>
          <p:nvPr/>
        </p:nvSpPr>
        <p:spPr>
          <a:xfrm>
            <a:off x="4195762" y="5037137"/>
            <a:ext cx="1739901" cy="391399"/>
          </a:xfrm>
          <a:custGeom>
            <a:avLst/>
            <a:gdLst/>
            <a:ahLst/>
            <a:cxnLst>
              <a:cxn ang="0">
                <a:pos x="wd2" y="hd2"/>
              </a:cxn>
              <a:cxn ang="5400000">
                <a:pos x="wd2" y="hd2"/>
              </a:cxn>
              <a:cxn ang="10800000">
                <a:pos x="wd2" y="hd2"/>
              </a:cxn>
              <a:cxn ang="16200000">
                <a:pos x="wd2" y="hd2"/>
              </a:cxn>
            </a:cxnLst>
            <a:rect l="0" t="0" r="r" b="b"/>
            <a:pathLst>
              <a:path w="21600" h="19797" fill="norm" stroke="1" extrusionOk="0">
                <a:moveTo>
                  <a:pt x="0" y="17826"/>
                </a:moveTo>
                <a:cubicBezTo>
                  <a:pt x="2601" y="17987"/>
                  <a:pt x="12022" y="21600"/>
                  <a:pt x="15628" y="18629"/>
                </a:cubicBezTo>
                <a:cubicBezTo>
                  <a:pt x="19235" y="15658"/>
                  <a:pt x="20358" y="3854"/>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565" name="Line"/>
          <p:cNvSpPr/>
          <p:nvPr/>
        </p:nvSpPr>
        <p:spPr>
          <a:xfrm>
            <a:off x="1676400" y="4572000"/>
            <a:ext cx="3649663" cy="926763"/>
          </a:xfrm>
          <a:custGeom>
            <a:avLst/>
            <a:gdLst/>
            <a:ahLst/>
            <a:cxnLst>
              <a:cxn ang="0">
                <a:pos x="wd2" y="hd2"/>
              </a:cxn>
              <a:cxn ang="5400000">
                <a:pos x="wd2" y="hd2"/>
              </a:cxn>
              <a:cxn ang="10800000">
                <a:pos x="wd2" y="hd2"/>
              </a:cxn>
              <a:cxn ang="16200000">
                <a:pos x="wd2" y="hd2"/>
              </a:cxn>
            </a:cxnLst>
            <a:rect l="0" t="0" r="r" b="b"/>
            <a:pathLst>
              <a:path w="21600" h="19164" fill="norm" stroke="1" extrusionOk="0">
                <a:moveTo>
                  <a:pt x="0" y="18087"/>
                </a:moveTo>
                <a:cubicBezTo>
                  <a:pt x="0" y="18087"/>
                  <a:pt x="3833" y="20615"/>
                  <a:pt x="4886" y="17923"/>
                </a:cubicBezTo>
                <a:cubicBezTo>
                  <a:pt x="5938" y="15231"/>
                  <a:pt x="3523" y="4989"/>
                  <a:pt x="6314" y="2002"/>
                </a:cubicBezTo>
                <a:cubicBezTo>
                  <a:pt x="9104" y="-985"/>
                  <a:pt x="18415" y="427"/>
                  <a:pt x="21600" y="0"/>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568" name="Group"/>
          <p:cNvGrpSpPr/>
          <p:nvPr/>
        </p:nvGrpSpPr>
        <p:grpSpPr>
          <a:xfrm>
            <a:off x="5470525" y="4164012"/>
            <a:ext cx="857250" cy="835026"/>
            <a:chOff x="0" y="0"/>
            <a:chExt cx="857250" cy="835025"/>
          </a:xfrm>
        </p:grpSpPr>
        <p:sp>
          <p:nvSpPr>
            <p:cNvPr id="5566"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567"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569" name="Rectangle"/>
          <p:cNvSpPr/>
          <p:nvPr/>
        </p:nvSpPr>
        <p:spPr>
          <a:xfrm>
            <a:off x="6327775" y="4165600"/>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570" name="Line"/>
          <p:cNvSpPr/>
          <p:nvPr/>
        </p:nvSpPr>
        <p:spPr>
          <a:xfrm>
            <a:off x="6853237" y="4556125"/>
            <a:ext cx="769938" cy="0"/>
          </a:xfrm>
          <a:prstGeom prst="line">
            <a:avLst/>
          </a:prstGeom>
          <a:ln w="76200">
            <a:solidFill>
              <a:srgbClr val="000000"/>
            </a:solidFill>
            <a:tailEnd type="triangle"/>
          </a:ln>
        </p:spPr>
        <p:txBody>
          <a:bodyPr lIns="45719" rIns="45719"/>
          <a:lstStyle/>
          <a:p>
            <a:pPr algn="r">
              <a:defRPr b="1" sz="4400"/>
            </a:pPr>
          </a:p>
        </p:txBody>
      </p:sp>
      <p:grpSp>
        <p:nvGrpSpPr>
          <p:cNvPr id="5574" name="Group"/>
          <p:cNvGrpSpPr/>
          <p:nvPr/>
        </p:nvGrpSpPr>
        <p:grpSpPr>
          <a:xfrm>
            <a:off x="7783512" y="4352925"/>
            <a:ext cx="280988" cy="400050"/>
            <a:chOff x="0" y="0"/>
            <a:chExt cx="280987" cy="400050"/>
          </a:xfrm>
        </p:grpSpPr>
        <p:sp>
          <p:nvSpPr>
            <p:cNvPr id="5571"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572"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573"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575" name="Acquired lock"/>
          <p:cNvSpPr/>
          <p:nvPr/>
        </p:nvSpPr>
        <p:spPr>
          <a:xfrm>
            <a:off x="4621212" y="1978025"/>
            <a:ext cx="2954338" cy="548045"/>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lvl1pPr>
          </a:lstStyle>
          <a:p>
            <a:pPr/>
            <a:r>
              <a:t>Acquired lock</a:t>
            </a:r>
          </a:p>
        </p:txBody>
      </p:sp>
      <p:grpSp>
        <p:nvGrpSpPr>
          <p:cNvPr id="5578" name="Group"/>
          <p:cNvGrpSpPr/>
          <p:nvPr/>
        </p:nvGrpSpPr>
        <p:grpSpPr>
          <a:xfrm>
            <a:off x="5495925" y="4156075"/>
            <a:ext cx="857250" cy="835025"/>
            <a:chOff x="0" y="0"/>
            <a:chExt cx="857250" cy="835025"/>
          </a:xfrm>
        </p:grpSpPr>
        <p:sp>
          <p:nvSpPr>
            <p:cNvPr id="5576"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577"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false</a:t>
              </a:r>
            </a:p>
          </p:txBody>
        </p:sp>
      </p:grpSp>
    </p:spTree>
  </p:cSld>
  <p:clrMapOvr>
    <a:masterClrMapping/>
  </p:clrMapOvr>
  <p:transition xmlns:p14="http://schemas.microsoft.com/office/powerpoint/2010/main" spd="med" advClick="1"/>
</p:sld>
</file>

<file path=ppt/slides/slide19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8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58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582" name="Abortable Locks"/>
          <p:cNvSpPr txBox="1"/>
          <p:nvPr>
            <p:ph type="title" idx="4294967295"/>
          </p:nvPr>
        </p:nvSpPr>
        <p:spPr>
          <a:xfrm>
            <a:off x="685800" y="609599"/>
            <a:ext cx="7772400" cy="1143002"/>
          </a:xfrm>
          <a:prstGeom prst="rect">
            <a:avLst/>
          </a:prstGeom>
        </p:spPr>
        <p:txBody>
          <a:bodyPr>
            <a:normAutofit fontScale="100000" lnSpcReduction="0"/>
          </a:bodyPr>
          <a:lstStyle/>
          <a:p>
            <a:pPr/>
            <a:r>
              <a:t>Abortable Locks</a:t>
            </a:r>
          </a:p>
        </p:txBody>
      </p:sp>
      <p:sp>
        <p:nvSpPr>
          <p:cNvPr id="5583" name="What if you want to give up waiting for a lock?…"/>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What if you want to give up waiting for a lock?</a:t>
            </a:r>
          </a:p>
          <a:p>
            <a:pPr>
              <a:buChar char="•"/>
            </a:pPr>
            <a:r>
              <a:t>For example</a:t>
            </a:r>
          </a:p>
          <a:p>
            <a:pPr lvl="1" marL="742950" indent="-285750">
              <a:spcBef>
                <a:spcPts val="0"/>
              </a:spcBef>
              <a:defRPr sz="2800"/>
            </a:pPr>
            <a:r>
              <a:t>Timeout</a:t>
            </a:r>
          </a:p>
          <a:p>
            <a:pPr lvl="1" marL="742950" indent="-285750">
              <a:spcBef>
                <a:spcPts val="0"/>
              </a:spcBef>
              <a:defRPr sz="2800"/>
            </a:pPr>
            <a:r>
              <a:t>Database transaction aborted by user</a:t>
            </a:r>
          </a:p>
        </p:txBody>
      </p:sp>
    </p:spTree>
  </p:cSld>
  <p:clrMapOvr>
    <a:masterClrMapping/>
  </p:clrMapOvr>
  <p:transition xmlns:p14="http://schemas.microsoft.com/office/powerpoint/2010/main" spd="med" advClick="1"/>
</p:sld>
</file>

<file path=ppt/slides/slide19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8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58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589" name="Back-off Lock"/>
          <p:cNvSpPr txBox="1"/>
          <p:nvPr>
            <p:ph type="title" idx="4294967295"/>
          </p:nvPr>
        </p:nvSpPr>
        <p:spPr>
          <a:xfrm>
            <a:off x="685800" y="609599"/>
            <a:ext cx="7772400" cy="1143002"/>
          </a:xfrm>
          <a:prstGeom prst="rect">
            <a:avLst/>
          </a:prstGeom>
        </p:spPr>
        <p:txBody>
          <a:bodyPr>
            <a:normAutofit fontScale="100000" lnSpcReduction="0"/>
          </a:bodyPr>
          <a:lstStyle/>
          <a:p>
            <a:pPr/>
            <a:r>
              <a:t>Back-off Lock</a:t>
            </a:r>
          </a:p>
        </p:txBody>
      </p:sp>
      <p:sp>
        <p:nvSpPr>
          <p:cNvPr id="5590" name="Aborting is trivial…"/>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Aborting is trivial</a:t>
            </a:r>
          </a:p>
          <a:p>
            <a:pPr lvl="1" marL="742950" indent="-285750">
              <a:spcBef>
                <a:spcPts val="0"/>
              </a:spcBef>
              <a:defRPr sz="2800"/>
            </a:pPr>
            <a:r>
              <a:t>Just return from lock() call</a:t>
            </a:r>
          </a:p>
          <a:p>
            <a:pPr>
              <a:buChar char="•"/>
            </a:pPr>
            <a:r>
              <a:t>Extra benefit:</a:t>
            </a:r>
          </a:p>
          <a:p>
            <a:pPr lvl="1" marL="742950" indent="-285750">
              <a:spcBef>
                <a:spcPts val="0"/>
              </a:spcBef>
              <a:defRPr sz="2800"/>
            </a:pPr>
            <a:r>
              <a:t>No cleaning up</a:t>
            </a:r>
          </a:p>
          <a:p>
            <a:pPr lvl="1" marL="742950" indent="-285750">
              <a:spcBef>
                <a:spcPts val="0"/>
              </a:spcBef>
              <a:defRPr sz="2800"/>
            </a:pPr>
            <a:r>
              <a:t>Wait-free</a:t>
            </a:r>
          </a:p>
          <a:p>
            <a:pPr lvl="1" marL="742950" indent="-285750">
              <a:spcBef>
                <a:spcPts val="0"/>
              </a:spcBef>
              <a:defRPr sz="2800"/>
            </a:pPr>
            <a:r>
              <a:t>Immediate return</a:t>
            </a:r>
          </a:p>
        </p:txBody>
      </p:sp>
    </p:spTree>
  </p:cSld>
  <p:clrMapOvr>
    <a:masterClrMapping/>
  </p:clrMapOvr>
  <p:transition xmlns:p14="http://schemas.microsoft.com/office/powerpoint/2010/main" spd="med" advClick="1"/>
</p:sld>
</file>

<file path=ppt/slides/slide19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9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59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596"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sp>
        <p:nvSpPr>
          <p:cNvPr id="5597" name="Can’t just quit…"/>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Can’t just quit</a:t>
            </a:r>
          </a:p>
          <a:p>
            <a:pPr lvl="1" marL="742950" indent="-285750">
              <a:spcBef>
                <a:spcPts val="0"/>
              </a:spcBef>
              <a:defRPr sz="2800"/>
            </a:pPr>
            <a:r>
              <a:t>Thread in line behind will starve</a:t>
            </a:r>
          </a:p>
          <a:p>
            <a:pPr>
              <a:buChar char="•"/>
            </a:pPr>
            <a:r>
              <a:t>Need a graceful way out</a:t>
            </a:r>
          </a:p>
        </p:txBody>
      </p:sp>
    </p:spTree>
  </p:cSld>
  <p:clrMapOvr>
    <a:masterClrMapping/>
  </p:clrMapOvr>
  <p:transition xmlns:p14="http://schemas.microsoft.com/office/powerpoint/2010/main" spd="med" advClick="1"/>
</p:sld>
</file>

<file path=ppt/slides/slide19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9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60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601"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5602"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613" name="Group"/>
          <p:cNvGrpSpPr/>
          <p:nvPr/>
        </p:nvGrpSpPr>
        <p:grpSpPr>
          <a:xfrm>
            <a:off x="6392862" y="2617787"/>
            <a:ext cx="1130301" cy="1173163"/>
            <a:chOff x="0" y="0"/>
            <a:chExt cx="1130300" cy="1173162"/>
          </a:xfrm>
        </p:grpSpPr>
        <p:sp>
          <p:nvSpPr>
            <p:cNvPr id="5603"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60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608" name="Group"/>
            <p:cNvGrpSpPr/>
            <p:nvPr/>
          </p:nvGrpSpPr>
          <p:grpSpPr>
            <a:xfrm>
              <a:off x="914400" y="169862"/>
              <a:ext cx="215900" cy="1003301"/>
              <a:chOff x="0" y="0"/>
              <a:chExt cx="215900" cy="1003300"/>
            </a:xfrm>
          </p:grpSpPr>
          <p:sp>
            <p:nvSpPr>
              <p:cNvPr id="560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0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0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612" name="Group"/>
            <p:cNvGrpSpPr/>
            <p:nvPr/>
          </p:nvGrpSpPr>
          <p:grpSpPr>
            <a:xfrm>
              <a:off x="0" y="169862"/>
              <a:ext cx="215900" cy="1003301"/>
              <a:chOff x="0" y="0"/>
              <a:chExt cx="215900" cy="1003300"/>
            </a:xfrm>
          </p:grpSpPr>
          <p:sp>
            <p:nvSpPr>
              <p:cNvPr id="560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1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1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614"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617" name="Group"/>
          <p:cNvGrpSpPr/>
          <p:nvPr/>
        </p:nvGrpSpPr>
        <p:grpSpPr>
          <a:xfrm>
            <a:off x="6159500" y="4187825"/>
            <a:ext cx="857250" cy="835025"/>
            <a:chOff x="0" y="0"/>
            <a:chExt cx="857250" cy="835025"/>
          </a:xfrm>
        </p:grpSpPr>
        <p:sp>
          <p:nvSpPr>
            <p:cNvPr id="5615"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616"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618"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619"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623" name="Group"/>
          <p:cNvGrpSpPr/>
          <p:nvPr/>
        </p:nvGrpSpPr>
        <p:grpSpPr>
          <a:xfrm>
            <a:off x="8472487" y="4405312"/>
            <a:ext cx="280988" cy="400051"/>
            <a:chOff x="0" y="0"/>
            <a:chExt cx="280987" cy="400050"/>
          </a:xfrm>
        </p:grpSpPr>
        <p:sp>
          <p:nvSpPr>
            <p:cNvPr id="5620"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621"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622"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624"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635" name="Group"/>
          <p:cNvGrpSpPr/>
          <p:nvPr/>
        </p:nvGrpSpPr>
        <p:grpSpPr>
          <a:xfrm>
            <a:off x="4000500" y="2665412"/>
            <a:ext cx="1130300" cy="1173163"/>
            <a:chOff x="0" y="0"/>
            <a:chExt cx="1130300" cy="1173162"/>
          </a:xfrm>
        </p:grpSpPr>
        <p:sp>
          <p:nvSpPr>
            <p:cNvPr id="5625" name="Rectangle"/>
            <p:cNvSpPr/>
            <p:nvPr/>
          </p:nvSpPr>
          <p:spPr>
            <a:xfrm>
              <a:off x="152400" y="931862"/>
              <a:ext cx="838200" cy="228601"/>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p>
          </p:txBody>
        </p:sp>
        <p:sp>
          <p:nvSpPr>
            <p:cNvPr id="562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630" name="Group"/>
            <p:cNvGrpSpPr/>
            <p:nvPr/>
          </p:nvGrpSpPr>
          <p:grpSpPr>
            <a:xfrm>
              <a:off x="914400" y="169862"/>
              <a:ext cx="215900" cy="1003301"/>
              <a:chOff x="0" y="0"/>
              <a:chExt cx="215900" cy="1003300"/>
            </a:xfrm>
          </p:grpSpPr>
          <p:sp>
            <p:nvSpPr>
              <p:cNvPr id="562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2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2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634" name="Group"/>
            <p:cNvGrpSpPr/>
            <p:nvPr/>
          </p:nvGrpSpPr>
          <p:grpSpPr>
            <a:xfrm>
              <a:off x="0" y="169862"/>
              <a:ext cx="215900" cy="1003301"/>
              <a:chOff x="0" y="0"/>
              <a:chExt cx="215900" cy="1003300"/>
            </a:xfrm>
          </p:grpSpPr>
          <p:sp>
            <p:nvSpPr>
              <p:cNvPr id="563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3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3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636" name="spinning"/>
          <p:cNvSpPr txBox="1"/>
          <p:nvPr/>
        </p:nvSpPr>
        <p:spPr>
          <a:xfrm>
            <a:off x="3810615" y="2046287"/>
            <a:ext cx="1618020"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639" name="Group"/>
          <p:cNvGrpSpPr/>
          <p:nvPr/>
        </p:nvGrpSpPr>
        <p:grpSpPr>
          <a:xfrm>
            <a:off x="3767137" y="4189412"/>
            <a:ext cx="857251" cy="835026"/>
            <a:chOff x="0" y="0"/>
            <a:chExt cx="857250" cy="835025"/>
          </a:xfrm>
        </p:grpSpPr>
        <p:sp>
          <p:nvSpPr>
            <p:cNvPr id="5637" name="Rectangle"/>
            <p:cNvSpPr/>
            <p:nvPr/>
          </p:nvSpPr>
          <p:spPr>
            <a:xfrm>
              <a:off x="0" y="0"/>
              <a:ext cx="857250" cy="835025"/>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638"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640"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641"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sp>
        <p:nvSpPr>
          <p:cNvPr id="5642" name="Shape"/>
          <p:cNvSpPr/>
          <p:nvPr/>
        </p:nvSpPr>
        <p:spPr>
          <a:xfrm>
            <a:off x="3317875" y="3717914"/>
            <a:ext cx="1571625"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pic>
        <p:nvPicPr>
          <p:cNvPr id="5643"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5654" name="Group"/>
          <p:cNvGrpSpPr/>
          <p:nvPr/>
        </p:nvGrpSpPr>
        <p:grpSpPr>
          <a:xfrm>
            <a:off x="1808162" y="2641600"/>
            <a:ext cx="1130301" cy="1173163"/>
            <a:chOff x="0" y="0"/>
            <a:chExt cx="1130300" cy="1173162"/>
          </a:xfrm>
        </p:grpSpPr>
        <p:sp>
          <p:nvSpPr>
            <p:cNvPr id="5644"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5645"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649" name="Group"/>
            <p:cNvGrpSpPr/>
            <p:nvPr/>
          </p:nvGrpSpPr>
          <p:grpSpPr>
            <a:xfrm>
              <a:off x="914400" y="169862"/>
              <a:ext cx="215900" cy="1003301"/>
              <a:chOff x="0" y="0"/>
              <a:chExt cx="215900" cy="1003300"/>
            </a:xfrm>
          </p:grpSpPr>
          <p:sp>
            <p:nvSpPr>
              <p:cNvPr id="5646"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47"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48"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653" name="Group"/>
            <p:cNvGrpSpPr/>
            <p:nvPr/>
          </p:nvGrpSpPr>
          <p:grpSpPr>
            <a:xfrm>
              <a:off x="0" y="169862"/>
              <a:ext cx="215900" cy="1003301"/>
              <a:chOff x="0" y="0"/>
              <a:chExt cx="215900" cy="1003300"/>
            </a:xfrm>
          </p:grpSpPr>
          <p:sp>
            <p:nvSpPr>
              <p:cNvPr id="5650"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51"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52"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5657" name="Group"/>
          <p:cNvGrpSpPr/>
          <p:nvPr/>
        </p:nvGrpSpPr>
        <p:grpSpPr>
          <a:xfrm>
            <a:off x="1574800" y="4187825"/>
            <a:ext cx="857250" cy="835025"/>
            <a:chOff x="0" y="0"/>
            <a:chExt cx="857250" cy="835025"/>
          </a:xfrm>
        </p:grpSpPr>
        <p:sp>
          <p:nvSpPr>
            <p:cNvPr id="5655"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656"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658" name="Rectangle"/>
          <p:cNvSpPr/>
          <p:nvPr/>
        </p:nvSpPr>
        <p:spPr>
          <a:xfrm>
            <a:off x="2432050" y="4189412"/>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5659"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sp>
        <p:nvSpPr>
          <p:cNvPr id="5660" name="Shape"/>
          <p:cNvSpPr/>
          <p:nvPr/>
        </p:nvSpPr>
        <p:spPr>
          <a:xfrm>
            <a:off x="1125537" y="3694102"/>
            <a:ext cx="1571626" cy="1655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661"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5662" name="spinning"/>
          <p:cNvSpPr txBox="1"/>
          <p:nvPr/>
        </p:nvSpPr>
        <p:spPr>
          <a:xfrm>
            <a:off x="1548427" y="1963737"/>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Tree>
  </p:cSld>
  <p:clrMapOvr>
    <a:masterClrMapping/>
  </p:clrMapOvr>
  <p:transition xmlns:p14="http://schemas.microsoft.com/office/powerpoint/2010/main" spd="med" advClick="1"/>
</p:sld>
</file>

<file path=ppt/slides/slide19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6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66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666"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5667"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678" name="Group"/>
          <p:cNvGrpSpPr/>
          <p:nvPr/>
        </p:nvGrpSpPr>
        <p:grpSpPr>
          <a:xfrm>
            <a:off x="6392862" y="2617787"/>
            <a:ext cx="1130301" cy="1173163"/>
            <a:chOff x="0" y="0"/>
            <a:chExt cx="1130300" cy="1173162"/>
          </a:xfrm>
        </p:grpSpPr>
        <p:sp>
          <p:nvSpPr>
            <p:cNvPr id="5668"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669"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673" name="Group"/>
            <p:cNvGrpSpPr/>
            <p:nvPr/>
          </p:nvGrpSpPr>
          <p:grpSpPr>
            <a:xfrm>
              <a:off x="914400" y="169862"/>
              <a:ext cx="215900" cy="1003301"/>
              <a:chOff x="0" y="0"/>
              <a:chExt cx="215900" cy="1003300"/>
            </a:xfrm>
          </p:grpSpPr>
          <p:sp>
            <p:nvSpPr>
              <p:cNvPr id="5670"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71"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72"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677" name="Group"/>
            <p:cNvGrpSpPr/>
            <p:nvPr/>
          </p:nvGrpSpPr>
          <p:grpSpPr>
            <a:xfrm>
              <a:off x="0" y="169862"/>
              <a:ext cx="215900" cy="1003301"/>
              <a:chOff x="0" y="0"/>
              <a:chExt cx="215900" cy="1003300"/>
            </a:xfrm>
          </p:grpSpPr>
          <p:sp>
            <p:nvSpPr>
              <p:cNvPr id="5674"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75"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76"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679"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682" name="Group"/>
          <p:cNvGrpSpPr/>
          <p:nvPr/>
        </p:nvGrpSpPr>
        <p:grpSpPr>
          <a:xfrm>
            <a:off x="6159500" y="4187825"/>
            <a:ext cx="857250" cy="835025"/>
            <a:chOff x="0" y="0"/>
            <a:chExt cx="857250" cy="835025"/>
          </a:xfrm>
        </p:grpSpPr>
        <p:sp>
          <p:nvSpPr>
            <p:cNvPr id="5680"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681"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683"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684"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688" name="Group"/>
          <p:cNvGrpSpPr/>
          <p:nvPr/>
        </p:nvGrpSpPr>
        <p:grpSpPr>
          <a:xfrm>
            <a:off x="8472487" y="4405312"/>
            <a:ext cx="280988" cy="400051"/>
            <a:chOff x="0" y="0"/>
            <a:chExt cx="280987" cy="400050"/>
          </a:xfrm>
        </p:grpSpPr>
        <p:sp>
          <p:nvSpPr>
            <p:cNvPr id="568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68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68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689"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700" name="Group"/>
          <p:cNvGrpSpPr/>
          <p:nvPr/>
        </p:nvGrpSpPr>
        <p:grpSpPr>
          <a:xfrm>
            <a:off x="4000500" y="2665412"/>
            <a:ext cx="1130300" cy="1173163"/>
            <a:chOff x="0" y="0"/>
            <a:chExt cx="1130300" cy="1173162"/>
          </a:xfrm>
        </p:grpSpPr>
        <p:sp>
          <p:nvSpPr>
            <p:cNvPr id="5690" name="Rectangle"/>
            <p:cNvSpPr/>
            <p:nvPr/>
          </p:nvSpPr>
          <p:spPr>
            <a:xfrm>
              <a:off x="152400" y="931862"/>
              <a:ext cx="838200" cy="228601"/>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p>
          </p:txBody>
        </p:sp>
        <p:sp>
          <p:nvSpPr>
            <p:cNvPr id="569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695" name="Group"/>
            <p:cNvGrpSpPr/>
            <p:nvPr/>
          </p:nvGrpSpPr>
          <p:grpSpPr>
            <a:xfrm>
              <a:off x="914400" y="169862"/>
              <a:ext cx="215900" cy="1003301"/>
              <a:chOff x="0" y="0"/>
              <a:chExt cx="215900" cy="1003300"/>
            </a:xfrm>
          </p:grpSpPr>
          <p:sp>
            <p:nvSpPr>
              <p:cNvPr id="569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9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9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699" name="Group"/>
            <p:cNvGrpSpPr/>
            <p:nvPr/>
          </p:nvGrpSpPr>
          <p:grpSpPr>
            <a:xfrm>
              <a:off x="0" y="169862"/>
              <a:ext cx="215900" cy="1003301"/>
              <a:chOff x="0" y="0"/>
              <a:chExt cx="215900" cy="1003300"/>
            </a:xfrm>
          </p:grpSpPr>
          <p:sp>
            <p:nvSpPr>
              <p:cNvPr id="569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9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69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701" name="spinning"/>
          <p:cNvSpPr txBox="1"/>
          <p:nvPr/>
        </p:nvSpPr>
        <p:spPr>
          <a:xfrm>
            <a:off x="3810615" y="2046287"/>
            <a:ext cx="1618020"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704" name="Group"/>
          <p:cNvGrpSpPr/>
          <p:nvPr/>
        </p:nvGrpSpPr>
        <p:grpSpPr>
          <a:xfrm>
            <a:off x="3767137" y="4189412"/>
            <a:ext cx="857251" cy="835026"/>
            <a:chOff x="0" y="0"/>
            <a:chExt cx="857250" cy="835025"/>
          </a:xfrm>
        </p:grpSpPr>
        <p:sp>
          <p:nvSpPr>
            <p:cNvPr id="5702" name="Rectangle"/>
            <p:cNvSpPr/>
            <p:nvPr/>
          </p:nvSpPr>
          <p:spPr>
            <a:xfrm>
              <a:off x="0" y="0"/>
              <a:ext cx="857250" cy="835025"/>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703"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705"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706"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sp>
        <p:nvSpPr>
          <p:cNvPr id="5707" name="Shape"/>
          <p:cNvSpPr/>
          <p:nvPr/>
        </p:nvSpPr>
        <p:spPr>
          <a:xfrm>
            <a:off x="3317875" y="3717914"/>
            <a:ext cx="1571625"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pic>
        <p:nvPicPr>
          <p:cNvPr id="5708"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5719" name="Group"/>
          <p:cNvGrpSpPr/>
          <p:nvPr/>
        </p:nvGrpSpPr>
        <p:grpSpPr>
          <a:xfrm>
            <a:off x="1808162" y="2641600"/>
            <a:ext cx="1130301" cy="1173163"/>
            <a:chOff x="0" y="0"/>
            <a:chExt cx="1130300" cy="1173162"/>
          </a:xfrm>
        </p:grpSpPr>
        <p:sp>
          <p:nvSpPr>
            <p:cNvPr id="5709"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5710"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714" name="Group"/>
            <p:cNvGrpSpPr/>
            <p:nvPr/>
          </p:nvGrpSpPr>
          <p:grpSpPr>
            <a:xfrm>
              <a:off x="914400" y="169862"/>
              <a:ext cx="215900" cy="1003301"/>
              <a:chOff x="0" y="0"/>
              <a:chExt cx="215900" cy="1003300"/>
            </a:xfrm>
          </p:grpSpPr>
          <p:sp>
            <p:nvSpPr>
              <p:cNvPr id="5711"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12"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13"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718" name="Group"/>
            <p:cNvGrpSpPr/>
            <p:nvPr/>
          </p:nvGrpSpPr>
          <p:grpSpPr>
            <a:xfrm>
              <a:off x="0" y="169862"/>
              <a:ext cx="215900" cy="1003301"/>
              <a:chOff x="0" y="0"/>
              <a:chExt cx="215900" cy="1003300"/>
            </a:xfrm>
          </p:grpSpPr>
          <p:sp>
            <p:nvSpPr>
              <p:cNvPr id="5715"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16"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17"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5722" name="Group"/>
          <p:cNvGrpSpPr/>
          <p:nvPr/>
        </p:nvGrpSpPr>
        <p:grpSpPr>
          <a:xfrm>
            <a:off x="1574800" y="4187825"/>
            <a:ext cx="857250" cy="835025"/>
            <a:chOff x="0" y="0"/>
            <a:chExt cx="857250" cy="835025"/>
          </a:xfrm>
        </p:grpSpPr>
        <p:sp>
          <p:nvSpPr>
            <p:cNvPr id="5720"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00CC99"/>
                  </a:solidFill>
                </a:defRPr>
              </a:pPr>
            </a:p>
          </p:txBody>
        </p:sp>
        <p:sp>
          <p:nvSpPr>
            <p:cNvPr id="572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00CC99"/>
                  </a:solidFill>
                </a:defRPr>
              </a:lvl1pPr>
            </a:lstStyle>
            <a:p>
              <a:pPr/>
              <a:r>
                <a:t>false</a:t>
              </a:r>
            </a:p>
          </p:txBody>
        </p:sp>
      </p:grpSp>
      <p:sp>
        <p:nvSpPr>
          <p:cNvPr id="5723" name="Rectangle"/>
          <p:cNvSpPr/>
          <p:nvPr/>
        </p:nvSpPr>
        <p:spPr>
          <a:xfrm>
            <a:off x="2432050" y="4189412"/>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5724"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sp>
        <p:nvSpPr>
          <p:cNvPr id="5725" name="Shape"/>
          <p:cNvSpPr/>
          <p:nvPr/>
        </p:nvSpPr>
        <p:spPr>
          <a:xfrm>
            <a:off x="1125537" y="3694102"/>
            <a:ext cx="1571626" cy="1655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726"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5727" name="locked"/>
          <p:cNvSpPr txBox="1"/>
          <p:nvPr/>
        </p:nvSpPr>
        <p:spPr>
          <a:xfrm>
            <a:off x="1718786" y="196373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pic>
        <p:nvPicPr>
          <p:cNvPr id="37"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8" name="Theoretical Lock Implementations"/>
          <p:cNvSpPr txBox="1"/>
          <p:nvPr>
            <p:ph type="title" idx="4294967295"/>
          </p:nvPr>
        </p:nvSpPr>
        <p:spPr>
          <a:xfrm>
            <a:off x="685800" y="2857500"/>
            <a:ext cx="7772400" cy="1143001"/>
          </a:xfrm>
          <a:prstGeom prst="rect">
            <a:avLst/>
          </a:prstGeom>
        </p:spPr>
        <p:txBody>
          <a:bodyPr>
            <a:normAutofit fontScale="100000" lnSpcReduction="0"/>
          </a:bodyPr>
          <a:lstStyle>
            <a:lvl1pPr defTabSz="832104">
              <a:defRPr sz="4004"/>
            </a:lvl1pPr>
          </a:lstStyle>
          <a:p>
            <a:pPr/>
            <a:r>
              <a:t>Theoretical Lock Implementations</a:t>
            </a:r>
          </a:p>
        </p:txBody>
      </p:sp>
      <p:sp>
        <p:nvSpPr>
          <p:cNvPr id="39" name="Rectangle"/>
          <p:cNvSpPr/>
          <p:nvPr/>
        </p:nvSpPr>
        <p:spPr>
          <a:xfrm>
            <a:off x="392112" y="5927725"/>
            <a:ext cx="1509714" cy="930275"/>
          </a:xfrm>
          <a:prstGeom prst="rect">
            <a:avLst/>
          </a:prstGeom>
          <a:solidFill>
            <a:srgbClr val="FFFFFF"/>
          </a:solidFill>
          <a:ln w="12700">
            <a:miter lim="400000"/>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40" name="TexPoint fonts used in EMF.…"/>
          <p:cNvSpPr txBox="1"/>
          <p:nvPr/>
        </p:nvSpPr>
        <p:spPr>
          <a:xfrm>
            <a:off x="-1" y="7112000"/>
            <a:ext cx="9144002" cy="6375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TexPoint fonts used in EMF. </a:t>
            </a:r>
          </a:p>
          <a:p>
            <a:pPr/>
            <a:r>
              <a:t>Read the TexPoint manual before you delete this box.: </a:t>
            </a:r>
            <a:r>
              <a:rPr>
                <a:latin typeface="CMR10"/>
                <a:ea typeface="CMR10"/>
                <a:cs typeface="CMR10"/>
                <a:sym typeface="CMR10"/>
              </a:rPr>
              <a:t>A</a:t>
            </a:r>
            <a:r>
              <a:rPr>
                <a:latin typeface="CMSY10ORIG"/>
                <a:ea typeface="CMSY10ORIG"/>
                <a:cs typeface="CMSY10ORIG"/>
                <a:sym typeface="CMSY10ORIG"/>
              </a:rPr>
              <a:t>A</a:t>
            </a:r>
            <a:r>
              <a:rPr>
                <a:latin typeface="CMMI10"/>
                <a:ea typeface="CMMI10"/>
                <a:cs typeface="CMMI10"/>
                <a:sym typeface="CMMI10"/>
              </a:rPr>
              <a:t>A</a:t>
            </a:r>
            <a:r>
              <a:rPr>
                <a:latin typeface="CMMI7"/>
                <a:ea typeface="CMMI7"/>
                <a:cs typeface="CMMI7"/>
                <a:sym typeface="CMMI7"/>
              </a:rPr>
              <a:t>A</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81"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82"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83" name="Peterson’s Algorithm"/>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Peterson’s Algorithm</a:t>
            </a:r>
          </a:p>
        </p:txBody>
      </p:sp>
      <p:grpSp>
        <p:nvGrpSpPr>
          <p:cNvPr id="186" name="Group"/>
          <p:cNvGrpSpPr/>
          <p:nvPr/>
        </p:nvGrpSpPr>
        <p:grpSpPr>
          <a:xfrm>
            <a:off x="1066800" y="2514600"/>
            <a:ext cx="6781800" cy="2971800"/>
            <a:chOff x="0" y="0"/>
            <a:chExt cx="6781800" cy="2971800"/>
          </a:xfrm>
        </p:grpSpPr>
        <p:sp>
          <p:nvSpPr>
            <p:cNvPr id="184" name="Rectangle"/>
            <p:cNvSpPr/>
            <p:nvPr/>
          </p:nvSpPr>
          <p:spPr>
            <a:xfrm>
              <a:off x="0" y="0"/>
              <a:ext cx="6781800" cy="29718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400">
                  <a:latin typeface="Courier New"/>
                  <a:ea typeface="Courier New"/>
                  <a:cs typeface="Courier New"/>
                  <a:sym typeface="Courier New"/>
                </a:defRPr>
              </a:pPr>
            </a:p>
          </p:txBody>
        </p:sp>
        <p:sp>
          <p:nvSpPr>
            <p:cNvPr id="185" name="public void lock() {…"/>
            <p:cNvSpPr txBox="1"/>
            <p:nvPr/>
          </p:nvSpPr>
          <p:spPr>
            <a:xfrm>
              <a:off x="0" y="0"/>
              <a:ext cx="6781800" cy="28666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lock() {</a:t>
              </a:r>
            </a:p>
            <a:p>
              <a:pPr marL="231775" indent="-231775">
                <a:lnSpc>
                  <a:spcPct val="80000"/>
                </a:lnSpc>
                <a:spcBef>
                  <a:spcPts val="500"/>
                </a:spcBef>
                <a:defRPr sz="2400">
                  <a:solidFill>
                    <a:srgbClr val="3333CC"/>
                  </a:solidFill>
                  <a:latin typeface="Courier New"/>
                  <a:ea typeface="Courier New"/>
                  <a:cs typeface="Courier New"/>
                  <a:sym typeface="Courier New"/>
                </a:defRPr>
              </a:pPr>
              <a:r>
                <a:t> flag[i] =</a:t>
              </a:r>
              <a:r>
                <a:rPr>
                  <a:solidFill>
                    <a:srgbClr val="000000"/>
                  </a:solidFill>
                </a:rPr>
                <a:t> true; </a:t>
              </a:r>
              <a:endParaRPr>
                <a:solidFill>
                  <a:srgbClr val="FF0000"/>
                </a:solidFill>
              </a:endParaRPr>
            </a:p>
            <a:p>
              <a:pPr marL="231775" indent="-231775">
                <a:lnSpc>
                  <a:spcPct val="80000"/>
                </a:lnSpc>
                <a:spcBef>
                  <a:spcPts val="500"/>
                </a:spcBef>
                <a:defRPr sz="2400">
                  <a:latin typeface="Courier New"/>
                  <a:ea typeface="Courier New"/>
                  <a:cs typeface="Courier New"/>
                  <a:sym typeface="Courier New"/>
                </a:defRPr>
              </a:pPr>
              <a:r>
                <a:t> </a:t>
              </a:r>
              <a:r>
                <a:rPr>
                  <a:solidFill>
                    <a:srgbClr val="3333CC"/>
                  </a:solidFill>
                </a:rPr>
                <a:t>victim  = i;</a:t>
              </a:r>
              <a:r>
                <a:t> </a:t>
              </a:r>
            </a:p>
            <a:p>
              <a:pPr marL="231775" indent="-231775">
                <a:lnSpc>
                  <a:spcPct val="80000"/>
                </a:lnSpc>
                <a:spcBef>
                  <a:spcPts val="500"/>
                </a:spcBef>
                <a:defRPr sz="2400">
                  <a:latin typeface="Courier New"/>
                  <a:ea typeface="Courier New"/>
                  <a:cs typeface="Courier New"/>
                  <a:sym typeface="Courier New"/>
                </a:defRPr>
              </a:pPr>
              <a:r>
                <a:t> while </a:t>
              </a:r>
              <a:r>
                <a:rPr>
                  <a:solidFill>
                    <a:srgbClr val="3333CC"/>
                  </a:solidFill>
                </a:rPr>
                <a:t>(flag[j] &amp;&amp; victim == i) {};</a:t>
              </a:r>
              <a:endParaRPr>
                <a:solidFill>
                  <a:srgbClr val="3333CC"/>
                </a:solidFill>
              </a:endParaRPr>
            </a:p>
            <a:p>
              <a:pPr marL="231775" indent="-231775">
                <a:lnSpc>
                  <a:spcPct val="80000"/>
                </a:lnSpc>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231775" indent="-231775">
                <a:lnSpc>
                  <a:spcPct val="80000"/>
                </a:lnSpc>
                <a:spcBef>
                  <a:spcPts val="500"/>
                </a:spcBef>
                <a:defRPr sz="2400">
                  <a:solidFill>
                    <a:srgbClr val="B2B2B2"/>
                  </a:solidFill>
                  <a:latin typeface="Courier New"/>
                  <a:ea typeface="Courier New"/>
                  <a:cs typeface="Courier New"/>
                  <a:sym typeface="Courier New"/>
                </a:defRPr>
              </a:pPr>
              <a:r>
                <a:t>public void unlock() {</a:t>
              </a:r>
            </a:p>
            <a:p>
              <a:pPr marL="231775" indent="-231775">
                <a:lnSpc>
                  <a:spcPct val="80000"/>
                </a:lnSpc>
                <a:spcBef>
                  <a:spcPts val="500"/>
                </a:spcBef>
                <a:defRPr sz="2400">
                  <a:latin typeface="Courier New"/>
                  <a:ea typeface="Courier New"/>
                  <a:cs typeface="Courier New"/>
                  <a:sym typeface="Courier New"/>
                </a:defRPr>
              </a:pPr>
              <a:r>
                <a:t> </a:t>
              </a:r>
              <a:r>
                <a:rPr>
                  <a:solidFill>
                    <a:srgbClr val="3333CC"/>
                  </a:solidFill>
                </a:rPr>
                <a:t>flag[i] =</a:t>
              </a:r>
              <a:r>
                <a:t> false;</a:t>
              </a:r>
              <a:endParaRPr>
                <a:solidFill>
                  <a:srgbClr val="FF0000"/>
                </a:solidFill>
              </a:endParaRPr>
            </a:p>
            <a:p>
              <a:pPr marL="231775" indent="-231775">
                <a:lnSpc>
                  <a:spcPct val="80000"/>
                </a:lnSpc>
                <a:spcBef>
                  <a:spcPts val="500"/>
                </a:spcBef>
                <a:defRPr sz="2400">
                  <a:latin typeface="Courier New"/>
                  <a:ea typeface="Courier New"/>
                  <a:cs typeface="Courier New"/>
                  <a:sym typeface="Courier New"/>
                </a:defRPr>
              </a:pPr>
              <a:r>
                <a:t>}</a:t>
              </a:r>
            </a:p>
          </p:txBody>
        </p:sp>
      </p:grpSp>
      <p:sp>
        <p:nvSpPr>
          <p:cNvPr id="187" name="Shape"/>
          <p:cNvSpPr/>
          <p:nvPr/>
        </p:nvSpPr>
        <p:spPr>
          <a:xfrm>
            <a:off x="1327150" y="2446329"/>
            <a:ext cx="4381466" cy="790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7" y="11494"/>
                </a:moveTo>
                <a:cubicBezTo>
                  <a:pt x="1096" y="11494"/>
                  <a:pt x="0" y="12248"/>
                  <a:pt x="0" y="13178"/>
                </a:cubicBezTo>
                <a:lnTo>
                  <a:pt x="0" y="19916"/>
                </a:lnTo>
                <a:cubicBezTo>
                  <a:pt x="0" y="20846"/>
                  <a:pt x="1096" y="21600"/>
                  <a:pt x="2447" y="21600"/>
                </a:cubicBezTo>
                <a:lnTo>
                  <a:pt x="12235" y="21600"/>
                </a:lnTo>
                <a:cubicBezTo>
                  <a:pt x="13586" y="21600"/>
                  <a:pt x="14682" y="20846"/>
                  <a:pt x="14682" y="19916"/>
                </a:cubicBezTo>
                <a:lnTo>
                  <a:pt x="14682" y="13178"/>
                </a:lnTo>
                <a:cubicBezTo>
                  <a:pt x="14682" y="12248"/>
                  <a:pt x="13586" y="11494"/>
                  <a:pt x="12235" y="11494"/>
                </a:cubicBezTo>
                <a:lnTo>
                  <a:pt x="21600" y="0"/>
                </a:lnTo>
                <a:lnTo>
                  <a:pt x="8564" y="11494"/>
                </a:lnTo>
                <a:close/>
              </a:path>
            </a:pathLst>
          </a:custGeom>
          <a:ln w="38100">
            <a:solidFill>
              <a:srgbClr val="FF0000"/>
            </a:solidFill>
          </a:ln>
        </p:spPr>
        <p:txBody>
          <a:bodyPr lIns="45719" rIns="45719" anchor="ctr"/>
          <a:lstStyle/>
          <a:p>
            <a:pPr algn="ctr"/>
          </a:p>
        </p:txBody>
      </p:sp>
      <p:sp>
        <p:nvSpPr>
          <p:cNvPr id="188" name="Shape"/>
          <p:cNvSpPr/>
          <p:nvPr/>
        </p:nvSpPr>
        <p:spPr>
          <a:xfrm>
            <a:off x="1343025" y="3198804"/>
            <a:ext cx="4313216" cy="4365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86" y="3299"/>
                </a:moveTo>
                <a:cubicBezTo>
                  <a:pt x="1113" y="3299"/>
                  <a:pt x="0" y="4665"/>
                  <a:pt x="0" y="6349"/>
                </a:cubicBezTo>
                <a:lnTo>
                  <a:pt x="0" y="18550"/>
                </a:lnTo>
                <a:cubicBezTo>
                  <a:pt x="0" y="20234"/>
                  <a:pt x="1113" y="21600"/>
                  <a:pt x="2486" y="21600"/>
                </a:cubicBezTo>
                <a:lnTo>
                  <a:pt x="12428" y="21600"/>
                </a:lnTo>
                <a:cubicBezTo>
                  <a:pt x="13801" y="21600"/>
                  <a:pt x="14914" y="20234"/>
                  <a:pt x="14914" y="18550"/>
                </a:cubicBezTo>
                <a:lnTo>
                  <a:pt x="14914" y="10925"/>
                </a:lnTo>
                <a:lnTo>
                  <a:pt x="21600" y="0"/>
                </a:lnTo>
                <a:lnTo>
                  <a:pt x="14914" y="6349"/>
                </a:lnTo>
                <a:cubicBezTo>
                  <a:pt x="14914" y="4665"/>
                  <a:pt x="13801" y="3299"/>
                  <a:pt x="12428" y="3299"/>
                </a:cubicBezTo>
                <a:lnTo>
                  <a:pt x="8700" y="3299"/>
                </a:lnTo>
                <a:close/>
              </a:path>
            </a:pathLst>
          </a:custGeom>
          <a:ln w="38100">
            <a:solidFill>
              <a:srgbClr val="FF0000"/>
            </a:solidFill>
          </a:ln>
        </p:spPr>
        <p:txBody>
          <a:bodyPr lIns="45719" rIns="45719" anchor="ctr"/>
          <a:lstStyle/>
          <a:p>
            <a:pPr algn="ctr"/>
          </a:p>
        </p:txBody>
      </p:sp>
      <p:sp>
        <p:nvSpPr>
          <p:cNvPr id="189" name="Shape"/>
          <p:cNvSpPr/>
          <p:nvPr/>
        </p:nvSpPr>
        <p:spPr>
          <a:xfrm>
            <a:off x="1301750" y="4656137"/>
            <a:ext cx="2978150" cy="727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063"/>
                  <a:pt x="0" y="2374"/>
                </a:cubicBezTo>
                <a:lnTo>
                  <a:pt x="0" y="11869"/>
                </a:lnTo>
                <a:cubicBezTo>
                  <a:pt x="0" y="13180"/>
                  <a:pt x="1612" y="14243"/>
                  <a:pt x="3600" y="14243"/>
                </a:cubicBezTo>
                <a:lnTo>
                  <a:pt x="12600" y="14243"/>
                </a:lnTo>
                <a:lnTo>
                  <a:pt x="14853" y="21600"/>
                </a:lnTo>
                <a:lnTo>
                  <a:pt x="18000" y="14243"/>
                </a:lnTo>
                <a:cubicBezTo>
                  <a:pt x="19988" y="14243"/>
                  <a:pt x="21600" y="13180"/>
                  <a:pt x="21600" y="11869"/>
                </a:cubicBezTo>
                <a:lnTo>
                  <a:pt x="21600" y="2374"/>
                </a:lnTo>
                <a:cubicBezTo>
                  <a:pt x="21600" y="1063"/>
                  <a:pt x="19988" y="0"/>
                  <a:pt x="18000" y="0"/>
                </a:cubicBezTo>
                <a:lnTo>
                  <a:pt x="12600" y="0"/>
                </a:lnTo>
                <a:close/>
              </a:path>
            </a:pathLst>
          </a:custGeom>
          <a:ln w="38100">
            <a:solidFill>
              <a:srgbClr val="FF0000"/>
            </a:solidFill>
          </a:ln>
        </p:spPr>
        <p:txBody>
          <a:bodyPr lIns="45719" rIns="45719" anchor="ctr"/>
          <a:lstStyle/>
          <a:p>
            <a:pPr algn="ctr"/>
          </a:p>
        </p:txBody>
      </p:sp>
      <p:sp>
        <p:nvSpPr>
          <p:cNvPr id="190" name="No longer interested"/>
          <p:cNvSpPr txBox="1"/>
          <p:nvPr/>
        </p:nvSpPr>
        <p:spPr>
          <a:xfrm>
            <a:off x="2327275" y="5268912"/>
            <a:ext cx="2706688" cy="8926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No longer interested</a:t>
            </a:r>
          </a:p>
        </p:txBody>
      </p:sp>
      <p:sp>
        <p:nvSpPr>
          <p:cNvPr id="191" name="Announce I’m interested"/>
          <p:cNvSpPr txBox="1"/>
          <p:nvPr/>
        </p:nvSpPr>
        <p:spPr>
          <a:xfrm>
            <a:off x="5464175" y="1841500"/>
            <a:ext cx="2706688"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Announce I’m interested</a:t>
            </a:r>
          </a:p>
        </p:txBody>
      </p:sp>
      <p:sp>
        <p:nvSpPr>
          <p:cNvPr id="192" name="Defer to other"/>
          <p:cNvSpPr txBox="1"/>
          <p:nvPr/>
        </p:nvSpPr>
        <p:spPr>
          <a:xfrm>
            <a:off x="5610225" y="2932112"/>
            <a:ext cx="3098800"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Defer to other</a:t>
            </a:r>
          </a:p>
        </p:txBody>
      </p:sp>
      <p:sp>
        <p:nvSpPr>
          <p:cNvPr id="193" name="Wait while other interested &amp; I’m the victim"/>
          <p:cNvSpPr txBox="1"/>
          <p:nvPr/>
        </p:nvSpPr>
        <p:spPr>
          <a:xfrm>
            <a:off x="5060950" y="4467225"/>
            <a:ext cx="3429000" cy="12990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Wait while other interested &amp; I’m the victim</a:t>
            </a:r>
          </a:p>
        </p:txBody>
      </p:sp>
      <p:sp>
        <p:nvSpPr>
          <p:cNvPr id="194" name="Shape"/>
          <p:cNvSpPr/>
          <p:nvPr/>
        </p:nvSpPr>
        <p:spPr>
          <a:xfrm>
            <a:off x="1317625" y="3595687"/>
            <a:ext cx="6334125" cy="886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696"/>
                  <a:pt x="0" y="1554"/>
                </a:cubicBezTo>
                <a:lnTo>
                  <a:pt x="0" y="7770"/>
                </a:lnTo>
                <a:cubicBezTo>
                  <a:pt x="0" y="8629"/>
                  <a:pt x="1612" y="9324"/>
                  <a:pt x="3600" y="9324"/>
                </a:cubicBezTo>
                <a:lnTo>
                  <a:pt x="12600" y="9324"/>
                </a:lnTo>
                <a:lnTo>
                  <a:pt x="18000" y="21600"/>
                </a:lnTo>
                <a:lnTo>
                  <a:pt x="18000" y="9324"/>
                </a:lnTo>
                <a:cubicBezTo>
                  <a:pt x="19988" y="9324"/>
                  <a:pt x="21600" y="8629"/>
                  <a:pt x="21600" y="7770"/>
                </a:cubicBezTo>
                <a:lnTo>
                  <a:pt x="21600" y="1554"/>
                </a:lnTo>
                <a:cubicBezTo>
                  <a:pt x="21600" y="696"/>
                  <a:pt x="19988" y="0"/>
                  <a:pt x="18000" y="0"/>
                </a:cubicBezTo>
                <a:lnTo>
                  <a:pt x="12600" y="0"/>
                </a:lnTo>
                <a:close/>
              </a:path>
            </a:pathLst>
          </a:custGeom>
          <a:ln w="38100">
            <a:solidFill>
              <a:srgbClr val="FF00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0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2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73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731"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5732"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743" name="Group"/>
          <p:cNvGrpSpPr/>
          <p:nvPr/>
        </p:nvGrpSpPr>
        <p:grpSpPr>
          <a:xfrm>
            <a:off x="6392862" y="2617787"/>
            <a:ext cx="1130301" cy="1173163"/>
            <a:chOff x="0" y="0"/>
            <a:chExt cx="1130300" cy="1173162"/>
          </a:xfrm>
        </p:grpSpPr>
        <p:sp>
          <p:nvSpPr>
            <p:cNvPr id="5733"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73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738" name="Group"/>
            <p:cNvGrpSpPr/>
            <p:nvPr/>
          </p:nvGrpSpPr>
          <p:grpSpPr>
            <a:xfrm>
              <a:off x="914400" y="169862"/>
              <a:ext cx="215900" cy="1003301"/>
              <a:chOff x="0" y="0"/>
              <a:chExt cx="215900" cy="1003300"/>
            </a:xfrm>
          </p:grpSpPr>
          <p:sp>
            <p:nvSpPr>
              <p:cNvPr id="573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3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3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742" name="Group"/>
            <p:cNvGrpSpPr/>
            <p:nvPr/>
          </p:nvGrpSpPr>
          <p:grpSpPr>
            <a:xfrm>
              <a:off x="0" y="169862"/>
              <a:ext cx="215900" cy="1003301"/>
              <a:chOff x="0" y="0"/>
              <a:chExt cx="215900" cy="1003300"/>
            </a:xfrm>
          </p:grpSpPr>
          <p:sp>
            <p:nvSpPr>
              <p:cNvPr id="573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4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4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744"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747" name="Group"/>
          <p:cNvGrpSpPr/>
          <p:nvPr/>
        </p:nvGrpSpPr>
        <p:grpSpPr>
          <a:xfrm>
            <a:off x="6159500" y="4187825"/>
            <a:ext cx="857250" cy="835025"/>
            <a:chOff x="0" y="0"/>
            <a:chExt cx="857250" cy="835025"/>
          </a:xfrm>
        </p:grpSpPr>
        <p:sp>
          <p:nvSpPr>
            <p:cNvPr id="5745"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746"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748"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749"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753" name="Group"/>
          <p:cNvGrpSpPr/>
          <p:nvPr/>
        </p:nvGrpSpPr>
        <p:grpSpPr>
          <a:xfrm>
            <a:off x="8472487" y="4405312"/>
            <a:ext cx="280988" cy="400051"/>
            <a:chOff x="0" y="0"/>
            <a:chExt cx="280987" cy="400050"/>
          </a:xfrm>
        </p:grpSpPr>
        <p:sp>
          <p:nvSpPr>
            <p:cNvPr id="5750"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751"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752"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754"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765" name="Group"/>
          <p:cNvGrpSpPr/>
          <p:nvPr/>
        </p:nvGrpSpPr>
        <p:grpSpPr>
          <a:xfrm>
            <a:off x="4000500" y="2665412"/>
            <a:ext cx="1130300" cy="1173163"/>
            <a:chOff x="0" y="0"/>
            <a:chExt cx="1130300" cy="1173162"/>
          </a:xfrm>
        </p:grpSpPr>
        <p:sp>
          <p:nvSpPr>
            <p:cNvPr id="5755" name="Rectangle"/>
            <p:cNvSpPr/>
            <p:nvPr/>
          </p:nvSpPr>
          <p:spPr>
            <a:xfrm>
              <a:off x="152400" y="931862"/>
              <a:ext cx="838200" cy="228601"/>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p>
          </p:txBody>
        </p:sp>
        <p:sp>
          <p:nvSpPr>
            <p:cNvPr id="575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760" name="Group"/>
            <p:cNvGrpSpPr/>
            <p:nvPr/>
          </p:nvGrpSpPr>
          <p:grpSpPr>
            <a:xfrm>
              <a:off x="914400" y="169862"/>
              <a:ext cx="215900" cy="1003301"/>
              <a:chOff x="0" y="0"/>
              <a:chExt cx="215900" cy="1003300"/>
            </a:xfrm>
          </p:grpSpPr>
          <p:sp>
            <p:nvSpPr>
              <p:cNvPr id="575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5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5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764" name="Group"/>
            <p:cNvGrpSpPr/>
            <p:nvPr/>
          </p:nvGrpSpPr>
          <p:grpSpPr>
            <a:xfrm>
              <a:off x="0" y="169862"/>
              <a:ext cx="215900" cy="1003301"/>
              <a:chOff x="0" y="0"/>
              <a:chExt cx="215900" cy="1003300"/>
            </a:xfrm>
          </p:grpSpPr>
          <p:sp>
            <p:nvSpPr>
              <p:cNvPr id="576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6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6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766" name="locked"/>
          <p:cNvSpPr txBox="1"/>
          <p:nvPr/>
        </p:nvSpPr>
        <p:spPr>
          <a:xfrm>
            <a:off x="3980973" y="204628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grpSp>
        <p:nvGrpSpPr>
          <p:cNvPr id="5769" name="Group"/>
          <p:cNvGrpSpPr/>
          <p:nvPr/>
        </p:nvGrpSpPr>
        <p:grpSpPr>
          <a:xfrm>
            <a:off x="3767137" y="4189412"/>
            <a:ext cx="857251" cy="835026"/>
            <a:chOff x="0" y="0"/>
            <a:chExt cx="857250" cy="835025"/>
          </a:xfrm>
        </p:grpSpPr>
        <p:sp>
          <p:nvSpPr>
            <p:cNvPr id="5767"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0066FF"/>
                  </a:solidFill>
                </a:defRPr>
              </a:pPr>
            </a:p>
          </p:txBody>
        </p:sp>
        <p:sp>
          <p:nvSpPr>
            <p:cNvPr id="576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0066FF"/>
                  </a:solidFill>
                </a:defRPr>
              </a:lvl1pPr>
            </a:lstStyle>
            <a:p>
              <a:pPr/>
              <a:r>
                <a:t>false</a:t>
              </a:r>
            </a:p>
          </p:txBody>
        </p:sp>
      </p:grpSp>
      <p:sp>
        <p:nvSpPr>
          <p:cNvPr id="5770"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771"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sp>
        <p:nvSpPr>
          <p:cNvPr id="5772" name="Shape"/>
          <p:cNvSpPr/>
          <p:nvPr/>
        </p:nvSpPr>
        <p:spPr>
          <a:xfrm>
            <a:off x="3317875" y="3717914"/>
            <a:ext cx="1571625"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773"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spTree>
  </p:cSld>
  <p:clrMapOvr>
    <a:masterClrMapping/>
  </p:clrMapOvr>
  <p:transition xmlns:p14="http://schemas.microsoft.com/office/powerpoint/2010/main" spd="med" advClick="1"/>
</p:sld>
</file>

<file path=ppt/slides/slide20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7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77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777"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788" name="Group"/>
          <p:cNvGrpSpPr/>
          <p:nvPr/>
        </p:nvGrpSpPr>
        <p:grpSpPr>
          <a:xfrm>
            <a:off x="6392862" y="2617787"/>
            <a:ext cx="1130301" cy="1173163"/>
            <a:chOff x="0" y="0"/>
            <a:chExt cx="1130300" cy="1173162"/>
          </a:xfrm>
        </p:grpSpPr>
        <p:sp>
          <p:nvSpPr>
            <p:cNvPr id="5778"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779"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783" name="Group"/>
            <p:cNvGrpSpPr/>
            <p:nvPr/>
          </p:nvGrpSpPr>
          <p:grpSpPr>
            <a:xfrm>
              <a:off x="914400" y="169862"/>
              <a:ext cx="215900" cy="1003301"/>
              <a:chOff x="0" y="0"/>
              <a:chExt cx="215900" cy="1003300"/>
            </a:xfrm>
          </p:grpSpPr>
          <p:sp>
            <p:nvSpPr>
              <p:cNvPr id="5780"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81"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82"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787" name="Group"/>
            <p:cNvGrpSpPr/>
            <p:nvPr/>
          </p:nvGrpSpPr>
          <p:grpSpPr>
            <a:xfrm>
              <a:off x="0" y="169862"/>
              <a:ext cx="215900" cy="1003301"/>
              <a:chOff x="0" y="0"/>
              <a:chExt cx="215900" cy="1003300"/>
            </a:xfrm>
          </p:grpSpPr>
          <p:sp>
            <p:nvSpPr>
              <p:cNvPr id="5784"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85"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786"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789" name="locked"/>
          <p:cNvSpPr txBox="1"/>
          <p:nvPr/>
        </p:nvSpPr>
        <p:spPr>
          <a:xfrm>
            <a:off x="6373336" y="1998662"/>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grpSp>
        <p:nvGrpSpPr>
          <p:cNvPr id="5792" name="Group"/>
          <p:cNvGrpSpPr/>
          <p:nvPr/>
        </p:nvGrpSpPr>
        <p:grpSpPr>
          <a:xfrm>
            <a:off x="6159500" y="4187825"/>
            <a:ext cx="857250" cy="835025"/>
            <a:chOff x="0" y="0"/>
            <a:chExt cx="857250" cy="835025"/>
          </a:xfrm>
        </p:grpSpPr>
        <p:sp>
          <p:nvSpPr>
            <p:cNvPr id="5790"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5791"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0066"/>
                  </a:solidFill>
                </a:defRPr>
              </a:lvl1pPr>
            </a:lstStyle>
            <a:p>
              <a:pPr/>
              <a:r>
                <a:t>false</a:t>
              </a:r>
            </a:p>
          </p:txBody>
        </p:sp>
      </p:grpSp>
      <p:sp>
        <p:nvSpPr>
          <p:cNvPr id="5793"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794"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798" name="Group"/>
          <p:cNvGrpSpPr/>
          <p:nvPr/>
        </p:nvGrpSpPr>
        <p:grpSpPr>
          <a:xfrm>
            <a:off x="8472487" y="4405312"/>
            <a:ext cx="280988" cy="400051"/>
            <a:chOff x="0" y="0"/>
            <a:chExt cx="280987" cy="400050"/>
          </a:xfrm>
        </p:grpSpPr>
        <p:sp>
          <p:nvSpPr>
            <p:cNvPr id="579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79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79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799"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0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0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80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803"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5804"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815" name="Group"/>
          <p:cNvGrpSpPr/>
          <p:nvPr/>
        </p:nvGrpSpPr>
        <p:grpSpPr>
          <a:xfrm>
            <a:off x="6392862" y="2617787"/>
            <a:ext cx="1130301" cy="1173163"/>
            <a:chOff x="0" y="0"/>
            <a:chExt cx="1130300" cy="1173162"/>
          </a:xfrm>
        </p:grpSpPr>
        <p:sp>
          <p:nvSpPr>
            <p:cNvPr id="580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80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810" name="Group"/>
            <p:cNvGrpSpPr/>
            <p:nvPr/>
          </p:nvGrpSpPr>
          <p:grpSpPr>
            <a:xfrm>
              <a:off x="914400" y="169862"/>
              <a:ext cx="215900" cy="1003301"/>
              <a:chOff x="0" y="0"/>
              <a:chExt cx="215900" cy="1003300"/>
            </a:xfrm>
          </p:grpSpPr>
          <p:sp>
            <p:nvSpPr>
              <p:cNvPr id="580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0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0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814" name="Group"/>
            <p:cNvGrpSpPr/>
            <p:nvPr/>
          </p:nvGrpSpPr>
          <p:grpSpPr>
            <a:xfrm>
              <a:off x="0" y="169862"/>
              <a:ext cx="215900" cy="1003301"/>
              <a:chOff x="0" y="0"/>
              <a:chExt cx="215900" cy="1003300"/>
            </a:xfrm>
          </p:grpSpPr>
          <p:sp>
            <p:nvSpPr>
              <p:cNvPr id="581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1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1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816"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819" name="Group"/>
          <p:cNvGrpSpPr/>
          <p:nvPr/>
        </p:nvGrpSpPr>
        <p:grpSpPr>
          <a:xfrm>
            <a:off x="6159500" y="4187825"/>
            <a:ext cx="857250" cy="835025"/>
            <a:chOff x="0" y="0"/>
            <a:chExt cx="857250" cy="835025"/>
          </a:xfrm>
        </p:grpSpPr>
        <p:sp>
          <p:nvSpPr>
            <p:cNvPr id="5817"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818"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820"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821"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825" name="Group"/>
          <p:cNvGrpSpPr/>
          <p:nvPr/>
        </p:nvGrpSpPr>
        <p:grpSpPr>
          <a:xfrm>
            <a:off x="8472487" y="4405312"/>
            <a:ext cx="280988" cy="400051"/>
            <a:chOff x="0" y="0"/>
            <a:chExt cx="280987" cy="400050"/>
          </a:xfrm>
        </p:grpSpPr>
        <p:sp>
          <p:nvSpPr>
            <p:cNvPr id="582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82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82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826"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837" name="Group"/>
          <p:cNvGrpSpPr/>
          <p:nvPr/>
        </p:nvGrpSpPr>
        <p:grpSpPr>
          <a:xfrm>
            <a:off x="4000500" y="2665412"/>
            <a:ext cx="1130300" cy="1173163"/>
            <a:chOff x="0" y="0"/>
            <a:chExt cx="1130300" cy="1173162"/>
          </a:xfrm>
        </p:grpSpPr>
        <p:sp>
          <p:nvSpPr>
            <p:cNvPr id="5827" name="Rectangle"/>
            <p:cNvSpPr/>
            <p:nvPr/>
          </p:nvSpPr>
          <p:spPr>
            <a:xfrm>
              <a:off x="152400" y="931862"/>
              <a:ext cx="838200" cy="228601"/>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p>
          </p:txBody>
        </p:sp>
        <p:sp>
          <p:nvSpPr>
            <p:cNvPr id="5828"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832" name="Group"/>
            <p:cNvGrpSpPr/>
            <p:nvPr/>
          </p:nvGrpSpPr>
          <p:grpSpPr>
            <a:xfrm>
              <a:off x="914400" y="169862"/>
              <a:ext cx="215900" cy="1003301"/>
              <a:chOff x="0" y="0"/>
              <a:chExt cx="215900" cy="1003300"/>
            </a:xfrm>
          </p:grpSpPr>
          <p:sp>
            <p:nvSpPr>
              <p:cNvPr id="5829"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30"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31"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836" name="Group"/>
            <p:cNvGrpSpPr/>
            <p:nvPr/>
          </p:nvGrpSpPr>
          <p:grpSpPr>
            <a:xfrm>
              <a:off x="0" y="169862"/>
              <a:ext cx="215900" cy="1003301"/>
              <a:chOff x="0" y="0"/>
              <a:chExt cx="215900" cy="1003300"/>
            </a:xfrm>
          </p:grpSpPr>
          <p:sp>
            <p:nvSpPr>
              <p:cNvPr id="5833"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34"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35"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838" name="spinning"/>
          <p:cNvSpPr txBox="1"/>
          <p:nvPr/>
        </p:nvSpPr>
        <p:spPr>
          <a:xfrm>
            <a:off x="3810615" y="2046287"/>
            <a:ext cx="1618020"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841" name="Group"/>
          <p:cNvGrpSpPr/>
          <p:nvPr/>
        </p:nvGrpSpPr>
        <p:grpSpPr>
          <a:xfrm>
            <a:off x="3767137" y="4189412"/>
            <a:ext cx="857251" cy="835026"/>
            <a:chOff x="0" y="0"/>
            <a:chExt cx="857250" cy="835025"/>
          </a:xfrm>
        </p:grpSpPr>
        <p:sp>
          <p:nvSpPr>
            <p:cNvPr id="5839" name="Rectangle"/>
            <p:cNvSpPr/>
            <p:nvPr/>
          </p:nvSpPr>
          <p:spPr>
            <a:xfrm>
              <a:off x="0" y="0"/>
              <a:ext cx="857250" cy="835025"/>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840"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842"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843"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sp>
        <p:nvSpPr>
          <p:cNvPr id="5844" name="Shape"/>
          <p:cNvSpPr/>
          <p:nvPr/>
        </p:nvSpPr>
        <p:spPr>
          <a:xfrm>
            <a:off x="3317875" y="3717914"/>
            <a:ext cx="1571625"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pic>
        <p:nvPicPr>
          <p:cNvPr id="5845"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5856" name="Group"/>
          <p:cNvGrpSpPr/>
          <p:nvPr/>
        </p:nvGrpSpPr>
        <p:grpSpPr>
          <a:xfrm>
            <a:off x="1808162" y="2641600"/>
            <a:ext cx="1130301" cy="1173163"/>
            <a:chOff x="0" y="0"/>
            <a:chExt cx="1130300" cy="1173162"/>
          </a:xfrm>
        </p:grpSpPr>
        <p:sp>
          <p:nvSpPr>
            <p:cNvPr id="5846"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5847"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851" name="Group"/>
            <p:cNvGrpSpPr/>
            <p:nvPr/>
          </p:nvGrpSpPr>
          <p:grpSpPr>
            <a:xfrm>
              <a:off x="914400" y="169862"/>
              <a:ext cx="215900" cy="1003301"/>
              <a:chOff x="0" y="0"/>
              <a:chExt cx="215900" cy="1003300"/>
            </a:xfrm>
          </p:grpSpPr>
          <p:sp>
            <p:nvSpPr>
              <p:cNvPr id="5848"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49"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50"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855" name="Group"/>
            <p:cNvGrpSpPr/>
            <p:nvPr/>
          </p:nvGrpSpPr>
          <p:grpSpPr>
            <a:xfrm>
              <a:off x="0" y="169862"/>
              <a:ext cx="215900" cy="1003301"/>
              <a:chOff x="0" y="0"/>
              <a:chExt cx="215900" cy="1003300"/>
            </a:xfrm>
          </p:grpSpPr>
          <p:sp>
            <p:nvSpPr>
              <p:cNvPr id="5852"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53"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54"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5859" name="Group"/>
          <p:cNvGrpSpPr/>
          <p:nvPr/>
        </p:nvGrpSpPr>
        <p:grpSpPr>
          <a:xfrm>
            <a:off x="1574800" y="4187825"/>
            <a:ext cx="857250" cy="835025"/>
            <a:chOff x="0" y="0"/>
            <a:chExt cx="857250" cy="835025"/>
          </a:xfrm>
        </p:grpSpPr>
        <p:sp>
          <p:nvSpPr>
            <p:cNvPr id="5857"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858"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860" name="Rectangle"/>
          <p:cNvSpPr/>
          <p:nvPr/>
        </p:nvSpPr>
        <p:spPr>
          <a:xfrm>
            <a:off x="2432050" y="4189412"/>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5861"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sp>
        <p:nvSpPr>
          <p:cNvPr id="5862" name="Shape"/>
          <p:cNvSpPr/>
          <p:nvPr/>
        </p:nvSpPr>
        <p:spPr>
          <a:xfrm>
            <a:off x="1125537" y="3694102"/>
            <a:ext cx="1571626" cy="1655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863"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5864" name="spinning"/>
          <p:cNvSpPr txBox="1"/>
          <p:nvPr/>
        </p:nvSpPr>
        <p:spPr>
          <a:xfrm>
            <a:off x="1548427" y="1963737"/>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Tree>
  </p:cSld>
  <p:clrMapOvr>
    <a:masterClrMapping/>
  </p:clrMapOvr>
  <p:transition xmlns:p14="http://schemas.microsoft.com/office/powerpoint/2010/main" spd="med" advClick="1"/>
</p:sld>
</file>

<file path=ppt/slides/slide20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6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86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868"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5869"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880" name="Group"/>
          <p:cNvGrpSpPr/>
          <p:nvPr/>
        </p:nvGrpSpPr>
        <p:grpSpPr>
          <a:xfrm>
            <a:off x="6392862" y="2617787"/>
            <a:ext cx="1130301" cy="1173163"/>
            <a:chOff x="0" y="0"/>
            <a:chExt cx="1130300" cy="1173162"/>
          </a:xfrm>
        </p:grpSpPr>
        <p:sp>
          <p:nvSpPr>
            <p:cNvPr id="5870"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87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875" name="Group"/>
            <p:cNvGrpSpPr/>
            <p:nvPr/>
          </p:nvGrpSpPr>
          <p:grpSpPr>
            <a:xfrm>
              <a:off x="914400" y="169862"/>
              <a:ext cx="215900" cy="1003301"/>
              <a:chOff x="0" y="0"/>
              <a:chExt cx="215900" cy="1003300"/>
            </a:xfrm>
          </p:grpSpPr>
          <p:sp>
            <p:nvSpPr>
              <p:cNvPr id="587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7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7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879" name="Group"/>
            <p:cNvGrpSpPr/>
            <p:nvPr/>
          </p:nvGrpSpPr>
          <p:grpSpPr>
            <a:xfrm>
              <a:off x="0" y="169862"/>
              <a:ext cx="215900" cy="1003301"/>
              <a:chOff x="0" y="0"/>
              <a:chExt cx="215900" cy="1003300"/>
            </a:xfrm>
          </p:grpSpPr>
          <p:sp>
            <p:nvSpPr>
              <p:cNvPr id="587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7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87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881"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884" name="Group"/>
          <p:cNvGrpSpPr/>
          <p:nvPr/>
        </p:nvGrpSpPr>
        <p:grpSpPr>
          <a:xfrm>
            <a:off x="6159500" y="4187825"/>
            <a:ext cx="857250" cy="835025"/>
            <a:chOff x="0" y="0"/>
            <a:chExt cx="857250" cy="835025"/>
          </a:xfrm>
        </p:grpSpPr>
        <p:sp>
          <p:nvSpPr>
            <p:cNvPr id="5882"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883"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885"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886"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890" name="Group"/>
          <p:cNvGrpSpPr/>
          <p:nvPr/>
        </p:nvGrpSpPr>
        <p:grpSpPr>
          <a:xfrm>
            <a:off x="8472487" y="4405312"/>
            <a:ext cx="280988" cy="400051"/>
            <a:chOff x="0" y="0"/>
            <a:chExt cx="280987" cy="400050"/>
          </a:xfrm>
        </p:grpSpPr>
        <p:sp>
          <p:nvSpPr>
            <p:cNvPr id="5887"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888"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889"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891"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894" name="Group"/>
          <p:cNvGrpSpPr/>
          <p:nvPr/>
        </p:nvGrpSpPr>
        <p:grpSpPr>
          <a:xfrm>
            <a:off x="3767137" y="4189412"/>
            <a:ext cx="857251" cy="835026"/>
            <a:chOff x="0" y="0"/>
            <a:chExt cx="857250" cy="835025"/>
          </a:xfrm>
        </p:grpSpPr>
        <p:sp>
          <p:nvSpPr>
            <p:cNvPr id="5892" name="Rectangle"/>
            <p:cNvSpPr/>
            <p:nvPr/>
          </p:nvSpPr>
          <p:spPr>
            <a:xfrm>
              <a:off x="0" y="0"/>
              <a:ext cx="857250" cy="835025"/>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893"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895"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896"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pic>
        <p:nvPicPr>
          <p:cNvPr id="5897"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5908" name="Group"/>
          <p:cNvGrpSpPr/>
          <p:nvPr/>
        </p:nvGrpSpPr>
        <p:grpSpPr>
          <a:xfrm>
            <a:off x="1808162" y="2641600"/>
            <a:ext cx="1130301" cy="1173163"/>
            <a:chOff x="0" y="0"/>
            <a:chExt cx="1130300" cy="1173162"/>
          </a:xfrm>
        </p:grpSpPr>
        <p:sp>
          <p:nvSpPr>
            <p:cNvPr id="5898"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5899"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903" name="Group"/>
            <p:cNvGrpSpPr/>
            <p:nvPr/>
          </p:nvGrpSpPr>
          <p:grpSpPr>
            <a:xfrm>
              <a:off x="914400" y="169862"/>
              <a:ext cx="215900" cy="1003301"/>
              <a:chOff x="0" y="0"/>
              <a:chExt cx="215900" cy="1003300"/>
            </a:xfrm>
          </p:grpSpPr>
          <p:sp>
            <p:nvSpPr>
              <p:cNvPr id="5900"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01"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02"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907" name="Group"/>
            <p:cNvGrpSpPr/>
            <p:nvPr/>
          </p:nvGrpSpPr>
          <p:grpSpPr>
            <a:xfrm>
              <a:off x="0" y="169862"/>
              <a:ext cx="215900" cy="1003301"/>
              <a:chOff x="0" y="0"/>
              <a:chExt cx="215900" cy="1003300"/>
            </a:xfrm>
          </p:grpSpPr>
          <p:sp>
            <p:nvSpPr>
              <p:cNvPr id="5904"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05"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06"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5911" name="Group"/>
          <p:cNvGrpSpPr/>
          <p:nvPr/>
        </p:nvGrpSpPr>
        <p:grpSpPr>
          <a:xfrm>
            <a:off x="1574800" y="4187825"/>
            <a:ext cx="857250" cy="835025"/>
            <a:chOff x="0" y="0"/>
            <a:chExt cx="857250" cy="835025"/>
          </a:xfrm>
        </p:grpSpPr>
        <p:sp>
          <p:nvSpPr>
            <p:cNvPr id="5909" name="Rectangle"/>
            <p:cNvSpPr/>
            <p:nvPr/>
          </p:nvSpPr>
          <p:spPr>
            <a:xfrm>
              <a:off x="0" y="0"/>
              <a:ext cx="857250" cy="83502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910"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912" name="Rectangle"/>
          <p:cNvSpPr/>
          <p:nvPr/>
        </p:nvSpPr>
        <p:spPr>
          <a:xfrm>
            <a:off x="2432050" y="4189412"/>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5913"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sp>
        <p:nvSpPr>
          <p:cNvPr id="5914" name="Shape"/>
          <p:cNvSpPr/>
          <p:nvPr/>
        </p:nvSpPr>
        <p:spPr>
          <a:xfrm>
            <a:off x="1125537" y="3694102"/>
            <a:ext cx="1571626" cy="1655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915"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5916" name="spinning"/>
          <p:cNvSpPr txBox="1"/>
          <p:nvPr/>
        </p:nvSpPr>
        <p:spPr>
          <a:xfrm>
            <a:off x="1548427" y="1963737"/>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Tree>
  </p:cSld>
  <p:clrMapOvr>
    <a:masterClrMapping/>
  </p:clrMapOvr>
  <p:transition xmlns:p14="http://schemas.microsoft.com/office/powerpoint/2010/main" spd="med" advClick="1"/>
</p:sld>
</file>

<file path=ppt/slides/slide20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1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91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5920"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5921"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932" name="Group"/>
          <p:cNvGrpSpPr/>
          <p:nvPr/>
        </p:nvGrpSpPr>
        <p:grpSpPr>
          <a:xfrm>
            <a:off x="6392862" y="2617787"/>
            <a:ext cx="1130301" cy="1173163"/>
            <a:chOff x="0" y="0"/>
            <a:chExt cx="1130300" cy="1173162"/>
          </a:xfrm>
        </p:grpSpPr>
        <p:sp>
          <p:nvSpPr>
            <p:cNvPr id="5922"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923"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927" name="Group"/>
            <p:cNvGrpSpPr/>
            <p:nvPr/>
          </p:nvGrpSpPr>
          <p:grpSpPr>
            <a:xfrm>
              <a:off x="914400" y="169862"/>
              <a:ext cx="215900" cy="1003301"/>
              <a:chOff x="0" y="0"/>
              <a:chExt cx="215900" cy="1003300"/>
            </a:xfrm>
          </p:grpSpPr>
          <p:sp>
            <p:nvSpPr>
              <p:cNvPr id="5924"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25"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26"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931" name="Group"/>
            <p:cNvGrpSpPr/>
            <p:nvPr/>
          </p:nvGrpSpPr>
          <p:grpSpPr>
            <a:xfrm>
              <a:off x="0" y="169862"/>
              <a:ext cx="215900" cy="1003301"/>
              <a:chOff x="0" y="0"/>
              <a:chExt cx="215900" cy="1003300"/>
            </a:xfrm>
          </p:grpSpPr>
          <p:sp>
            <p:nvSpPr>
              <p:cNvPr id="5928"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29"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30"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933"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936" name="Group"/>
          <p:cNvGrpSpPr/>
          <p:nvPr/>
        </p:nvGrpSpPr>
        <p:grpSpPr>
          <a:xfrm>
            <a:off x="6159500" y="4187825"/>
            <a:ext cx="857250" cy="835025"/>
            <a:chOff x="0" y="0"/>
            <a:chExt cx="857250" cy="835025"/>
          </a:xfrm>
        </p:grpSpPr>
        <p:sp>
          <p:nvSpPr>
            <p:cNvPr id="5934"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93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937"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938"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942" name="Group"/>
          <p:cNvGrpSpPr/>
          <p:nvPr/>
        </p:nvGrpSpPr>
        <p:grpSpPr>
          <a:xfrm>
            <a:off x="8472487" y="4405312"/>
            <a:ext cx="280988" cy="400051"/>
            <a:chOff x="0" y="0"/>
            <a:chExt cx="280987" cy="400050"/>
          </a:xfrm>
        </p:grpSpPr>
        <p:sp>
          <p:nvSpPr>
            <p:cNvPr id="593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94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94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943"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5946" name="Group"/>
          <p:cNvGrpSpPr/>
          <p:nvPr/>
        </p:nvGrpSpPr>
        <p:grpSpPr>
          <a:xfrm>
            <a:off x="3767137" y="4189412"/>
            <a:ext cx="857251" cy="835026"/>
            <a:chOff x="0" y="0"/>
            <a:chExt cx="857250" cy="835025"/>
          </a:xfrm>
        </p:grpSpPr>
        <p:sp>
          <p:nvSpPr>
            <p:cNvPr id="5944" name="Rectangle"/>
            <p:cNvSpPr/>
            <p:nvPr/>
          </p:nvSpPr>
          <p:spPr>
            <a:xfrm>
              <a:off x="0" y="0"/>
              <a:ext cx="857250" cy="835025"/>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945"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947"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948"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pic>
        <p:nvPicPr>
          <p:cNvPr id="5949"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5960" name="Group"/>
          <p:cNvGrpSpPr/>
          <p:nvPr/>
        </p:nvGrpSpPr>
        <p:grpSpPr>
          <a:xfrm>
            <a:off x="1808162" y="2641600"/>
            <a:ext cx="1130301" cy="1173163"/>
            <a:chOff x="0" y="0"/>
            <a:chExt cx="1130300" cy="1173162"/>
          </a:xfrm>
        </p:grpSpPr>
        <p:sp>
          <p:nvSpPr>
            <p:cNvPr id="5950"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595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955" name="Group"/>
            <p:cNvGrpSpPr/>
            <p:nvPr/>
          </p:nvGrpSpPr>
          <p:grpSpPr>
            <a:xfrm>
              <a:off x="914400" y="169862"/>
              <a:ext cx="215900" cy="1003301"/>
              <a:chOff x="0" y="0"/>
              <a:chExt cx="215900" cy="1003300"/>
            </a:xfrm>
          </p:grpSpPr>
          <p:sp>
            <p:nvSpPr>
              <p:cNvPr id="595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5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5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959" name="Group"/>
            <p:cNvGrpSpPr/>
            <p:nvPr/>
          </p:nvGrpSpPr>
          <p:grpSpPr>
            <a:xfrm>
              <a:off x="0" y="169862"/>
              <a:ext cx="215900" cy="1003301"/>
              <a:chOff x="0" y="0"/>
              <a:chExt cx="215900" cy="1003300"/>
            </a:xfrm>
          </p:grpSpPr>
          <p:sp>
            <p:nvSpPr>
              <p:cNvPr id="595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5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5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5963" name="Group"/>
          <p:cNvGrpSpPr/>
          <p:nvPr/>
        </p:nvGrpSpPr>
        <p:grpSpPr>
          <a:xfrm>
            <a:off x="1574800" y="4187825"/>
            <a:ext cx="857250" cy="835025"/>
            <a:chOff x="0" y="0"/>
            <a:chExt cx="857250" cy="835025"/>
          </a:xfrm>
        </p:grpSpPr>
        <p:sp>
          <p:nvSpPr>
            <p:cNvPr id="5961"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00CC99"/>
                  </a:solidFill>
                </a:defRPr>
              </a:pPr>
            </a:p>
          </p:txBody>
        </p:sp>
        <p:sp>
          <p:nvSpPr>
            <p:cNvPr id="5962"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00CC99"/>
                  </a:solidFill>
                </a:defRPr>
              </a:lvl1pPr>
            </a:lstStyle>
            <a:p>
              <a:pPr/>
              <a:r>
                <a:t>false</a:t>
              </a:r>
            </a:p>
          </p:txBody>
        </p:sp>
      </p:grpSp>
      <p:sp>
        <p:nvSpPr>
          <p:cNvPr id="5964" name="Rectangle"/>
          <p:cNvSpPr/>
          <p:nvPr/>
        </p:nvSpPr>
        <p:spPr>
          <a:xfrm>
            <a:off x="2432050" y="4189412"/>
            <a:ext cx="857250" cy="835026"/>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5965"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sp>
        <p:nvSpPr>
          <p:cNvPr id="5966" name="Shape"/>
          <p:cNvSpPr/>
          <p:nvPr/>
        </p:nvSpPr>
        <p:spPr>
          <a:xfrm>
            <a:off x="1125537" y="3694102"/>
            <a:ext cx="1571626" cy="1655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967"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5968" name="locked"/>
          <p:cNvSpPr txBox="1"/>
          <p:nvPr/>
        </p:nvSpPr>
        <p:spPr>
          <a:xfrm>
            <a:off x="1718786" y="196373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spTree>
  </p:cSld>
  <p:clrMapOvr>
    <a:masterClrMapping/>
  </p:clrMapOvr>
  <p:transition xmlns:p14="http://schemas.microsoft.com/office/powerpoint/2010/main" spd="med" advClick="1"/>
</p:sld>
</file>

<file path=ppt/slides/slide20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7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97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5972"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grpSp>
        <p:nvGrpSpPr>
          <p:cNvPr id="5983" name="Group"/>
          <p:cNvGrpSpPr/>
          <p:nvPr/>
        </p:nvGrpSpPr>
        <p:grpSpPr>
          <a:xfrm>
            <a:off x="6392862" y="2617787"/>
            <a:ext cx="1130301" cy="1173163"/>
            <a:chOff x="0" y="0"/>
            <a:chExt cx="1130300" cy="1173162"/>
          </a:xfrm>
        </p:grpSpPr>
        <p:sp>
          <p:nvSpPr>
            <p:cNvPr id="5973"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597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5978" name="Group"/>
            <p:cNvGrpSpPr/>
            <p:nvPr/>
          </p:nvGrpSpPr>
          <p:grpSpPr>
            <a:xfrm>
              <a:off x="914400" y="169862"/>
              <a:ext cx="215900" cy="1003301"/>
              <a:chOff x="0" y="0"/>
              <a:chExt cx="215900" cy="1003300"/>
            </a:xfrm>
          </p:grpSpPr>
          <p:sp>
            <p:nvSpPr>
              <p:cNvPr id="597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7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7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5982" name="Group"/>
            <p:cNvGrpSpPr/>
            <p:nvPr/>
          </p:nvGrpSpPr>
          <p:grpSpPr>
            <a:xfrm>
              <a:off x="0" y="169862"/>
              <a:ext cx="215900" cy="1003301"/>
              <a:chOff x="0" y="0"/>
              <a:chExt cx="215900" cy="1003300"/>
            </a:xfrm>
          </p:grpSpPr>
          <p:sp>
            <p:nvSpPr>
              <p:cNvPr id="597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8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598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5984"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grpSp>
        <p:nvGrpSpPr>
          <p:cNvPr id="5987" name="Group"/>
          <p:cNvGrpSpPr/>
          <p:nvPr/>
        </p:nvGrpSpPr>
        <p:grpSpPr>
          <a:xfrm>
            <a:off x="6159500" y="4187825"/>
            <a:ext cx="857250" cy="835025"/>
            <a:chOff x="0" y="0"/>
            <a:chExt cx="857250" cy="835025"/>
          </a:xfrm>
        </p:grpSpPr>
        <p:sp>
          <p:nvSpPr>
            <p:cNvPr id="5985"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5986"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5988"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5989"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5993" name="Group"/>
          <p:cNvGrpSpPr/>
          <p:nvPr/>
        </p:nvGrpSpPr>
        <p:grpSpPr>
          <a:xfrm>
            <a:off x="8472487" y="4405312"/>
            <a:ext cx="280988" cy="400051"/>
            <a:chOff x="0" y="0"/>
            <a:chExt cx="280987" cy="400050"/>
          </a:xfrm>
        </p:grpSpPr>
        <p:sp>
          <p:nvSpPr>
            <p:cNvPr id="5990"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991"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5992"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5994"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sp>
        <p:nvSpPr>
          <p:cNvPr id="5995"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5996"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sp>
        <p:nvSpPr>
          <p:cNvPr id="5997"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grpSp>
        <p:nvGrpSpPr>
          <p:cNvPr id="6000" name="Group"/>
          <p:cNvGrpSpPr/>
          <p:nvPr/>
        </p:nvGrpSpPr>
        <p:grpSpPr>
          <a:xfrm>
            <a:off x="3767137" y="4189412"/>
            <a:ext cx="857251" cy="835026"/>
            <a:chOff x="0" y="0"/>
            <a:chExt cx="857250" cy="835025"/>
          </a:xfrm>
        </p:grpSpPr>
        <p:sp>
          <p:nvSpPr>
            <p:cNvPr id="5998"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0066FF"/>
                  </a:solidFill>
                </a:defRPr>
              </a:pPr>
            </a:p>
          </p:txBody>
        </p:sp>
        <p:sp>
          <p:nvSpPr>
            <p:cNvPr id="5999"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0066FF"/>
                  </a:solidFill>
                </a:defRPr>
              </a:lvl1pPr>
            </a:lstStyle>
            <a:p>
              <a:pPr/>
              <a:r>
                <a:t>false</a:t>
              </a:r>
            </a:p>
          </p:txBody>
        </p:sp>
      </p:grpSp>
    </p:spTree>
  </p:cSld>
  <p:clrMapOvr>
    <a:masterClrMapping/>
  </p:clrMapOvr>
  <p:transition xmlns:p14="http://schemas.microsoft.com/office/powerpoint/2010/main" spd="med" advClick="1"/>
</p:sld>
</file>

<file path=ppt/slides/slide20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0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00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004"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6005" name="Queue Locks"/>
          <p:cNvSpPr txBox="1"/>
          <p:nvPr>
            <p:ph type="title" idx="4294967295"/>
          </p:nvPr>
        </p:nvSpPr>
        <p:spPr>
          <a:xfrm>
            <a:off x="685800" y="609599"/>
            <a:ext cx="7772400" cy="1143002"/>
          </a:xfrm>
          <a:prstGeom prst="rect">
            <a:avLst/>
          </a:prstGeom>
        </p:spPr>
        <p:txBody>
          <a:bodyPr>
            <a:normAutofit fontScale="100000" lnSpcReduction="0"/>
          </a:bodyPr>
          <a:lstStyle/>
          <a:p>
            <a:pPr/>
            <a:r>
              <a:t>Queue Locks</a:t>
            </a:r>
          </a:p>
        </p:txBody>
      </p:sp>
      <p:sp>
        <p:nvSpPr>
          <p:cNvPr id="6006" name="pwned"/>
          <p:cNvSpPr txBox="1"/>
          <p:nvPr/>
        </p:nvSpPr>
        <p:spPr>
          <a:xfrm>
            <a:off x="6364307" y="1998662"/>
            <a:ext cx="130171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pwned</a:t>
            </a:r>
          </a:p>
        </p:txBody>
      </p:sp>
      <p:grpSp>
        <p:nvGrpSpPr>
          <p:cNvPr id="6009" name="Group"/>
          <p:cNvGrpSpPr/>
          <p:nvPr/>
        </p:nvGrpSpPr>
        <p:grpSpPr>
          <a:xfrm>
            <a:off x="6159500" y="4187825"/>
            <a:ext cx="857250" cy="835025"/>
            <a:chOff x="0" y="0"/>
            <a:chExt cx="857250" cy="835025"/>
          </a:xfrm>
        </p:grpSpPr>
        <p:sp>
          <p:nvSpPr>
            <p:cNvPr id="6007" name="Rectangle"/>
            <p:cNvSpPr/>
            <p:nvPr/>
          </p:nvSpPr>
          <p:spPr>
            <a:xfrm>
              <a:off x="0" y="0"/>
              <a:ext cx="857250" cy="835025"/>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6008" name="true"/>
            <p:cNvSpPr txBox="1"/>
            <p:nvPr/>
          </p:nvSpPr>
          <p:spPr>
            <a:xfrm>
              <a:off x="113947" y="198978"/>
              <a:ext cx="629356"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true</a:t>
              </a:r>
            </a:p>
          </p:txBody>
        </p:sp>
      </p:grpSp>
      <p:sp>
        <p:nvSpPr>
          <p:cNvPr id="6010" name="Rectangle"/>
          <p:cNvSpPr/>
          <p:nvPr/>
        </p:nvSpPr>
        <p:spPr>
          <a:xfrm>
            <a:off x="701675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6011" name="Line"/>
          <p:cNvSpPr/>
          <p:nvPr/>
        </p:nvSpPr>
        <p:spPr>
          <a:xfrm>
            <a:off x="7542212" y="4605337"/>
            <a:ext cx="769938" cy="1"/>
          </a:xfrm>
          <a:prstGeom prst="line">
            <a:avLst/>
          </a:prstGeom>
          <a:ln w="76200">
            <a:solidFill>
              <a:srgbClr val="000000"/>
            </a:solidFill>
            <a:tailEnd type="triangle"/>
          </a:ln>
        </p:spPr>
        <p:txBody>
          <a:bodyPr lIns="45719" rIns="45719"/>
          <a:lstStyle/>
          <a:p>
            <a:pPr algn="r">
              <a:defRPr b="1" sz="4400"/>
            </a:pPr>
          </a:p>
        </p:txBody>
      </p:sp>
      <p:grpSp>
        <p:nvGrpSpPr>
          <p:cNvPr id="6015" name="Group"/>
          <p:cNvGrpSpPr/>
          <p:nvPr/>
        </p:nvGrpSpPr>
        <p:grpSpPr>
          <a:xfrm>
            <a:off x="8472487" y="4405312"/>
            <a:ext cx="280988" cy="400051"/>
            <a:chOff x="0" y="0"/>
            <a:chExt cx="280987" cy="400050"/>
          </a:xfrm>
        </p:grpSpPr>
        <p:sp>
          <p:nvSpPr>
            <p:cNvPr id="601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01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01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016" name="Shape"/>
          <p:cNvSpPr/>
          <p:nvPr/>
        </p:nvSpPr>
        <p:spPr>
          <a:xfrm>
            <a:off x="5710237" y="3670289"/>
            <a:ext cx="1571626" cy="16557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982"/>
                </a:moveTo>
                <a:cubicBezTo>
                  <a:pt x="1612" y="2982"/>
                  <a:pt x="0" y="4372"/>
                  <a:pt x="0" y="6085"/>
                </a:cubicBezTo>
                <a:lnTo>
                  <a:pt x="0" y="18497"/>
                </a:lnTo>
                <a:cubicBezTo>
                  <a:pt x="0" y="20211"/>
                  <a:pt x="1612" y="21600"/>
                  <a:pt x="3600" y="21600"/>
                </a:cubicBezTo>
                <a:lnTo>
                  <a:pt x="18000" y="21600"/>
                </a:lnTo>
                <a:cubicBezTo>
                  <a:pt x="19988" y="21600"/>
                  <a:pt x="21600" y="20211"/>
                  <a:pt x="21600" y="18497"/>
                </a:cubicBezTo>
                <a:lnTo>
                  <a:pt x="21600" y="6085"/>
                </a:lnTo>
                <a:cubicBezTo>
                  <a:pt x="21600" y="4372"/>
                  <a:pt x="19988" y="2982"/>
                  <a:pt x="18000" y="2982"/>
                </a:cubicBezTo>
                <a:lnTo>
                  <a:pt x="9000" y="2982"/>
                </a:lnTo>
                <a:lnTo>
                  <a:pt x="8182" y="0"/>
                </a:lnTo>
                <a:lnTo>
                  <a:pt x="3600" y="2982"/>
                </a:lnTo>
                <a:close/>
              </a:path>
            </a:pathLst>
          </a:custGeom>
          <a:ln w="38100">
            <a:solidFill>
              <a:srgbClr val="3333CC"/>
            </a:solidFill>
          </a:ln>
        </p:spPr>
        <p:txBody>
          <a:bodyPr lIns="45719" rIns="45719" anchor="ctr"/>
          <a:lstStyle/>
          <a:p>
            <a:pPr algn="ctr"/>
          </a:p>
        </p:txBody>
      </p:sp>
      <p:grpSp>
        <p:nvGrpSpPr>
          <p:cNvPr id="6019" name="Group"/>
          <p:cNvGrpSpPr/>
          <p:nvPr/>
        </p:nvGrpSpPr>
        <p:grpSpPr>
          <a:xfrm>
            <a:off x="3767137" y="4189412"/>
            <a:ext cx="857251" cy="835026"/>
            <a:chOff x="0" y="0"/>
            <a:chExt cx="857250" cy="835025"/>
          </a:xfrm>
        </p:grpSpPr>
        <p:sp>
          <p:nvSpPr>
            <p:cNvPr id="6017" name="Rectangle"/>
            <p:cNvSpPr/>
            <p:nvPr/>
          </p:nvSpPr>
          <p:spPr>
            <a:xfrm>
              <a:off x="0" y="0"/>
              <a:ext cx="857250" cy="835025"/>
            </a:xfrm>
            <a:prstGeom prst="rect">
              <a:avLst/>
            </a:prstGeom>
            <a:solidFill>
              <a:srgbClr val="FFFF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0066FF"/>
                  </a:solidFill>
                </a:defRPr>
              </a:pPr>
            </a:p>
          </p:txBody>
        </p:sp>
        <p:sp>
          <p:nvSpPr>
            <p:cNvPr id="6018" name="false"/>
            <p:cNvSpPr txBox="1"/>
            <p:nvPr/>
          </p:nvSpPr>
          <p:spPr>
            <a:xfrm>
              <a:off x="54639" y="198978"/>
              <a:ext cx="747972"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0066FF"/>
                  </a:solidFill>
                </a:defRPr>
              </a:lvl1pPr>
            </a:lstStyle>
            <a:p>
              <a:pPr/>
              <a:r>
                <a:t>false</a:t>
              </a:r>
            </a:p>
          </p:txBody>
        </p:sp>
      </p:grpSp>
      <p:sp>
        <p:nvSpPr>
          <p:cNvPr id="6020" name="Rectangle"/>
          <p:cNvSpPr/>
          <p:nvPr/>
        </p:nvSpPr>
        <p:spPr>
          <a:xfrm>
            <a:off x="462438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6021" name="Line"/>
          <p:cNvSpPr/>
          <p:nvPr/>
        </p:nvSpPr>
        <p:spPr>
          <a:xfrm>
            <a:off x="5149850" y="4605337"/>
            <a:ext cx="769938" cy="1"/>
          </a:xfrm>
          <a:prstGeom prst="line">
            <a:avLst/>
          </a:prstGeom>
          <a:ln w="76200">
            <a:solidFill>
              <a:srgbClr val="000000"/>
            </a:solidFill>
            <a:tailEnd type="triangle"/>
          </a:ln>
        </p:spPr>
        <p:txBody>
          <a:bodyPr lIns="45719" rIns="45719"/>
          <a:lstStyle/>
          <a:p>
            <a:pPr algn="r">
              <a:defRPr b="1" sz="4400"/>
            </a:pPr>
          </a:p>
        </p:txBody>
      </p:sp>
      <p:sp>
        <p:nvSpPr>
          <p:cNvPr id="6022" name="Line"/>
          <p:cNvSpPr/>
          <p:nvPr/>
        </p:nvSpPr>
        <p:spPr>
          <a:xfrm>
            <a:off x="2957512" y="4606925"/>
            <a:ext cx="769938" cy="0"/>
          </a:xfrm>
          <a:prstGeom prst="line">
            <a:avLst/>
          </a:prstGeom>
          <a:ln w="76200">
            <a:solidFill>
              <a:srgbClr val="000000"/>
            </a:solidFill>
            <a:tailEnd type="triangle"/>
          </a:ln>
        </p:spPr>
        <p:txBody>
          <a:bodyPr lIns="45719" rIns="45719"/>
          <a:lstStyle/>
          <a:p>
            <a:pPr algn="r">
              <a:defRPr b="1" sz="4400"/>
            </a:pPr>
          </a:p>
        </p:txBody>
      </p:sp>
      <p:grpSp>
        <p:nvGrpSpPr>
          <p:cNvPr id="6032" name="Group"/>
          <p:cNvGrpSpPr/>
          <p:nvPr/>
        </p:nvGrpSpPr>
        <p:grpSpPr>
          <a:xfrm>
            <a:off x="6275387" y="2774950"/>
            <a:ext cx="1770063" cy="1065213"/>
            <a:chOff x="0" y="0"/>
            <a:chExt cx="1770062" cy="1065212"/>
          </a:xfrm>
        </p:grpSpPr>
        <p:sp>
          <p:nvSpPr>
            <p:cNvPr id="6023" name="Shape"/>
            <p:cNvSpPr/>
            <p:nvPr/>
          </p:nvSpPr>
          <p:spPr>
            <a:xfrm>
              <a:off x="77787" y="80962"/>
              <a:ext cx="14478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9095" y="21600"/>
                  </a:lnTo>
                  <a:lnTo>
                    <a:pt x="21600" y="21600"/>
                  </a:lnTo>
                  <a:lnTo>
                    <a:pt x="9095" y="0"/>
                  </a:lnTo>
                  <a:lnTo>
                    <a:pt x="0" y="0"/>
                  </a:lnTo>
                  <a:close/>
                </a:path>
              </a:pathLst>
            </a:custGeom>
            <a:solidFill>
              <a:srgbClr val="DDDDDD"/>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24" name="Rectangle"/>
            <p:cNvSpPr/>
            <p:nvPr/>
          </p:nvSpPr>
          <p:spPr>
            <a:xfrm>
              <a:off x="687387" y="842962"/>
              <a:ext cx="841376" cy="222251"/>
            </a:xfrm>
            <a:prstGeom prst="rect">
              <a:avLst/>
            </a:prstGeom>
            <a:solidFill>
              <a:srgbClr val="DDDDDD"/>
            </a:solidFill>
            <a:ln w="38100" cap="flat">
              <a:solidFill>
                <a:srgbClr val="000000"/>
              </a:solidFill>
              <a:prstDash val="solid"/>
              <a:round/>
            </a:ln>
            <a:effectLst/>
          </p:spPr>
          <p:txBody>
            <a:bodyPr wrap="square" lIns="45719" tIns="45719" rIns="45719" bIns="45719" numCol="1" anchor="ctr">
              <a:noAutofit/>
            </a:bodyPr>
            <a:lstStyle/>
            <a:p>
              <a:pPr/>
            </a:p>
          </p:txBody>
        </p:sp>
        <p:sp>
          <p:nvSpPr>
            <p:cNvPr id="6025" name="Shape"/>
            <p:cNvSpPr/>
            <p:nvPr/>
          </p:nvSpPr>
          <p:spPr>
            <a:xfrm>
              <a:off x="63500" y="80962"/>
              <a:ext cx="623888" cy="976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5" y="0"/>
                  </a:moveTo>
                  <a:lnTo>
                    <a:pt x="0" y="4250"/>
                  </a:lnTo>
                  <a:lnTo>
                    <a:pt x="21600" y="21600"/>
                  </a:lnTo>
                  <a:lnTo>
                    <a:pt x="21600" y="16859"/>
                  </a:lnTo>
                  <a:lnTo>
                    <a:pt x="495" y="0"/>
                  </a:lnTo>
                  <a:close/>
                </a:path>
              </a:pathLst>
            </a:custGeom>
            <a:solidFill>
              <a:srgbClr val="DDDDDD"/>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26" name="Shape"/>
            <p:cNvSpPr/>
            <p:nvPr/>
          </p:nvSpPr>
          <p:spPr>
            <a:xfrm>
              <a:off x="63500" y="385762"/>
              <a:ext cx="852488" cy="5699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96" y="15523"/>
                  </a:moveTo>
                  <a:lnTo>
                    <a:pt x="13877" y="20216"/>
                  </a:lnTo>
                  <a:lnTo>
                    <a:pt x="6597" y="21600"/>
                  </a:lnTo>
                  <a:lnTo>
                    <a:pt x="0" y="10589"/>
                  </a:lnTo>
                  <a:lnTo>
                    <a:pt x="11303" y="0"/>
                  </a:lnTo>
                  <a:lnTo>
                    <a:pt x="21600" y="7340"/>
                  </a:lnTo>
                  <a:lnTo>
                    <a:pt x="20313" y="9206"/>
                  </a:lnTo>
                  <a:lnTo>
                    <a:pt x="11021" y="4513"/>
                  </a:lnTo>
                  <a:lnTo>
                    <a:pt x="3660" y="10589"/>
                  </a:lnTo>
                  <a:lnTo>
                    <a:pt x="8085" y="18291"/>
                  </a:lnTo>
                  <a:lnTo>
                    <a:pt x="13596" y="15523"/>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27" name="Shape"/>
            <p:cNvSpPr/>
            <p:nvPr/>
          </p:nvSpPr>
          <p:spPr>
            <a:xfrm>
              <a:off x="22225" y="190500"/>
              <a:ext cx="665163" cy="388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96" y="15523"/>
                  </a:moveTo>
                  <a:lnTo>
                    <a:pt x="13877" y="20216"/>
                  </a:lnTo>
                  <a:lnTo>
                    <a:pt x="6597" y="21600"/>
                  </a:lnTo>
                  <a:lnTo>
                    <a:pt x="0" y="10589"/>
                  </a:lnTo>
                  <a:lnTo>
                    <a:pt x="11303" y="0"/>
                  </a:lnTo>
                  <a:lnTo>
                    <a:pt x="21600" y="7340"/>
                  </a:lnTo>
                  <a:lnTo>
                    <a:pt x="20313" y="9206"/>
                  </a:lnTo>
                  <a:lnTo>
                    <a:pt x="11021" y="4513"/>
                  </a:lnTo>
                  <a:lnTo>
                    <a:pt x="3660" y="10589"/>
                  </a:lnTo>
                  <a:lnTo>
                    <a:pt x="8085" y="18291"/>
                  </a:lnTo>
                  <a:lnTo>
                    <a:pt x="13596" y="15523"/>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28" name="Shape"/>
            <p:cNvSpPr/>
            <p:nvPr/>
          </p:nvSpPr>
          <p:spPr>
            <a:xfrm>
              <a:off x="0" y="4762"/>
              <a:ext cx="508000"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96" y="15523"/>
                  </a:moveTo>
                  <a:lnTo>
                    <a:pt x="13877" y="20216"/>
                  </a:lnTo>
                  <a:lnTo>
                    <a:pt x="6597" y="21600"/>
                  </a:lnTo>
                  <a:lnTo>
                    <a:pt x="0" y="10589"/>
                  </a:lnTo>
                  <a:lnTo>
                    <a:pt x="11303" y="0"/>
                  </a:lnTo>
                  <a:lnTo>
                    <a:pt x="21600" y="7340"/>
                  </a:lnTo>
                  <a:lnTo>
                    <a:pt x="20313" y="9206"/>
                  </a:lnTo>
                  <a:lnTo>
                    <a:pt x="11021" y="4513"/>
                  </a:lnTo>
                  <a:lnTo>
                    <a:pt x="3660" y="10589"/>
                  </a:lnTo>
                  <a:lnTo>
                    <a:pt x="8085" y="18291"/>
                  </a:lnTo>
                  <a:lnTo>
                    <a:pt x="13596" y="15523"/>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29" name="Shape"/>
            <p:cNvSpPr/>
            <p:nvPr/>
          </p:nvSpPr>
          <p:spPr>
            <a:xfrm>
              <a:off x="754062" y="190500"/>
              <a:ext cx="665163" cy="388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24" y="15076"/>
                  </a:moveTo>
                  <a:lnTo>
                    <a:pt x="13403" y="19131"/>
                  </a:lnTo>
                  <a:lnTo>
                    <a:pt x="15001" y="21600"/>
                  </a:lnTo>
                  <a:lnTo>
                    <a:pt x="21600" y="10580"/>
                  </a:lnTo>
                  <a:lnTo>
                    <a:pt x="10310" y="0"/>
                  </a:lnTo>
                  <a:lnTo>
                    <a:pt x="0" y="7318"/>
                  </a:lnTo>
                  <a:lnTo>
                    <a:pt x="1289" y="9169"/>
                  </a:lnTo>
                  <a:lnTo>
                    <a:pt x="10568" y="4496"/>
                  </a:lnTo>
                  <a:lnTo>
                    <a:pt x="17940" y="10580"/>
                  </a:lnTo>
                  <a:lnTo>
                    <a:pt x="13506" y="18250"/>
                  </a:lnTo>
                  <a:lnTo>
                    <a:pt x="12424" y="1507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30" name="Shape"/>
            <p:cNvSpPr/>
            <p:nvPr/>
          </p:nvSpPr>
          <p:spPr>
            <a:xfrm>
              <a:off x="600075" y="0"/>
              <a:ext cx="508000" cy="381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68" y="15480"/>
                  </a:moveTo>
                  <a:lnTo>
                    <a:pt x="18495" y="20430"/>
                  </a:lnTo>
                  <a:lnTo>
                    <a:pt x="14985" y="21600"/>
                  </a:lnTo>
                  <a:lnTo>
                    <a:pt x="21600" y="10620"/>
                  </a:lnTo>
                  <a:lnTo>
                    <a:pt x="10328" y="0"/>
                  </a:lnTo>
                  <a:lnTo>
                    <a:pt x="0" y="7380"/>
                  </a:lnTo>
                  <a:lnTo>
                    <a:pt x="1282" y="9180"/>
                  </a:lnTo>
                  <a:lnTo>
                    <a:pt x="10598" y="4500"/>
                  </a:lnTo>
                  <a:lnTo>
                    <a:pt x="17955" y="10620"/>
                  </a:lnTo>
                  <a:lnTo>
                    <a:pt x="13500" y="18270"/>
                  </a:lnTo>
                  <a:lnTo>
                    <a:pt x="13568" y="1548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31" name="Shape"/>
            <p:cNvSpPr/>
            <p:nvPr/>
          </p:nvSpPr>
          <p:spPr>
            <a:xfrm>
              <a:off x="917575" y="293687"/>
              <a:ext cx="852488" cy="5699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38" y="19013"/>
                  </a:moveTo>
                  <a:lnTo>
                    <a:pt x="13274" y="18471"/>
                  </a:lnTo>
                  <a:lnTo>
                    <a:pt x="12912" y="20697"/>
                  </a:lnTo>
                  <a:lnTo>
                    <a:pt x="15003" y="21600"/>
                  </a:lnTo>
                  <a:lnTo>
                    <a:pt x="21600" y="10589"/>
                  </a:lnTo>
                  <a:lnTo>
                    <a:pt x="10297" y="0"/>
                  </a:lnTo>
                  <a:lnTo>
                    <a:pt x="0" y="7340"/>
                  </a:lnTo>
                  <a:lnTo>
                    <a:pt x="1287" y="9206"/>
                  </a:lnTo>
                  <a:lnTo>
                    <a:pt x="10579" y="4513"/>
                  </a:lnTo>
                  <a:lnTo>
                    <a:pt x="17940" y="10589"/>
                  </a:lnTo>
                  <a:lnTo>
                    <a:pt x="13515" y="18291"/>
                  </a:lnTo>
                  <a:lnTo>
                    <a:pt x="14038" y="17388"/>
                  </a:lnTo>
                  <a:lnTo>
                    <a:pt x="12550" y="17388"/>
                  </a:lnTo>
                  <a:lnTo>
                    <a:pt x="14038" y="19013"/>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20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3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03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03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6037" name="Abortable CLH Lock"/>
          <p:cNvSpPr txBox="1"/>
          <p:nvPr>
            <p:ph type="title" idx="4294967295"/>
          </p:nvPr>
        </p:nvSpPr>
        <p:spPr>
          <a:xfrm>
            <a:off x="685800" y="609599"/>
            <a:ext cx="7772400" cy="1143002"/>
          </a:xfrm>
          <a:prstGeom prst="rect">
            <a:avLst/>
          </a:prstGeom>
        </p:spPr>
        <p:txBody>
          <a:bodyPr>
            <a:normAutofit fontScale="100000" lnSpcReduction="0"/>
          </a:bodyPr>
          <a:lstStyle/>
          <a:p>
            <a:pPr/>
            <a:r>
              <a:t>Abortable CLH Lock</a:t>
            </a:r>
          </a:p>
        </p:txBody>
      </p:sp>
      <p:sp>
        <p:nvSpPr>
          <p:cNvPr id="6038" name="When a thread gives up…"/>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When a thread gives up</a:t>
            </a:r>
          </a:p>
          <a:p>
            <a:pPr lvl="1" marL="742950" indent="-285750">
              <a:spcBef>
                <a:spcPts val="0"/>
              </a:spcBef>
              <a:defRPr sz="2800"/>
            </a:pPr>
            <a:r>
              <a:t>Removing node in a wait-free (non-locking) way is hard</a:t>
            </a:r>
          </a:p>
          <a:p>
            <a:pPr>
              <a:buChar char="•"/>
            </a:pPr>
            <a:r>
              <a:t>Idea:</a:t>
            </a:r>
          </a:p>
          <a:p>
            <a:pPr lvl="1" marL="742950" indent="-285750">
              <a:spcBef>
                <a:spcPts val="0"/>
              </a:spcBef>
              <a:defRPr sz="2800"/>
            </a:pPr>
            <a:r>
              <a:t>let </a:t>
            </a:r>
            <a:r>
              <a:rPr>
                <a:solidFill>
                  <a:srgbClr val="000000"/>
                </a:solidFill>
              </a:rPr>
              <a:t>successor</a:t>
            </a:r>
            <a:r>
              <a:t> deal with it.</a:t>
            </a:r>
          </a:p>
        </p:txBody>
      </p:sp>
    </p:spTree>
  </p:cSld>
  <p:clrMapOvr>
    <a:masterClrMapping/>
  </p:clrMapOvr>
  <p:transition xmlns:p14="http://schemas.microsoft.com/office/powerpoint/2010/main" spd="med" advClick="1"/>
</p:sld>
</file>

<file path=ppt/slides/slide20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4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04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044"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6045"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sp>
        <p:nvSpPr>
          <p:cNvPr id="6046"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047"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6048"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6049" name="tail"/>
          <p:cNvSpPr txBox="1"/>
          <p:nvPr/>
        </p:nvSpPr>
        <p:spPr>
          <a:xfrm>
            <a:off x="1050925" y="4675187"/>
            <a:ext cx="558711"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6061" name="Group"/>
          <p:cNvGrpSpPr/>
          <p:nvPr/>
        </p:nvGrpSpPr>
        <p:grpSpPr>
          <a:xfrm>
            <a:off x="2157412" y="1644649"/>
            <a:ext cx="1358901" cy="1879601"/>
            <a:chOff x="0" y="0"/>
            <a:chExt cx="1358900" cy="1879600"/>
          </a:xfrm>
        </p:grpSpPr>
        <p:grpSp>
          <p:nvGrpSpPr>
            <p:cNvPr id="6059" name="Group"/>
            <p:cNvGrpSpPr/>
            <p:nvPr/>
          </p:nvGrpSpPr>
          <p:grpSpPr>
            <a:xfrm>
              <a:off x="0" y="596900"/>
              <a:ext cx="1358900" cy="1282700"/>
              <a:chOff x="0" y="0"/>
              <a:chExt cx="1358900" cy="1282700"/>
            </a:xfrm>
          </p:grpSpPr>
          <p:sp>
            <p:nvSpPr>
              <p:cNvPr id="6050"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051"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2"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3"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4"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5"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6"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7"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58"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060" name="idle"/>
            <p:cNvSpPr txBox="1"/>
            <p:nvPr/>
          </p:nvSpPr>
          <p:spPr>
            <a:xfrm>
              <a:off x="538083" y="-1"/>
              <a:ext cx="736759"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idle</a:t>
              </a:r>
            </a:p>
          </p:txBody>
        </p:sp>
      </p:grpSp>
      <p:sp>
        <p:nvSpPr>
          <p:cNvPr id="6062"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sp>
        <p:nvSpPr>
          <p:cNvPr id="6063" name="Shape"/>
          <p:cNvSpPr/>
          <p:nvPr/>
        </p:nvSpPr>
        <p:spPr>
          <a:xfrm>
            <a:off x="2606675" y="3700437"/>
            <a:ext cx="3516301" cy="2289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66" y="9856"/>
                </a:moveTo>
                <a:cubicBezTo>
                  <a:pt x="567" y="9856"/>
                  <a:pt x="0" y="10733"/>
                  <a:pt x="0" y="11814"/>
                </a:cubicBezTo>
                <a:lnTo>
                  <a:pt x="0" y="19643"/>
                </a:lnTo>
                <a:cubicBezTo>
                  <a:pt x="0" y="20724"/>
                  <a:pt x="567" y="21600"/>
                  <a:pt x="1266" y="21600"/>
                </a:cubicBezTo>
                <a:lnTo>
                  <a:pt x="6330" y="21600"/>
                </a:lnTo>
                <a:cubicBezTo>
                  <a:pt x="7030" y="21600"/>
                  <a:pt x="7597" y="20724"/>
                  <a:pt x="7597" y="19643"/>
                </a:cubicBezTo>
                <a:lnTo>
                  <a:pt x="7597" y="14750"/>
                </a:lnTo>
                <a:lnTo>
                  <a:pt x="21600" y="0"/>
                </a:lnTo>
                <a:lnTo>
                  <a:pt x="7597" y="11814"/>
                </a:lnTo>
                <a:cubicBezTo>
                  <a:pt x="7597" y="10733"/>
                  <a:pt x="7030" y="9856"/>
                  <a:pt x="6330" y="9856"/>
                </a:cubicBezTo>
                <a:lnTo>
                  <a:pt x="4431" y="9856"/>
                </a:lnTo>
                <a:close/>
              </a:path>
            </a:pathLst>
          </a:custGeom>
          <a:ln w="38100">
            <a:solidFill>
              <a:srgbClr val="FF0000"/>
            </a:solidFill>
          </a:ln>
        </p:spPr>
        <p:txBody>
          <a:bodyPr lIns="45719" rIns="45719" anchor="ctr"/>
          <a:lstStyle/>
          <a:p>
            <a:pPr algn="ctr"/>
          </a:p>
        </p:txBody>
      </p:sp>
      <p:sp>
        <p:nvSpPr>
          <p:cNvPr id="6064" name="Pointer to predecessor (or null)"/>
          <p:cNvSpPr txBox="1"/>
          <p:nvPr/>
        </p:nvSpPr>
        <p:spPr>
          <a:xfrm>
            <a:off x="5307012" y="1992312"/>
            <a:ext cx="2941638" cy="14878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Pointer to predecessor (or null)</a:t>
            </a:r>
          </a:p>
        </p:txBody>
      </p:sp>
      <p:grpSp>
        <p:nvGrpSpPr>
          <p:cNvPr id="6067" name="Group"/>
          <p:cNvGrpSpPr/>
          <p:nvPr/>
        </p:nvGrpSpPr>
        <p:grpSpPr>
          <a:xfrm>
            <a:off x="4291012" y="5045075"/>
            <a:ext cx="857251" cy="835025"/>
            <a:chOff x="0" y="0"/>
            <a:chExt cx="857250" cy="835025"/>
          </a:xfrm>
        </p:grpSpPr>
        <p:sp>
          <p:nvSpPr>
            <p:cNvPr id="6065"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066"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Tree>
  </p:cSld>
  <p:clrMapOvr>
    <a:masterClrMapping/>
  </p:clrMapOvr>
  <p:transition xmlns:p14="http://schemas.microsoft.com/office/powerpoint/2010/main" spd="med" advClick="1"/>
</p:sld>
</file>

<file path=ppt/slides/slide20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6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07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071"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6072" name="Initially"/>
          <p:cNvSpPr txBox="1"/>
          <p:nvPr>
            <p:ph type="title" idx="4294967295"/>
          </p:nvPr>
        </p:nvSpPr>
        <p:spPr>
          <a:xfrm>
            <a:off x="685800" y="609599"/>
            <a:ext cx="7772400" cy="1143002"/>
          </a:xfrm>
          <a:prstGeom prst="rect">
            <a:avLst/>
          </a:prstGeom>
        </p:spPr>
        <p:txBody>
          <a:bodyPr>
            <a:normAutofit fontScale="100000" lnSpcReduction="0"/>
          </a:bodyPr>
          <a:lstStyle/>
          <a:p>
            <a:pPr/>
            <a:r>
              <a:t>Initially</a:t>
            </a:r>
          </a:p>
        </p:txBody>
      </p:sp>
      <p:sp>
        <p:nvSpPr>
          <p:cNvPr id="6073"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074"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6075"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6076" name="tail"/>
          <p:cNvSpPr txBox="1"/>
          <p:nvPr/>
        </p:nvSpPr>
        <p:spPr>
          <a:xfrm>
            <a:off x="1087437" y="4640262"/>
            <a:ext cx="558712"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6088" name="Group"/>
          <p:cNvGrpSpPr/>
          <p:nvPr/>
        </p:nvGrpSpPr>
        <p:grpSpPr>
          <a:xfrm>
            <a:off x="2157412" y="1644649"/>
            <a:ext cx="1358901" cy="1879601"/>
            <a:chOff x="0" y="0"/>
            <a:chExt cx="1358900" cy="1879600"/>
          </a:xfrm>
        </p:grpSpPr>
        <p:grpSp>
          <p:nvGrpSpPr>
            <p:cNvPr id="6086" name="Group"/>
            <p:cNvGrpSpPr/>
            <p:nvPr/>
          </p:nvGrpSpPr>
          <p:grpSpPr>
            <a:xfrm>
              <a:off x="0" y="596900"/>
              <a:ext cx="1358900" cy="1282700"/>
              <a:chOff x="0" y="0"/>
              <a:chExt cx="1358900" cy="1282700"/>
            </a:xfrm>
          </p:grpSpPr>
          <p:sp>
            <p:nvSpPr>
              <p:cNvPr id="6077"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078"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79"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80"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81"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82"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83"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84"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085"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087" name="idle"/>
            <p:cNvSpPr txBox="1"/>
            <p:nvPr/>
          </p:nvSpPr>
          <p:spPr>
            <a:xfrm>
              <a:off x="538083" y="-1"/>
              <a:ext cx="736759"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idle</a:t>
              </a:r>
            </a:p>
          </p:txBody>
        </p:sp>
      </p:grpSp>
      <p:sp>
        <p:nvSpPr>
          <p:cNvPr id="6089"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sp>
        <p:nvSpPr>
          <p:cNvPr id="6090" name="Shape"/>
          <p:cNvSpPr/>
          <p:nvPr/>
        </p:nvSpPr>
        <p:spPr>
          <a:xfrm>
            <a:off x="4094162" y="3675075"/>
            <a:ext cx="1944695" cy="23717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5" y="10265"/>
                </a:moveTo>
                <a:cubicBezTo>
                  <a:pt x="1095" y="10265"/>
                  <a:pt x="0" y="11111"/>
                  <a:pt x="0" y="12154"/>
                </a:cubicBezTo>
                <a:lnTo>
                  <a:pt x="0" y="19711"/>
                </a:lnTo>
                <a:cubicBezTo>
                  <a:pt x="0" y="20754"/>
                  <a:pt x="1095" y="21600"/>
                  <a:pt x="2445" y="21600"/>
                </a:cubicBezTo>
                <a:lnTo>
                  <a:pt x="12225" y="21600"/>
                </a:lnTo>
                <a:cubicBezTo>
                  <a:pt x="13576" y="21600"/>
                  <a:pt x="14670" y="20754"/>
                  <a:pt x="14670" y="19711"/>
                </a:cubicBezTo>
                <a:lnTo>
                  <a:pt x="14670" y="12154"/>
                </a:lnTo>
                <a:cubicBezTo>
                  <a:pt x="14670" y="11111"/>
                  <a:pt x="13576" y="10265"/>
                  <a:pt x="12225" y="10265"/>
                </a:cubicBezTo>
                <a:lnTo>
                  <a:pt x="21600" y="0"/>
                </a:lnTo>
                <a:lnTo>
                  <a:pt x="8558" y="10265"/>
                </a:lnTo>
                <a:close/>
              </a:path>
            </a:pathLst>
          </a:custGeom>
          <a:ln w="38100">
            <a:solidFill>
              <a:srgbClr val="FF0000"/>
            </a:solidFill>
          </a:ln>
        </p:spPr>
        <p:txBody>
          <a:bodyPr lIns="45719" rIns="45719" anchor="ctr"/>
          <a:lstStyle/>
          <a:p>
            <a:pPr algn="ctr"/>
          </a:p>
        </p:txBody>
      </p:sp>
      <p:sp>
        <p:nvSpPr>
          <p:cNvPr id="6091" name="Distinguished available node means lock is free"/>
          <p:cNvSpPr txBox="1"/>
          <p:nvPr/>
        </p:nvSpPr>
        <p:spPr>
          <a:xfrm>
            <a:off x="5307012" y="1992312"/>
            <a:ext cx="2941638" cy="19577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rgbClr val="FF3300"/>
                </a:solidFill>
              </a:defRPr>
            </a:pPr>
            <a:r>
              <a:t>Distinguished </a:t>
            </a:r>
            <a:r>
              <a:rPr>
                <a:solidFill>
                  <a:srgbClr val="000000"/>
                </a:solidFill>
              </a:rPr>
              <a:t>available</a:t>
            </a:r>
            <a:r>
              <a:t> node means lock is free</a:t>
            </a:r>
          </a:p>
        </p:txBody>
      </p:sp>
      <p:grpSp>
        <p:nvGrpSpPr>
          <p:cNvPr id="6094" name="Group"/>
          <p:cNvGrpSpPr/>
          <p:nvPr/>
        </p:nvGrpSpPr>
        <p:grpSpPr>
          <a:xfrm>
            <a:off x="4291012" y="5045075"/>
            <a:ext cx="857251" cy="835025"/>
            <a:chOff x="0" y="0"/>
            <a:chExt cx="857250" cy="835025"/>
          </a:xfrm>
        </p:grpSpPr>
        <p:sp>
          <p:nvSpPr>
            <p:cNvPr id="6092"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093"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6"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97"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9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199" name="Peterson’s Algorithm"/>
          <p:cNvSpPr txBox="1"/>
          <p:nvPr>
            <p:ph type="title" idx="4294967295"/>
          </p:nvPr>
        </p:nvSpPr>
        <p:spPr>
          <a:xfrm>
            <a:off x="685800" y="609599"/>
            <a:ext cx="7772400" cy="1143002"/>
          </a:xfrm>
          <a:prstGeom prst="rect">
            <a:avLst/>
          </a:prstGeom>
        </p:spPr>
        <p:txBody>
          <a:bodyPr>
            <a:normAutofit fontScale="100000" lnSpcReduction="0"/>
          </a:bodyPr>
          <a:lstStyle/>
          <a:p>
            <a:pPr/>
            <a:r>
              <a:t>Peterson’s Algorithm</a:t>
            </a:r>
          </a:p>
        </p:txBody>
      </p:sp>
      <p:sp>
        <p:nvSpPr>
          <p:cNvPr id="200" name="Satisfies mutual exclusion &amp; deadlock freedom properties…"/>
          <p:cNvSpPr txBox="1"/>
          <p:nvPr>
            <p:ph type="body" sz="half" idx="4294967295"/>
          </p:nvPr>
        </p:nvSpPr>
        <p:spPr>
          <a:xfrm>
            <a:off x="571500" y="2171700"/>
            <a:ext cx="5797550" cy="4064000"/>
          </a:xfrm>
          <a:prstGeom prst="rect">
            <a:avLst/>
          </a:prstGeom>
        </p:spPr>
        <p:txBody>
          <a:bodyPr>
            <a:normAutofit fontScale="100000" lnSpcReduction="0"/>
          </a:bodyPr>
          <a:lstStyle/>
          <a:p>
            <a:pPr>
              <a:spcBef>
                <a:spcPts val="600"/>
              </a:spcBef>
              <a:buChar char="•"/>
              <a:defRPr sz="2800"/>
            </a:pPr>
            <a:r>
              <a:t>Satisfies mutual exclusion &amp; deadlock freedom properties </a:t>
            </a:r>
          </a:p>
          <a:p>
            <a:pPr lvl="1" marL="790575" indent="-333375">
              <a:spcBef>
                <a:spcPts val="0"/>
              </a:spcBef>
              <a:defRPr sz="2400"/>
            </a:pPr>
            <a:r>
              <a:rPr sz="2800"/>
              <a:t>Uses both lock-one and lock-two strategies </a:t>
            </a:r>
          </a:p>
          <a:p>
            <a:pPr marL="293914" indent="-293914">
              <a:spcBef>
                <a:spcPts val="600"/>
              </a:spcBef>
              <a:buChar char="•"/>
              <a:defRPr sz="2800"/>
            </a:pPr>
            <a:r>
              <a:rPr sz="2400"/>
              <a:t>Downside: only works for two threads</a:t>
            </a:r>
          </a:p>
        </p:txBody>
      </p:sp>
    </p:spTree>
  </p:cSld>
  <p:clrMapOvr>
    <a:masterClrMapping/>
  </p:clrMapOvr>
  <p:transition xmlns:p14="http://schemas.microsoft.com/office/powerpoint/2010/main" spd="med" advClick="1"/>
</p:sld>
</file>

<file path=ppt/slides/slide2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9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09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09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6099"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6100"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10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6102"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sp>
        <p:nvSpPr>
          <p:cNvPr id="6103" name="tail"/>
          <p:cNvSpPr txBox="1"/>
          <p:nvPr/>
        </p:nvSpPr>
        <p:spPr>
          <a:xfrm>
            <a:off x="1063625" y="4699000"/>
            <a:ext cx="558711"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lvl1pPr>
          </a:lstStyle>
          <a:p>
            <a:pPr/>
            <a:r>
              <a:t>tail</a:t>
            </a:r>
          </a:p>
        </p:txBody>
      </p:sp>
      <p:grpSp>
        <p:nvGrpSpPr>
          <p:cNvPr id="6115" name="Group"/>
          <p:cNvGrpSpPr/>
          <p:nvPr/>
        </p:nvGrpSpPr>
        <p:grpSpPr>
          <a:xfrm>
            <a:off x="2157412" y="1644649"/>
            <a:ext cx="1784728" cy="1879601"/>
            <a:chOff x="0" y="0"/>
            <a:chExt cx="1784727" cy="1879600"/>
          </a:xfrm>
        </p:grpSpPr>
        <p:grpSp>
          <p:nvGrpSpPr>
            <p:cNvPr id="6113" name="Group"/>
            <p:cNvGrpSpPr/>
            <p:nvPr/>
          </p:nvGrpSpPr>
          <p:grpSpPr>
            <a:xfrm>
              <a:off x="0" y="596900"/>
              <a:ext cx="1358900" cy="1282700"/>
              <a:chOff x="0" y="0"/>
              <a:chExt cx="1358900" cy="1282700"/>
            </a:xfrm>
          </p:grpSpPr>
          <p:sp>
            <p:nvSpPr>
              <p:cNvPr id="610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10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0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0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0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0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1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1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1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114"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6116"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grpSp>
        <p:nvGrpSpPr>
          <p:cNvPr id="6119" name="Group"/>
          <p:cNvGrpSpPr/>
          <p:nvPr/>
        </p:nvGrpSpPr>
        <p:grpSpPr>
          <a:xfrm>
            <a:off x="4291012" y="5045075"/>
            <a:ext cx="857251" cy="835025"/>
            <a:chOff x="0" y="0"/>
            <a:chExt cx="857250" cy="835025"/>
          </a:xfrm>
        </p:grpSpPr>
        <p:sp>
          <p:nvSpPr>
            <p:cNvPr id="6117"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118"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Tree>
  </p:cSld>
  <p:clrMapOvr>
    <a:masterClrMapping/>
  </p:clrMapOvr>
  <p:transition xmlns:p14="http://schemas.microsoft.com/office/powerpoint/2010/main" spd="med" advClick="1"/>
</p:sld>
</file>

<file path=ppt/slides/slide2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2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122" name="Slide Number"/>
          <p:cNvSpPr txBox="1"/>
          <p:nvPr>
            <p:ph type="sldNum" sz="quarter" idx="4294967295"/>
          </p:nvPr>
        </p:nvSpPr>
        <p:spPr>
          <a:xfrm>
            <a:off x="6553200" y="6248400"/>
            <a:ext cx="387596"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123"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6124"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6125"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126"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6127"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grpSp>
        <p:nvGrpSpPr>
          <p:cNvPr id="6139" name="Group"/>
          <p:cNvGrpSpPr/>
          <p:nvPr/>
        </p:nvGrpSpPr>
        <p:grpSpPr>
          <a:xfrm>
            <a:off x="2157412" y="1644649"/>
            <a:ext cx="1784728" cy="1879601"/>
            <a:chOff x="0" y="0"/>
            <a:chExt cx="1784727" cy="1879600"/>
          </a:xfrm>
        </p:grpSpPr>
        <p:grpSp>
          <p:nvGrpSpPr>
            <p:cNvPr id="6137" name="Group"/>
            <p:cNvGrpSpPr/>
            <p:nvPr/>
          </p:nvGrpSpPr>
          <p:grpSpPr>
            <a:xfrm>
              <a:off x="0" y="596900"/>
              <a:ext cx="1358900" cy="1282700"/>
              <a:chOff x="0" y="0"/>
              <a:chExt cx="1358900" cy="1282700"/>
            </a:xfrm>
          </p:grpSpPr>
          <p:sp>
            <p:nvSpPr>
              <p:cNvPr id="612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12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3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138"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6140"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grpSp>
        <p:nvGrpSpPr>
          <p:cNvPr id="6143" name="Group"/>
          <p:cNvGrpSpPr/>
          <p:nvPr/>
        </p:nvGrpSpPr>
        <p:grpSpPr>
          <a:xfrm>
            <a:off x="4291012" y="5045075"/>
            <a:ext cx="857251" cy="835025"/>
            <a:chOff x="0" y="0"/>
            <a:chExt cx="857250" cy="835025"/>
          </a:xfrm>
        </p:grpSpPr>
        <p:sp>
          <p:nvSpPr>
            <p:cNvPr id="6141"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142"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
        <p:nvSpPr>
          <p:cNvPr id="6144" name="Rectangle"/>
          <p:cNvSpPr/>
          <p:nvPr/>
        </p:nvSpPr>
        <p:spPr>
          <a:xfrm>
            <a:off x="4238625" y="3844925"/>
            <a:ext cx="857250" cy="835025"/>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6145" name="Line"/>
          <p:cNvSpPr/>
          <p:nvPr/>
        </p:nvSpPr>
        <p:spPr>
          <a:xfrm>
            <a:off x="3587750" y="2767188"/>
            <a:ext cx="1068146" cy="849137"/>
          </a:xfrm>
          <a:custGeom>
            <a:avLst/>
            <a:gdLst/>
            <a:ahLst/>
            <a:cxnLst>
              <a:cxn ang="0">
                <a:pos x="wd2" y="hd2"/>
              </a:cxn>
              <a:cxn ang="5400000">
                <a:pos x="wd2" y="hd2"/>
              </a:cxn>
              <a:cxn ang="10800000">
                <a:pos x="wd2" y="hd2"/>
              </a:cxn>
              <a:cxn ang="16200000">
                <a:pos x="wd2" y="hd2"/>
              </a:cxn>
            </a:cxnLst>
            <a:rect l="0" t="0" r="r" b="b"/>
            <a:pathLst>
              <a:path w="19773" h="19886" fill="norm" stroke="1" extrusionOk="0">
                <a:moveTo>
                  <a:pt x="0" y="1372"/>
                </a:moveTo>
                <a:cubicBezTo>
                  <a:pt x="3115" y="1372"/>
                  <a:pt x="15722" y="-1714"/>
                  <a:pt x="18661" y="1372"/>
                </a:cubicBezTo>
                <a:cubicBezTo>
                  <a:pt x="21600" y="4457"/>
                  <a:pt x="17809" y="16020"/>
                  <a:pt x="17603" y="19886"/>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6146" name="Line"/>
          <p:cNvSpPr/>
          <p:nvPr/>
        </p:nvSpPr>
        <p:spPr>
          <a:xfrm>
            <a:off x="4857750" y="4252912"/>
            <a:ext cx="769938" cy="1"/>
          </a:xfrm>
          <a:prstGeom prst="line">
            <a:avLst/>
          </a:prstGeom>
          <a:ln w="76200">
            <a:solidFill>
              <a:srgbClr val="000000"/>
            </a:solidFill>
            <a:tailEnd type="triangle"/>
          </a:ln>
        </p:spPr>
        <p:txBody>
          <a:bodyPr lIns="45719" rIns="45719"/>
          <a:lstStyle/>
          <a:p>
            <a:pPr algn="r">
              <a:defRPr b="1" sz="4400"/>
            </a:pPr>
          </a:p>
        </p:txBody>
      </p:sp>
      <p:grpSp>
        <p:nvGrpSpPr>
          <p:cNvPr id="6150" name="Group"/>
          <p:cNvGrpSpPr/>
          <p:nvPr/>
        </p:nvGrpSpPr>
        <p:grpSpPr>
          <a:xfrm>
            <a:off x="5788024" y="4052887"/>
            <a:ext cx="280989" cy="400051"/>
            <a:chOff x="0" y="0"/>
            <a:chExt cx="280987" cy="400050"/>
          </a:xfrm>
        </p:grpSpPr>
        <p:sp>
          <p:nvSpPr>
            <p:cNvPr id="6147"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148"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149"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151" name="Shape"/>
          <p:cNvSpPr/>
          <p:nvPr/>
        </p:nvSpPr>
        <p:spPr>
          <a:xfrm>
            <a:off x="4984750" y="2527275"/>
            <a:ext cx="1404940" cy="2289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384" y="9856"/>
                </a:moveTo>
                <a:cubicBezTo>
                  <a:pt x="1515" y="9856"/>
                  <a:pt x="0" y="10733"/>
                  <a:pt x="0" y="11814"/>
                </a:cubicBezTo>
                <a:lnTo>
                  <a:pt x="0" y="19643"/>
                </a:lnTo>
                <a:cubicBezTo>
                  <a:pt x="0" y="20724"/>
                  <a:pt x="1515" y="21600"/>
                  <a:pt x="3384" y="21600"/>
                </a:cubicBezTo>
                <a:lnTo>
                  <a:pt x="16922" y="21600"/>
                </a:lnTo>
                <a:cubicBezTo>
                  <a:pt x="18791" y="21600"/>
                  <a:pt x="20306" y="20724"/>
                  <a:pt x="20306" y="19643"/>
                </a:cubicBezTo>
                <a:lnTo>
                  <a:pt x="20306" y="11814"/>
                </a:lnTo>
                <a:cubicBezTo>
                  <a:pt x="20306" y="10733"/>
                  <a:pt x="18791" y="9856"/>
                  <a:pt x="16922" y="9856"/>
                </a:cubicBezTo>
                <a:lnTo>
                  <a:pt x="21600" y="0"/>
                </a:lnTo>
                <a:lnTo>
                  <a:pt x="11845" y="9856"/>
                </a:lnTo>
                <a:close/>
              </a:path>
            </a:pathLst>
          </a:custGeom>
          <a:ln w="38100">
            <a:solidFill>
              <a:srgbClr val="FF0000"/>
            </a:solidFill>
          </a:ln>
        </p:spPr>
        <p:txBody>
          <a:bodyPr lIns="45719" rIns="45719" anchor="ctr"/>
          <a:lstStyle/>
          <a:p>
            <a:pPr algn="ctr"/>
          </a:p>
        </p:txBody>
      </p:sp>
      <p:sp>
        <p:nvSpPr>
          <p:cNvPr id="6152" name="Null predecessor means lock not released or aborted"/>
          <p:cNvSpPr txBox="1"/>
          <p:nvPr/>
        </p:nvSpPr>
        <p:spPr>
          <a:xfrm>
            <a:off x="5522912" y="668337"/>
            <a:ext cx="3621088" cy="14878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Null predecessor means lock not released or aborted</a:t>
            </a:r>
          </a:p>
        </p:txBody>
      </p:sp>
    </p:spTree>
  </p:cSld>
  <p:clrMapOvr>
    <a:masterClrMapping/>
  </p:clrMapOvr>
  <p:transition xmlns:p14="http://schemas.microsoft.com/office/powerpoint/2010/main" spd="med" advClick="1"/>
</p:sld>
</file>

<file path=ppt/slides/slide2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5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15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15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6159"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6160"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161"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sp>
        <p:nvSpPr>
          <p:cNvPr id="6162" name="Line"/>
          <p:cNvSpPr/>
          <p:nvPr/>
        </p:nvSpPr>
        <p:spPr>
          <a:xfrm>
            <a:off x="1676400" y="5446712"/>
            <a:ext cx="1042988" cy="1"/>
          </a:xfrm>
          <a:prstGeom prst="line">
            <a:avLst/>
          </a:prstGeom>
          <a:ln w="76200">
            <a:solidFill>
              <a:srgbClr val="000000"/>
            </a:solidFill>
            <a:tailEnd type="triangle"/>
          </a:ln>
        </p:spPr>
        <p:txBody>
          <a:bodyPr lIns="45719" rIns="45719"/>
          <a:lstStyle/>
          <a:p>
            <a:pPr algn="r">
              <a:defRPr b="1" sz="4400"/>
            </a:pPr>
          </a:p>
        </p:txBody>
      </p:sp>
      <p:grpSp>
        <p:nvGrpSpPr>
          <p:cNvPr id="6174" name="Group"/>
          <p:cNvGrpSpPr/>
          <p:nvPr/>
        </p:nvGrpSpPr>
        <p:grpSpPr>
          <a:xfrm>
            <a:off x="2157412" y="1644649"/>
            <a:ext cx="1784728" cy="1879601"/>
            <a:chOff x="0" y="0"/>
            <a:chExt cx="1784727" cy="1879600"/>
          </a:xfrm>
        </p:grpSpPr>
        <p:grpSp>
          <p:nvGrpSpPr>
            <p:cNvPr id="6172" name="Group"/>
            <p:cNvGrpSpPr/>
            <p:nvPr/>
          </p:nvGrpSpPr>
          <p:grpSpPr>
            <a:xfrm>
              <a:off x="0" y="596900"/>
              <a:ext cx="1358900" cy="1282700"/>
              <a:chOff x="0" y="0"/>
              <a:chExt cx="1358900" cy="1282700"/>
            </a:xfrm>
          </p:grpSpPr>
          <p:sp>
            <p:nvSpPr>
              <p:cNvPr id="616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16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6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6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6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6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6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7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7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173"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6175"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grpSp>
        <p:nvGrpSpPr>
          <p:cNvPr id="6178" name="Group"/>
          <p:cNvGrpSpPr/>
          <p:nvPr/>
        </p:nvGrpSpPr>
        <p:grpSpPr>
          <a:xfrm>
            <a:off x="4291012" y="5045075"/>
            <a:ext cx="857251" cy="835025"/>
            <a:chOff x="0" y="0"/>
            <a:chExt cx="857250" cy="835025"/>
          </a:xfrm>
        </p:grpSpPr>
        <p:sp>
          <p:nvSpPr>
            <p:cNvPr id="6176"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177"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
        <p:nvSpPr>
          <p:cNvPr id="6179" name="Rectangle"/>
          <p:cNvSpPr/>
          <p:nvPr/>
        </p:nvSpPr>
        <p:spPr>
          <a:xfrm>
            <a:off x="4238625" y="3844925"/>
            <a:ext cx="857250" cy="835025"/>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6180" name="Line"/>
          <p:cNvSpPr/>
          <p:nvPr/>
        </p:nvSpPr>
        <p:spPr>
          <a:xfrm>
            <a:off x="3587750" y="2767188"/>
            <a:ext cx="1068146" cy="849137"/>
          </a:xfrm>
          <a:custGeom>
            <a:avLst/>
            <a:gdLst/>
            <a:ahLst/>
            <a:cxnLst>
              <a:cxn ang="0">
                <a:pos x="wd2" y="hd2"/>
              </a:cxn>
              <a:cxn ang="5400000">
                <a:pos x="wd2" y="hd2"/>
              </a:cxn>
              <a:cxn ang="10800000">
                <a:pos x="wd2" y="hd2"/>
              </a:cxn>
              <a:cxn ang="16200000">
                <a:pos x="wd2" y="hd2"/>
              </a:cxn>
            </a:cxnLst>
            <a:rect l="0" t="0" r="r" b="b"/>
            <a:pathLst>
              <a:path w="19773" h="19886" fill="norm" stroke="1" extrusionOk="0">
                <a:moveTo>
                  <a:pt x="0" y="1372"/>
                </a:moveTo>
                <a:cubicBezTo>
                  <a:pt x="3115" y="1372"/>
                  <a:pt x="15722" y="-1714"/>
                  <a:pt x="18661" y="1372"/>
                </a:cubicBezTo>
                <a:cubicBezTo>
                  <a:pt x="21600" y="4457"/>
                  <a:pt x="17809" y="16020"/>
                  <a:pt x="17603" y="19886"/>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6181" name="Line"/>
          <p:cNvSpPr/>
          <p:nvPr/>
        </p:nvSpPr>
        <p:spPr>
          <a:xfrm>
            <a:off x="4857750" y="4252912"/>
            <a:ext cx="769938" cy="1"/>
          </a:xfrm>
          <a:prstGeom prst="line">
            <a:avLst/>
          </a:prstGeom>
          <a:ln w="76200">
            <a:solidFill>
              <a:srgbClr val="000000"/>
            </a:solidFill>
            <a:tailEnd type="triangle"/>
          </a:ln>
        </p:spPr>
        <p:txBody>
          <a:bodyPr lIns="45719" rIns="45719"/>
          <a:lstStyle/>
          <a:p>
            <a:pPr algn="r">
              <a:defRPr b="1" sz="4400"/>
            </a:pPr>
          </a:p>
        </p:txBody>
      </p:sp>
      <p:grpSp>
        <p:nvGrpSpPr>
          <p:cNvPr id="6185" name="Group"/>
          <p:cNvGrpSpPr/>
          <p:nvPr/>
        </p:nvGrpSpPr>
        <p:grpSpPr>
          <a:xfrm>
            <a:off x="5788024" y="4052887"/>
            <a:ext cx="280989" cy="400051"/>
            <a:chOff x="0" y="0"/>
            <a:chExt cx="280987" cy="400050"/>
          </a:xfrm>
        </p:grpSpPr>
        <p:sp>
          <p:nvSpPr>
            <p:cNvPr id="6182"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183"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184"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186" name="Shape"/>
          <p:cNvSpPr/>
          <p:nvPr/>
        </p:nvSpPr>
        <p:spPr>
          <a:xfrm>
            <a:off x="442912" y="3619481"/>
            <a:ext cx="2065320" cy="22923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77" y="9873"/>
                </a:moveTo>
                <a:cubicBezTo>
                  <a:pt x="1378" y="9873"/>
                  <a:pt x="0" y="10748"/>
                  <a:pt x="0" y="11827"/>
                </a:cubicBezTo>
                <a:lnTo>
                  <a:pt x="0" y="19645"/>
                </a:lnTo>
                <a:cubicBezTo>
                  <a:pt x="0" y="20725"/>
                  <a:pt x="1378" y="21600"/>
                  <a:pt x="3077" y="21600"/>
                </a:cubicBezTo>
                <a:lnTo>
                  <a:pt x="15385" y="21600"/>
                </a:lnTo>
                <a:cubicBezTo>
                  <a:pt x="17085" y="21600"/>
                  <a:pt x="18462" y="20725"/>
                  <a:pt x="18462" y="19645"/>
                </a:cubicBezTo>
                <a:lnTo>
                  <a:pt x="18462" y="11827"/>
                </a:lnTo>
                <a:cubicBezTo>
                  <a:pt x="18462" y="10748"/>
                  <a:pt x="17085" y="9873"/>
                  <a:pt x="15385" y="9873"/>
                </a:cubicBezTo>
                <a:lnTo>
                  <a:pt x="21600" y="0"/>
                </a:lnTo>
                <a:lnTo>
                  <a:pt x="10770" y="9873"/>
                </a:lnTo>
                <a:close/>
              </a:path>
            </a:pathLst>
          </a:custGeom>
          <a:ln w="38100">
            <a:solidFill>
              <a:srgbClr val="FF33CC"/>
            </a:solidFill>
          </a:ln>
        </p:spPr>
        <p:txBody>
          <a:bodyPr lIns="45719" rIns="45719" anchor="ctr"/>
          <a:lstStyle/>
          <a:p>
            <a:pPr algn="ctr"/>
          </a:p>
        </p:txBody>
      </p:sp>
      <p:sp>
        <p:nvSpPr>
          <p:cNvPr id="6187" name="Swap"/>
          <p:cNvSpPr txBox="1"/>
          <p:nvPr/>
        </p:nvSpPr>
        <p:spPr>
          <a:xfrm>
            <a:off x="2398712" y="3919537"/>
            <a:ext cx="112073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CC"/>
                </a:solidFill>
              </a:defRPr>
            </a:lvl1pPr>
          </a:lstStyle>
          <a:p>
            <a:pPr/>
            <a:r>
              <a:t>Swap</a:t>
            </a:r>
          </a:p>
        </p:txBody>
      </p:sp>
    </p:spTree>
  </p:cSld>
  <p:clrMapOvr>
    <a:masterClrMapping/>
  </p:clrMapOvr>
  <p:transition xmlns:p14="http://schemas.microsoft.com/office/powerpoint/2010/main" spd="med" advClick="1"/>
</p:sld>
</file>

<file path=ppt/slides/slide2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9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19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193"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6194" name="Acquiring"/>
          <p:cNvSpPr txBox="1"/>
          <p:nvPr>
            <p:ph type="title" idx="4294967295"/>
          </p:nvPr>
        </p:nvSpPr>
        <p:spPr>
          <a:xfrm>
            <a:off x="685800" y="609599"/>
            <a:ext cx="7772400" cy="1143002"/>
          </a:xfrm>
          <a:prstGeom prst="rect">
            <a:avLst/>
          </a:prstGeom>
        </p:spPr>
        <p:txBody>
          <a:bodyPr>
            <a:normAutofit fontScale="100000" lnSpcReduction="0"/>
          </a:bodyPr>
          <a:lstStyle/>
          <a:p>
            <a:pPr/>
            <a:r>
              <a:t>Acquiring</a:t>
            </a:r>
          </a:p>
        </p:txBody>
      </p:sp>
      <p:sp>
        <p:nvSpPr>
          <p:cNvPr id="6195"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196"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grpSp>
        <p:nvGrpSpPr>
          <p:cNvPr id="6208" name="Group"/>
          <p:cNvGrpSpPr/>
          <p:nvPr/>
        </p:nvGrpSpPr>
        <p:grpSpPr>
          <a:xfrm>
            <a:off x="2157412" y="1644649"/>
            <a:ext cx="1784728" cy="1879601"/>
            <a:chOff x="0" y="0"/>
            <a:chExt cx="1784727" cy="1879600"/>
          </a:xfrm>
        </p:grpSpPr>
        <p:grpSp>
          <p:nvGrpSpPr>
            <p:cNvPr id="6206" name="Group"/>
            <p:cNvGrpSpPr/>
            <p:nvPr/>
          </p:nvGrpSpPr>
          <p:grpSpPr>
            <a:xfrm>
              <a:off x="0" y="596900"/>
              <a:ext cx="1358900" cy="1282700"/>
              <a:chOff x="0" y="0"/>
              <a:chExt cx="1358900" cy="1282700"/>
            </a:xfrm>
          </p:grpSpPr>
          <p:sp>
            <p:nvSpPr>
              <p:cNvPr id="6197"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198"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99"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00"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01"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02"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03"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04"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05"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207" name="acquiring"/>
            <p:cNvSpPr txBox="1"/>
            <p:nvPr/>
          </p:nvSpPr>
          <p:spPr>
            <a:xfrm>
              <a:off x="31372" y="0"/>
              <a:ext cx="1753356"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acquiring</a:t>
              </a:r>
            </a:p>
          </p:txBody>
        </p:sp>
      </p:grpSp>
      <p:sp>
        <p:nvSpPr>
          <p:cNvPr id="6209"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grpSp>
        <p:nvGrpSpPr>
          <p:cNvPr id="6212" name="Group"/>
          <p:cNvGrpSpPr/>
          <p:nvPr/>
        </p:nvGrpSpPr>
        <p:grpSpPr>
          <a:xfrm>
            <a:off x="4291012" y="5045075"/>
            <a:ext cx="857251" cy="835025"/>
            <a:chOff x="0" y="0"/>
            <a:chExt cx="857250" cy="835025"/>
          </a:xfrm>
        </p:grpSpPr>
        <p:sp>
          <p:nvSpPr>
            <p:cNvPr id="6210"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211"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
        <p:nvSpPr>
          <p:cNvPr id="6213" name="Rectangle"/>
          <p:cNvSpPr/>
          <p:nvPr/>
        </p:nvSpPr>
        <p:spPr>
          <a:xfrm>
            <a:off x="4238625" y="3844925"/>
            <a:ext cx="857250" cy="835025"/>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6214" name="Line"/>
          <p:cNvSpPr/>
          <p:nvPr/>
        </p:nvSpPr>
        <p:spPr>
          <a:xfrm>
            <a:off x="4857750" y="4252912"/>
            <a:ext cx="769938" cy="1"/>
          </a:xfrm>
          <a:prstGeom prst="line">
            <a:avLst/>
          </a:prstGeom>
          <a:ln w="76200">
            <a:solidFill>
              <a:srgbClr val="000000"/>
            </a:solidFill>
            <a:tailEnd type="triangle"/>
          </a:ln>
        </p:spPr>
        <p:txBody>
          <a:bodyPr lIns="45719" rIns="45719"/>
          <a:lstStyle/>
          <a:p>
            <a:pPr algn="r">
              <a:defRPr b="1" sz="4400"/>
            </a:pPr>
          </a:p>
        </p:txBody>
      </p:sp>
      <p:grpSp>
        <p:nvGrpSpPr>
          <p:cNvPr id="6218" name="Group"/>
          <p:cNvGrpSpPr/>
          <p:nvPr/>
        </p:nvGrpSpPr>
        <p:grpSpPr>
          <a:xfrm>
            <a:off x="5788024" y="4052887"/>
            <a:ext cx="280989" cy="400051"/>
            <a:chOff x="0" y="0"/>
            <a:chExt cx="280987" cy="400050"/>
          </a:xfrm>
        </p:grpSpPr>
        <p:sp>
          <p:nvSpPr>
            <p:cNvPr id="621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21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21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219" name="Line"/>
          <p:cNvSpPr/>
          <p:nvPr/>
        </p:nvSpPr>
        <p:spPr>
          <a:xfrm>
            <a:off x="2922587" y="3668712"/>
            <a:ext cx="737097"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6220" name="Line"/>
          <p:cNvSpPr/>
          <p:nvPr/>
        </p:nvSpPr>
        <p:spPr>
          <a:xfrm>
            <a:off x="1400175" y="4285239"/>
            <a:ext cx="2667000" cy="815399"/>
          </a:xfrm>
          <a:custGeom>
            <a:avLst/>
            <a:gdLst/>
            <a:ahLst/>
            <a:cxnLst>
              <a:cxn ang="0">
                <a:pos x="wd2" y="hd2"/>
              </a:cxn>
              <a:cxn ang="5400000">
                <a:pos x="wd2" y="hd2"/>
              </a:cxn>
              <a:cxn ang="10800000">
                <a:pos x="wd2" y="hd2"/>
              </a:cxn>
              <a:cxn ang="16200000">
                <a:pos x="wd2" y="hd2"/>
              </a:cxn>
            </a:cxnLst>
            <a:rect l="0" t="0" r="r" b="b"/>
            <a:pathLst>
              <a:path w="21600" h="20320" fill="norm" stroke="1" extrusionOk="0">
                <a:moveTo>
                  <a:pt x="0" y="20320"/>
                </a:moveTo>
                <a:cubicBezTo>
                  <a:pt x="64" y="11735"/>
                  <a:pt x="411" y="5445"/>
                  <a:pt x="4011" y="2083"/>
                </a:cubicBezTo>
                <a:cubicBezTo>
                  <a:pt x="7611" y="-1280"/>
                  <a:pt x="17936" y="540"/>
                  <a:pt x="21600" y="144"/>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2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2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22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22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6227" name="Acquired"/>
          <p:cNvSpPr txBox="1"/>
          <p:nvPr>
            <p:ph type="title" idx="4294967295"/>
          </p:nvPr>
        </p:nvSpPr>
        <p:spPr>
          <a:xfrm>
            <a:off x="685800" y="609599"/>
            <a:ext cx="7772400" cy="1143002"/>
          </a:xfrm>
          <a:prstGeom prst="rect">
            <a:avLst/>
          </a:prstGeom>
        </p:spPr>
        <p:txBody>
          <a:bodyPr>
            <a:normAutofit fontScale="100000" lnSpcReduction="0"/>
          </a:bodyPr>
          <a:lstStyle/>
          <a:p>
            <a:pPr/>
            <a:r>
              <a:t>Acquired</a:t>
            </a:r>
          </a:p>
        </p:txBody>
      </p:sp>
      <p:sp>
        <p:nvSpPr>
          <p:cNvPr id="6228" name="Rectangle"/>
          <p:cNvSpPr/>
          <p:nvPr/>
        </p:nvSpPr>
        <p:spPr>
          <a:xfrm>
            <a:off x="2813050" y="4997450"/>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229" name="Rectangle"/>
          <p:cNvSpPr/>
          <p:nvPr/>
        </p:nvSpPr>
        <p:spPr>
          <a:xfrm>
            <a:off x="914400" y="5262562"/>
            <a:ext cx="930275" cy="400051"/>
          </a:xfrm>
          <a:prstGeom prst="rect">
            <a:avLst/>
          </a:prstGeom>
          <a:solidFill>
            <a:srgbClr val="00CC99"/>
          </a:solidFill>
          <a:ln w="38100">
            <a:solidFill>
              <a:srgbClr val="000000"/>
            </a:solidFill>
          </a:ln>
        </p:spPr>
        <p:txBody>
          <a:bodyPr lIns="45719" rIns="45719" anchor="ctr"/>
          <a:lstStyle/>
          <a:p>
            <a:pPr/>
          </a:p>
        </p:txBody>
      </p:sp>
      <p:grpSp>
        <p:nvGrpSpPr>
          <p:cNvPr id="6241" name="Group"/>
          <p:cNvGrpSpPr/>
          <p:nvPr/>
        </p:nvGrpSpPr>
        <p:grpSpPr>
          <a:xfrm>
            <a:off x="2157412" y="1644649"/>
            <a:ext cx="1548290" cy="1879601"/>
            <a:chOff x="0" y="0"/>
            <a:chExt cx="1548288" cy="1879600"/>
          </a:xfrm>
        </p:grpSpPr>
        <p:grpSp>
          <p:nvGrpSpPr>
            <p:cNvPr id="6239" name="Group"/>
            <p:cNvGrpSpPr/>
            <p:nvPr/>
          </p:nvGrpSpPr>
          <p:grpSpPr>
            <a:xfrm>
              <a:off x="0" y="596900"/>
              <a:ext cx="1358900" cy="1282700"/>
              <a:chOff x="0" y="0"/>
              <a:chExt cx="1358900" cy="1282700"/>
            </a:xfrm>
          </p:grpSpPr>
          <p:sp>
            <p:nvSpPr>
              <p:cNvPr id="6230"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6231"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2"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3"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4"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5"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6"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7"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38"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6240" name="locked"/>
            <p:cNvSpPr txBox="1"/>
            <p:nvPr/>
          </p:nvSpPr>
          <p:spPr>
            <a:xfrm>
              <a:off x="269398" y="0"/>
              <a:ext cx="1278891"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locked</a:t>
              </a:r>
            </a:p>
          </p:txBody>
        </p:sp>
      </p:grpSp>
      <p:sp>
        <p:nvSpPr>
          <p:cNvPr id="6242" name="Line"/>
          <p:cNvSpPr/>
          <p:nvPr/>
        </p:nvSpPr>
        <p:spPr>
          <a:xfrm>
            <a:off x="3332162" y="5403850"/>
            <a:ext cx="769938" cy="0"/>
          </a:xfrm>
          <a:prstGeom prst="line">
            <a:avLst/>
          </a:prstGeom>
          <a:ln w="76200">
            <a:solidFill>
              <a:srgbClr val="000000"/>
            </a:solidFill>
            <a:tailEnd type="triangle"/>
          </a:ln>
        </p:spPr>
        <p:txBody>
          <a:bodyPr lIns="45719" rIns="45719"/>
          <a:lstStyle/>
          <a:p>
            <a:pPr algn="r">
              <a:defRPr b="1" sz="4400"/>
            </a:pPr>
          </a:p>
        </p:txBody>
      </p:sp>
      <p:grpSp>
        <p:nvGrpSpPr>
          <p:cNvPr id="6245" name="Group"/>
          <p:cNvGrpSpPr/>
          <p:nvPr/>
        </p:nvGrpSpPr>
        <p:grpSpPr>
          <a:xfrm>
            <a:off x="4291012" y="5045075"/>
            <a:ext cx="857251" cy="835025"/>
            <a:chOff x="0" y="0"/>
            <a:chExt cx="857250" cy="835025"/>
          </a:xfrm>
        </p:grpSpPr>
        <p:sp>
          <p:nvSpPr>
            <p:cNvPr id="6243"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244"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sp>
        <p:nvSpPr>
          <p:cNvPr id="6246" name="Rectangle"/>
          <p:cNvSpPr/>
          <p:nvPr/>
        </p:nvSpPr>
        <p:spPr>
          <a:xfrm>
            <a:off x="4238625" y="3844925"/>
            <a:ext cx="857250" cy="835025"/>
          </a:xfrm>
          <a:prstGeom prst="rect">
            <a:avLst/>
          </a:prstGeom>
          <a:solidFill>
            <a:srgbClr val="FF33CC"/>
          </a:solidFill>
          <a:ln w="38100">
            <a:solidFill>
              <a:srgbClr val="000000"/>
            </a:solidFill>
          </a:ln>
        </p:spPr>
        <p:txBody>
          <a:bodyPr lIns="45719" rIns="45719" anchor="ctr"/>
          <a:lstStyle/>
          <a:p>
            <a:pPr algn="ctr">
              <a:defRPr sz="2400">
                <a:solidFill>
                  <a:srgbClr val="FFFFFF"/>
                </a:solidFill>
              </a:defRPr>
            </a:pPr>
          </a:p>
        </p:txBody>
      </p:sp>
      <p:sp>
        <p:nvSpPr>
          <p:cNvPr id="6247" name="Line"/>
          <p:cNvSpPr/>
          <p:nvPr/>
        </p:nvSpPr>
        <p:spPr>
          <a:xfrm>
            <a:off x="4857750" y="4252912"/>
            <a:ext cx="769938" cy="1"/>
          </a:xfrm>
          <a:prstGeom prst="line">
            <a:avLst/>
          </a:prstGeom>
          <a:ln w="76200">
            <a:solidFill>
              <a:srgbClr val="000000"/>
            </a:solidFill>
            <a:tailEnd type="triangle"/>
          </a:ln>
        </p:spPr>
        <p:txBody>
          <a:bodyPr lIns="45719" rIns="45719"/>
          <a:lstStyle/>
          <a:p>
            <a:pPr algn="r">
              <a:defRPr b="1" sz="4400"/>
            </a:pPr>
          </a:p>
        </p:txBody>
      </p:sp>
      <p:grpSp>
        <p:nvGrpSpPr>
          <p:cNvPr id="6251" name="Group"/>
          <p:cNvGrpSpPr/>
          <p:nvPr/>
        </p:nvGrpSpPr>
        <p:grpSpPr>
          <a:xfrm>
            <a:off x="5788024" y="4052887"/>
            <a:ext cx="280989" cy="400051"/>
            <a:chOff x="0" y="0"/>
            <a:chExt cx="280987" cy="400050"/>
          </a:xfrm>
        </p:grpSpPr>
        <p:sp>
          <p:nvSpPr>
            <p:cNvPr id="6248"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249"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250"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252" name="Line"/>
          <p:cNvSpPr/>
          <p:nvPr/>
        </p:nvSpPr>
        <p:spPr>
          <a:xfrm>
            <a:off x="2922587" y="3668712"/>
            <a:ext cx="737097" cy="1182688"/>
          </a:xfrm>
          <a:custGeom>
            <a:avLst/>
            <a:gdLst/>
            <a:ahLst/>
            <a:cxnLst>
              <a:cxn ang="0">
                <a:pos x="wd2" y="hd2"/>
              </a:cxn>
              <a:cxn ang="5400000">
                <a:pos x="wd2" y="hd2"/>
              </a:cxn>
              <a:cxn ang="10800000">
                <a:pos x="wd2" y="hd2"/>
              </a:cxn>
              <a:cxn ang="16200000">
                <a:pos x="wd2" y="hd2"/>
              </a:cxn>
            </a:cxnLst>
            <a:rect l="0" t="0" r="r" b="b"/>
            <a:pathLst>
              <a:path w="20139" h="21600" fill="norm" stroke="1" extrusionOk="0">
                <a:moveTo>
                  <a:pt x="0" y="0"/>
                </a:moveTo>
                <a:cubicBezTo>
                  <a:pt x="7720" y="3189"/>
                  <a:pt x="15441" y="6379"/>
                  <a:pt x="18520" y="8930"/>
                </a:cubicBezTo>
                <a:cubicBezTo>
                  <a:pt x="21600" y="11481"/>
                  <a:pt x="19518" y="13134"/>
                  <a:pt x="18520" y="15250"/>
                </a:cubicBezTo>
                <a:cubicBezTo>
                  <a:pt x="17523" y="17367"/>
                  <a:pt x="15007" y="19483"/>
                  <a:pt x="12492" y="21600"/>
                </a:cubicBezTo>
              </a:path>
            </a:pathLst>
          </a:custGeom>
          <a:ln w="76200">
            <a:solidFill>
              <a:srgbClr val="FF33CC"/>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6253" name="Line"/>
          <p:cNvSpPr/>
          <p:nvPr/>
        </p:nvSpPr>
        <p:spPr>
          <a:xfrm>
            <a:off x="1400175" y="4285239"/>
            <a:ext cx="2667000" cy="815399"/>
          </a:xfrm>
          <a:custGeom>
            <a:avLst/>
            <a:gdLst/>
            <a:ahLst/>
            <a:cxnLst>
              <a:cxn ang="0">
                <a:pos x="wd2" y="hd2"/>
              </a:cxn>
              <a:cxn ang="5400000">
                <a:pos x="wd2" y="hd2"/>
              </a:cxn>
              <a:cxn ang="10800000">
                <a:pos x="wd2" y="hd2"/>
              </a:cxn>
              <a:cxn ang="16200000">
                <a:pos x="wd2" y="hd2"/>
              </a:cxn>
            </a:cxnLst>
            <a:rect l="0" t="0" r="r" b="b"/>
            <a:pathLst>
              <a:path w="21600" h="20320" fill="norm" stroke="1" extrusionOk="0">
                <a:moveTo>
                  <a:pt x="0" y="20320"/>
                </a:moveTo>
                <a:cubicBezTo>
                  <a:pt x="64" y="11735"/>
                  <a:pt x="411" y="5445"/>
                  <a:pt x="4011" y="2083"/>
                </a:cubicBezTo>
                <a:cubicBezTo>
                  <a:pt x="7611" y="-1280"/>
                  <a:pt x="17936" y="540"/>
                  <a:pt x="21600" y="144"/>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6260" name="Group"/>
          <p:cNvGrpSpPr/>
          <p:nvPr/>
        </p:nvGrpSpPr>
        <p:grpSpPr>
          <a:xfrm>
            <a:off x="3553403" y="1406474"/>
            <a:ext cx="5391598" cy="1934989"/>
            <a:chOff x="0" y="0"/>
            <a:chExt cx="5391597" cy="1934987"/>
          </a:xfrm>
        </p:grpSpPr>
        <p:sp>
          <p:nvSpPr>
            <p:cNvPr id="6254" name="Shape"/>
            <p:cNvSpPr/>
            <p:nvPr/>
          </p:nvSpPr>
          <p:spPr>
            <a:xfrm>
              <a:off x="667721" y="-1"/>
              <a:ext cx="4723877" cy="1934989"/>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noFill/>
            <a:ln w="38100" cap="flat">
              <a:solidFill>
                <a:srgbClr val="FF33CC"/>
              </a:solidFill>
              <a:prstDash val="solid"/>
              <a:round/>
            </a:ln>
            <a:effectLst/>
          </p:spPr>
          <p:txBody>
            <a:bodyPr wrap="square" lIns="45719" tIns="45719" rIns="45719" bIns="45719" numCol="1" anchor="ctr">
              <a:noAutofit/>
            </a:bodyPr>
            <a:lstStyle/>
            <a:p>
              <a:pPr algn="ctr">
                <a:defRPr sz="2400"/>
              </a:pPr>
            </a:p>
          </p:txBody>
        </p:sp>
        <p:sp>
          <p:nvSpPr>
            <p:cNvPr id="6255" name="Oval"/>
            <p:cNvSpPr/>
            <p:nvPr/>
          </p:nvSpPr>
          <p:spPr>
            <a:xfrm>
              <a:off x="416447" y="1386827"/>
              <a:ext cx="787401" cy="322528"/>
            </a:xfrm>
            <a:prstGeom prst="ellipse">
              <a:avLst/>
            </a:prstGeom>
            <a:noFill/>
            <a:ln w="38100" cap="flat">
              <a:solidFill>
                <a:srgbClr val="FF33CC"/>
              </a:solidFill>
              <a:prstDash val="solid"/>
              <a:round/>
            </a:ln>
            <a:effectLst/>
          </p:spPr>
          <p:txBody>
            <a:bodyPr wrap="square" lIns="45719" tIns="45719" rIns="45719" bIns="45719" numCol="1" anchor="ctr">
              <a:noAutofit/>
            </a:bodyPr>
            <a:lstStyle/>
            <a:p>
              <a:pPr algn="ctr">
                <a:defRPr sz="2400"/>
              </a:pPr>
            </a:p>
          </p:txBody>
        </p:sp>
        <p:sp>
          <p:nvSpPr>
            <p:cNvPr id="6256" name="Oval"/>
            <p:cNvSpPr/>
            <p:nvPr/>
          </p:nvSpPr>
          <p:spPr>
            <a:xfrm>
              <a:off x="97550" y="1558304"/>
              <a:ext cx="524934" cy="215019"/>
            </a:xfrm>
            <a:prstGeom prst="ellipse">
              <a:avLst/>
            </a:prstGeom>
            <a:noFill/>
            <a:ln w="38100" cap="flat">
              <a:solidFill>
                <a:srgbClr val="FF33CC"/>
              </a:solidFill>
              <a:prstDash val="solid"/>
              <a:round/>
            </a:ln>
            <a:effectLst/>
          </p:spPr>
          <p:txBody>
            <a:bodyPr wrap="square" lIns="45719" tIns="45719" rIns="45719" bIns="45719" numCol="1" anchor="ctr">
              <a:noAutofit/>
            </a:bodyPr>
            <a:lstStyle/>
            <a:p>
              <a:pPr algn="ctr">
                <a:defRPr sz="2400"/>
              </a:pPr>
            </a:p>
          </p:txBody>
        </p:sp>
        <p:sp>
          <p:nvSpPr>
            <p:cNvPr id="6257" name="Oval"/>
            <p:cNvSpPr/>
            <p:nvPr/>
          </p:nvSpPr>
          <p:spPr>
            <a:xfrm>
              <a:off x="0" y="1671905"/>
              <a:ext cx="262467" cy="107510"/>
            </a:xfrm>
            <a:prstGeom prst="ellipse">
              <a:avLst/>
            </a:prstGeom>
            <a:noFill/>
            <a:ln w="38100" cap="flat">
              <a:solidFill>
                <a:srgbClr val="FF33CC"/>
              </a:solidFill>
              <a:prstDash val="solid"/>
              <a:round/>
            </a:ln>
            <a:effectLst/>
          </p:spPr>
          <p:txBody>
            <a:bodyPr wrap="square" lIns="45719" tIns="45719" rIns="45719" bIns="45719" numCol="1" anchor="ctr">
              <a:noAutofit/>
            </a:bodyPr>
            <a:lstStyle/>
            <a:p>
              <a:pPr algn="ctr">
                <a:defRPr sz="2400"/>
              </a:pPr>
            </a:p>
          </p:txBody>
        </p:sp>
        <p:sp>
          <p:nvSpPr>
            <p:cNvPr id="6258" name="Shape"/>
            <p:cNvSpPr/>
            <p:nvPr/>
          </p:nvSpPr>
          <p:spPr>
            <a:xfrm>
              <a:off x="902806" y="104455"/>
              <a:ext cx="4333886" cy="1647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33CC"/>
              </a:solidFill>
              <a:prstDash val="solid"/>
              <a:round/>
            </a:ln>
            <a:effectLst/>
          </p:spPr>
          <p:txBody>
            <a:bodyPr wrap="square" lIns="45719" tIns="45719" rIns="45719" bIns="45719" numCol="1" anchor="ctr">
              <a:noAutofit/>
            </a:bodyPr>
            <a:lstStyle/>
            <a:p>
              <a:pPr algn="ctr">
                <a:defRPr sz="2400"/>
              </a:pPr>
            </a:p>
          </p:txBody>
        </p:sp>
        <p:sp>
          <p:nvSpPr>
            <p:cNvPr id="6259" name="Reference to AVAILABLE means lock is free."/>
            <p:cNvSpPr txBox="1"/>
            <p:nvPr/>
          </p:nvSpPr>
          <p:spPr>
            <a:xfrm>
              <a:off x="1318894" y="348657"/>
              <a:ext cx="3086172" cy="11482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400">
                  <a:solidFill>
                    <a:srgbClr val="FF33CC"/>
                  </a:solidFill>
                </a:defRPr>
              </a:pPr>
              <a:r>
                <a:t>Reference to </a:t>
              </a:r>
              <a:r>
                <a:rPr>
                  <a:solidFill>
                    <a:srgbClr val="000000"/>
                  </a:solidFill>
                </a:rPr>
                <a:t>AVAILABLE</a:t>
              </a:r>
              <a:r>
                <a:t> means lock is free</a:t>
              </a:r>
              <a:r>
                <a:rPr>
                  <a:solidFill>
                    <a:srgbClr val="000000"/>
                  </a:solidFill>
                </a:rPr>
                <a:t>.</a:t>
              </a:r>
            </a:p>
          </p:txBody>
        </p:sp>
      </p:grpSp>
    </p:spTree>
  </p:cSld>
  <p:clrMapOvr>
    <a:masterClrMapping/>
  </p:clrMapOvr>
  <p:transition xmlns:p14="http://schemas.microsoft.com/office/powerpoint/2010/main" spd="med" advClick="1"/>
</p:sld>
</file>

<file path=ppt/slides/slide2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6365" name="Group"/>
          <p:cNvGrpSpPr/>
          <p:nvPr/>
        </p:nvGrpSpPr>
        <p:grpSpPr>
          <a:xfrm>
            <a:off x="693737" y="1963737"/>
            <a:ext cx="7945438" cy="3478213"/>
            <a:chOff x="0" y="0"/>
            <a:chExt cx="7945437" cy="3478212"/>
          </a:xfrm>
        </p:grpSpPr>
        <p:pic>
          <p:nvPicPr>
            <p:cNvPr id="6264" name="magic" descr="magic"/>
            <p:cNvPicPr>
              <a:picLocks noChangeAspect="1"/>
            </p:cNvPicPr>
            <p:nvPr/>
          </p:nvPicPr>
          <p:blipFill>
            <a:blip r:embed="rId2">
              <a:extLst/>
            </a:blip>
            <a:stretch>
              <a:fillRect/>
            </a:stretch>
          </p:blipFill>
          <p:spPr>
            <a:xfrm>
              <a:off x="2535237" y="576262"/>
              <a:ext cx="127001" cy="127001"/>
            </a:xfrm>
            <a:prstGeom prst="rect">
              <a:avLst/>
            </a:prstGeom>
            <a:ln w="12700" cap="flat">
              <a:noFill/>
              <a:miter lim="400000"/>
            </a:ln>
            <a:effectLst/>
          </p:spPr>
        </p:pic>
        <p:grpSp>
          <p:nvGrpSpPr>
            <p:cNvPr id="6275" name="Group"/>
            <p:cNvGrpSpPr/>
            <p:nvPr/>
          </p:nvGrpSpPr>
          <p:grpSpPr>
            <a:xfrm>
              <a:off x="5699125" y="654050"/>
              <a:ext cx="1130301" cy="1173163"/>
              <a:chOff x="0" y="0"/>
              <a:chExt cx="1130300" cy="1173162"/>
            </a:xfrm>
          </p:grpSpPr>
          <p:sp>
            <p:nvSpPr>
              <p:cNvPr id="6265" name="Rectangle"/>
              <p:cNvSpPr/>
              <p:nvPr/>
            </p:nvSpPr>
            <p:spPr>
              <a:xfrm>
                <a:off x="152400" y="931862"/>
                <a:ext cx="838201"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6266" name="Line"/>
              <p:cNvSpPr/>
              <p:nvPr/>
            </p:nvSpPr>
            <p:spPr>
              <a:xfrm>
                <a:off x="152400" y="-1"/>
                <a:ext cx="838201" cy="931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270" name="Group"/>
              <p:cNvGrpSpPr/>
              <p:nvPr/>
            </p:nvGrpSpPr>
            <p:grpSpPr>
              <a:xfrm>
                <a:off x="914400" y="169862"/>
                <a:ext cx="215901" cy="1003301"/>
                <a:chOff x="0" y="0"/>
                <a:chExt cx="215900" cy="1003299"/>
              </a:xfrm>
            </p:grpSpPr>
            <p:sp>
              <p:nvSpPr>
                <p:cNvPr id="6267" name="Line"/>
                <p:cNvSpPr/>
                <p:nvPr/>
              </p:nvSpPr>
              <p:spPr>
                <a:xfrm>
                  <a:off x="0" y="457199"/>
                  <a:ext cx="215901"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68" name="Line"/>
                <p:cNvSpPr/>
                <p:nvPr/>
              </p:nvSpPr>
              <p:spPr>
                <a:xfrm>
                  <a:off x="-1" y="228599"/>
                  <a:ext cx="195264" cy="49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69" name="Line"/>
                <p:cNvSpPr/>
                <p:nvPr/>
              </p:nvSpPr>
              <p:spPr>
                <a:xfrm>
                  <a:off x="-1" y="-1"/>
                  <a:ext cx="201614" cy="50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274" name="Group"/>
              <p:cNvGrpSpPr/>
              <p:nvPr/>
            </p:nvGrpSpPr>
            <p:grpSpPr>
              <a:xfrm>
                <a:off x="-1" y="169862"/>
                <a:ext cx="215902" cy="1003301"/>
                <a:chOff x="0" y="0"/>
                <a:chExt cx="215900" cy="1003299"/>
              </a:xfrm>
            </p:grpSpPr>
            <p:sp>
              <p:nvSpPr>
                <p:cNvPr id="6271" name="Line"/>
                <p:cNvSpPr/>
                <p:nvPr/>
              </p:nvSpPr>
              <p:spPr>
                <a:xfrm flipH="1">
                  <a:off x="0" y="457199"/>
                  <a:ext cx="215901"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72" name="Line"/>
                <p:cNvSpPr/>
                <p:nvPr/>
              </p:nvSpPr>
              <p:spPr>
                <a:xfrm flipH="1">
                  <a:off x="20637" y="228599"/>
                  <a:ext cx="195264" cy="49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73" name="Line"/>
                <p:cNvSpPr/>
                <p:nvPr/>
              </p:nvSpPr>
              <p:spPr>
                <a:xfrm flipH="1">
                  <a:off x="14287" y="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276" name="spinning"/>
            <p:cNvSpPr txBox="1"/>
            <p:nvPr/>
          </p:nvSpPr>
          <p:spPr>
            <a:xfrm>
              <a:off x="5509241" y="34925"/>
              <a:ext cx="1618021"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spinning</a:t>
              </a:r>
            </a:p>
          </p:txBody>
        </p:sp>
        <p:sp>
          <p:nvSpPr>
            <p:cNvPr id="6277" name="Rectangle"/>
            <p:cNvSpPr/>
            <p:nvPr/>
          </p:nvSpPr>
          <p:spPr>
            <a:xfrm>
              <a:off x="5465762" y="2224087"/>
              <a:ext cx="857251" cy="835026"/>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6278" name="Line"/>
            <p:cNvSpPr/>
            <p:nvPr/>
          </p:nvSpPr>
          <p:spPr>
            <a:xfrm>
              <a:off x="6005512" y="2617787"/>
              <a:ext cx="769939"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grpSp>
          <p:nvGrpSpPr>
            <p:cNvPr id="6282" name="Group"/>
            <p:cNvGrpSpPr/>
            <p:nvPr/>
          </p:nvGrpSpPr>
          <p:grpSpPr>
            <a:xfrm>
              <a:off x="6923087" y="2441575"/>
              <a:ext cx="280989" cy="400051"/>
              <a:chOff x="0" y="0"/>
              <a:chExt cx="280988" cy="400050"/>
            </a:xfrm>
          </p:grpSpPr>
          <p:sp>
            <p:nvSpPr>
              <p:cNvPr id="6279" name="Line"/>
              <p:cNvSpPr/>
              <p:nvPr/>
            </p:nvSpPr>
            <p:spPr>
              <a:xfrm flipH="1">
                <a:off x="-1" y="0"/>
                <a:ext cx="1" cy="40005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280" name="Line"/>
              <p:cNvSpPr/>
              <p:nvPr/>
            </p:nvSpPr>
            <p:spPr>
              <a:xfrm flipH="1">
                <a:off x="139700" y="79375"/>
                <a:ext cx="1" cy="24130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281" name="Line"/>
              <p:cNvSpPr/>
              <p:nvPr/>
            </p:nvSpPr>
            <p:spPr>
              <a:xfrm flipH="1">
                <a:off x="280988"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6293" name="Group"/>
            <p:cNvGrpSpPr/>
            <p:nvPr/>
          </p:nvGrpSpPr>
          <p:grpSpPr>
            <a:xfrm>
              <a:off x="3306762" y="701675"/>
              <a:ext cx="1130301" cy="1173163"/>
              <a:chOff x="0" y="0"/>
              <a:chExt cx="1130300" cy="1173162"/>
            </a:xfrm>
          </p:grpSpPr>
          <p:sp>
            <p:nvSpPr>
              <p:cNvPr id="6283" name="Rectangle"/>
              <p:cNvSpPr/>
              <p:nvPr/>
            </p:nvSpPr>
            <p:spPr>
              <a:xfrm>
                <a:off x="152400" y="931862"/>
                <a:ext cx="838201" cy="228601"/>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p>
            </p:txBody>
          </p:sp>
          <p:sp>
            <p:nvSpPr>
              <p:cNvPr id="6284" name="Line"/>
              <p:cNvSpPr/>
              <p:nvPr/>
            </p:nvSpPr>
            <p:spPr>
              <a:xfrm>
                <a:off x="152400" y="-1"/>
                <a:ext cx="838201" cy="931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288" name="Group"/>
              <p:cNvGrpSpPr/>
              <p:nvPr/>
            </p:nvGrpSpPr>
            <p:grpSpPr>
              <a:xfrm>
                <a:off x="914400" y="169862"/>
                <a:ext cx="215901" cy="1003301"/>
                <a:chOff x="0" y="0"/>
                <a:chExt cx="215900" cy="1003299"/>
              </a:xfrm>
            </p:grpSpPr>
            <p:sp>
              <p:nvSpPr>
                <p:cNvPr id="6285" name="Line"/>
                <p:cNvSpPr/>
                <p:nvPr/>
              </p:nvSpPr>
              <p:spPr>
                <a:xfrm>
                  <a:off x="0" y="457199"/>
                  <a:ext cx="215901"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86" name="Line"/>
                <p:cNvSpPr/>
                <p:nvPr/>
              </p:nvSpPr>
              <p:spPr>
                <a:xfrm>
                  <a:off x="-1" y="228599"/>
                  <a:ext cx="195264" cy="49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87" name="Line"/>
                <p:cNvSpPr/>
                <p:nvPr/>
              </p:nvSpPr>
              <p:spPr>
                <a:xfrm>
                  <a:off x="-1" y="-1"/>
                  <a:ext cx="201614" cy="50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292" name="Group"/>
              <p:cNvGrpSpPr/>
              <p:nvPr/>
            </p:nvGrpSpPr>
            <p:grpSpPr>
              <a:xfrm>
                <a:off x="-1" y="169862"/>
                <a:ext cx="215902" cy="1003301"/>
                <a:chOff x="0" y="0"/>
                <a:chExt cx="215900" cy="1003299"/>
              </a:xfrm>
            </p:grpSpPr>
            <p:sp>
              <p:nvSpPr>
                <p:cNvPr id="6289" name="Line"/>
                <p:cNvSpPr/>
                <p:nvPr/>
              </p:nvSpPr>
              <p:spPr>
                <a:xfrm flipH="1">
                  <a:off x="0" y="457199"/>
                  <a:ext cx="215901"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90" name="Line"/>
                <p:cNvSpPr/>
                <p:nvPr/>
              </p:nvSpPr>
              <p:spPr>
                <a:xfrm flipH="1">
                  <a:off x="20637" y="228599"/>
                  <a:ext cx="195264" cy="49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91" name="Line"/>
                <p:cNvSpPr/>
                <p:nvPr/>
              </p:nvSpPr>
              <p:spPr>
                <a:xfrm flipH="1">
                  <a:off x="14287" y="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294" name="spinning"/>
            <p:cNvSpPr txBox="1"/>
            <p:nvPr/>
          </p:nvSpPr>
          <p:spPr>
            <a:xfrm>
              <a:off x="3116878" y="82550"/>
              <a:ext cx="1618020"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spinning</a:t>
              </a:r>
            </a:p>
          </p:txBody>
        </p:sp>
        <p:sp>
          <p:nvSpPr>
            <p:cNvPr id="6295" name="Rectangle"/>
            <p:cNvSpPr/>
            <p:nvPr/>
          </p:nvSpPr>
          <p:spPr>
            <a:xfrm>
              <a:off x="3073400" y="2225675"/>
              <a:ext cx="857251" cy="835026"/>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6296" name="Shape"/>
            <p:cNvSpPr/>
            <p:nvPr/>
          </p:nvSpPr>
          <p:spPr>
            <a:xfrm>
              <a:off x="584199" y="1860541"/>
              <a:ext cx="2517803" cy="15382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47" y="1560"/>
                  </a:moveTo>
                  <a:cubicBezTo>
                    <a:pt x="1006" y="1560"/>
                    <a:pt x="0" y="3056"/>
                    <a:pt x="0" y="4900"/>
                  </a:cubicBezTo>
                  <a:lnTo>
                    <a:pt x="0" y="18260"/>
                  </a:lnTo>
                  <a:cubicBezTo>
                    <a:pt x="0" y="20105"/>
                    <a:pt x="1006" y="21600"/>
                    <a:pt x="2247" y="21600"/>
                  </a:cubicBezTo>
                  <a:lnTo>
                    <a:pt x="11236" y="21600"/>
                  </a:lnTo>
                  <a:cubicBezTo>
                    <a:pt x="12477" y="21600"/>
                    <a:pt x="13483" y="20105"/>
                    <a:pt x="13483" y="18260"/>
                  </a:cubicBezTo>
                  <a:lnTo>
                    <a:pt x="13483" y="9910"/>
                  </a:lnTo>
                  <a:lnTo>
                    <a:pt x="21600" y="0"/>
                  </a:lnTo>
                  <a:lnTo>
                    <a:pt x="13483" y="4900"/>
                  </a:lnTo>
                  <a:cubicBezTo>
                    <a:pt x="13483" y="3056"/>
                    <a:pt x="12477" y="1560"/>
                    <a:pt x="11236" y="1560"/>
                  </a:cubicBezTo>
                  <a:lnTo>
                    <a:pt x="7865" y="1560"/>
                  </a:lnTo>
                  <a:close/>
                </a:path>
              </a:pathLst>
            </a:custGeom>
            <a:noFill/>
            <a:ln w="38100" cap="flat">
              <a:solidFill>
                <a:srgbClr val="3333CC"/>
              </a:solidFill>
              <a:prstDash val="solid"/>
              <a:round/>
            </a:ln>
            <a:effectLst/>
          </p:spPr>
          <p:txBody>
            <a:bodyPr wrap="square" lIns="45719" tIns="45719" rIns="45719" bIns="45719" numCol="1" anchor="ctr">
              <a:noAutofit/>
            </a:bodyPr>
            <a:lstStyle/>
            <a:p>
              <a:pPr algn="ctr"/>
            </a:p>
          </p:txBody>
        </p:sp>
        <p:pic>
          <p:nvPicPr>
            <p:cNvPr id="6297" name="magic" descr="magic"/>
            <p:cNvPicPr>
              <a:picLocks noChangeAspect="1"/>
            </p:cNvPicPr>
            <p:nvPr/>
          </p:nvPicPr>
          <p:blipFill>
            <a:blip r:embed="rId2">
              <a:extLst/>
            </a:blip>
            <a:stretch>
              <a:fillRect/>
            </a:stretch>
          </p:blipFill>
          <p:spPr>
            <a:xfrm>
              <a:off x="342899" y="552450"/>
              <a:ext cx="127001" cy="127001"/>
            </a:xfrm>
            <a:prstGeom prst="rect">
              <a:avLst/>
            </a:prstGeom>
            <a:ln w="12700" cap="flat">
              <a:noFill/>
              <a:miter lim="400000"/>
            </a:ln>
            <a:effectLst/>
          </p:spPr>
        </p:pic>
        <p:grpSp>
          <p:nvGrpSpPr>
            <p:cNvPr id="6308" name="Group"/>
            <p:cNvGrpSpPr/>
            <p:nvPr/>
          </p:nvGrpSpPr>
          <p:grpSpPr>
            <a:xfrm>
              <a:off x="1114425" y="677862"/>
              <a:ext cx="1130301" cy="1173164"/>
              <a:chOff x="0" y="0"/>
              <a:chExt cx="1130300" cy="1173163"/>
            </a:xfrm>
          </p:grpSpPr>
          <p:sp>
            <p:nvSpPr>
              <p:cNvPr id="6298" name="Rectangle"/>
              <p:cNvSpPr/>
              <p:nvPr/>
            </p:nvSpPr>
            <p:spPr>
              <a:xfrm>
                <a:off x="152400" y="931862"/>
                <a:ext cx="838201" cy="228602"/>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6299" name="Line"/>
              <p:cNvSpPr/>
              <p:nvPr/>
            </p:nvSpPr>
            <p:spPr>
              <a:xfrm>
                <a:off x="152400" y="-1"/>
                <a:ext cx="838201" cy="931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303" name="Group"/>
              <p:cNvGrpSpPr/>
              <p:nvPr/>
            </p:nvGrpSpPr>
            <p:grpSpPr>
              <a:xfrm>
                <a:off x="914400" y="169862"/>
                <a:ext cx="215901" cy="1003302"/>
                <a:chOff x="0" y="0"/>
                <a:chExt cx="215900" cy="1003300"/>
              </a:xfrm>
            </p:grpSpPr>
            <p:sp>
              <p:nvSpPr>
                <p:cNvPr id="6300" name="Line"/>
                <p:cNvSpPr/>
                <p:nvPr/>
              </p:nvSpPr>
              <p:spPr>
                <a:xfrm>
                  <a:off x="0" y="457200"/>
                  <a:ext cx="215901"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01" name="Line"/>
                <p:cNvSpPr/>
                <p:nvPr/>
              </p:nvSpPr>
              <p:spPr>
                <a:xfrm>
                  <a:off x="-1" y="228600"/>
                  <a:ext cx="195264" cy="49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02" name="Line"/>
                <p:cNvSpPr/>
                <p:nvPr/>
              </p:nvSpPr>
              <p:spPr>
                <a:xfrm>
                  <a:off x="-1" y="0"/>
                  <a:ext cx="201614" cy="50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307" name="Group"/>
              <p:cNvGrpSpPr/>
              <p:nvPr/>
            </p:nvGrpSpPr>
            <p:grpSpPr>
              <a:xfrm>
                <a:off x="-1" y="169862"/>
                <a:ext cx="215902" cy="1003302"/>
                <a:chOff x="0" y="0"/>
                <a:chExt cx="215900" cy="1003300"/>
              </a:xfrm>
            </p:grpSpPr>
            <p:sp>
              <p:nvSpPr>
                <p:cNvPr id="6304" name="Line"/>
                <p:cNvSpPr/>
                <p:nvPr/>
              </p:nvSpPr>
              <p:spPr>
                <a:xfrm flipH="1">
                  <a:off x="0" y="457200"/>
                  <a:ext cx="215901"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05" name="Line"/>
                <p:cNvSpPr/>
                <p:nvPr/>
              </p:nvSpPr>
              <p:spPr>
                <a:xfrm flipH="1">
                  <a:off x="20637" y="228600"/>
                  <a:ext cx="195264" cy="49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06" name="Line"/>
                <p:cNvSpPr/>
                <p:nvPr/>
              </p:nvSpPr>
              <p:spPr>
                <a:xfrm flipH="1">
                  <a:off x="14287" y="0"/>
                  <a:ext cx="201614" cy="50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309" name="Rectangle"/>
            <p:cNvSpPr/>
            <p:nvPr/>
          </p:nvSpPr>
          <p:spPr>
            <a:xfrm>
              <a:off x="881061" y="2224087"/>
              <a:ext cx="857252" cy="835026"/>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6310" name="Line"/>
            <p:cNvSpPr/>
            <p:nvPr/>
          </p:nvSpPr>
          <p:spPr>
            <a:xfrm>
              <a:off x="-1" y="2641600"/>
              <a:ext cx="769938"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sp>
          <p:nvSpPr>
            <p:cNvPr id="6311" name="locked"/>
            <p:cNvSpPr txBox="1"/>
            <p:nvPr/>
          </p:nvSpPr>
          <p:spPr>
            <a:xfrm>
              <a:off x="1025048" y="0"/>
              <a:ext cx="1278891"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3200"/>
              </a:lvl1pPr>
            </a:lstStyle>
            <a:p>
              <a:pPr/>
              <a:r>
                <a:t>locked</a:t>
              </a:r>
            </a:p>
          </p:txBody>
        </p:sp>
        <p:grpSp>
          <p:nvGrpSpPr>
            <p:cNvPr id="6332" name="Group"/>
            <p:cNvGrpSpPr/>
            <p:nvPr/>
          </p:nvGrpSpPr>
          <p:grpSpPr>
            <a:xfrm>
              <a:off x="7005637" y="958850"/>
              <a:ext cx="939801" cy="595313"/>
              <a:chOff x="0" y="0"/>
              <a:chExt cx="939800" cy="595312"/>
            </a:xfrm>
          </p:grpSpPr>
          <p:sp>
            <p:nvSpPr>
              <p:cNvPr id="6312" name="Rectangle"/>
              <p:cNvSpPr/>
              <p:nvPr/>
            </p:nvSpPr>
            <p:spPr>
              <a:xfrm>
                <a:off x="0" y="0"/>
                <a:ext cx="939801" cy="595313"/>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grpSp>
            <p:nvGrpSpPr>
              <p:cNvPr id="6331" name="Group"/>
              <p:cNvGrpSpPr/>
              <p:nvPr/>
            </p:nvGrpSpPr>
            <p:grpSpPr>
              <a:xfrm>
                <a:off x="36751" y="83994"/>
                <a:ext cx="855797" cy="398976"/>
                <a:chOff x="0" y="0"/>
                <a:chExt cx="855795" cy="398974"/>
              </a:xfrm>
            </p:grpSpPr>
            <p:sp>
              <p:nvSpPr>
                <p:cNvPr id="6313" name="Oval"/>
                <p:cNvSpPr/>
                <p:nvPr/>
              </p:nvSpPr>
              <p:spPr>
                <a:xfrm>
                  <a:off x="247634" y="264233"/>
                  <a:ext cx="356886" cy="124243"/>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314" name="Oval"/>
                <p:cNvSpPr/>
                <p:nvPr/>
              </p:nvSpPr>
              <p:spPr>
                <a:xfrm>
                  <a:off x="185725" y="134741"/>
                  <a:ext cx="553537" cy="17849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315" name="Oval"/>
                <p:cNvSpPr/>
                <p:nvPr/>
              </p:nvSpPr>
              <p:spPr>
                <a:xfrm>
                  <a:off x="116533" y="10499"/>
                  <a:ext cx="739263" cy="17674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316" name="Rectangle"/>
                <p:cNvSpPr/>
                <p:nvPr/>
              </p:nvSpPr>
              <p:spPr>
                <a:xfrm>
                  <a:off x="-1" y="192487"/>
                  <a:ext cx="16023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17" name="Rectangle"/>
                <p:cNvSpPr/>
                <p:nvPr/>
              </p:nvSpPr>
              <p:spPr>
                <a:xfrm>
                  <a:off x="123817" y="244984"/>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18" name="Rectangle"/>
                <p:cNvSpPr/>
                <p:nvPr/>
              </p:nvSpPr>
              <p:spPr>
                <a:xfrm>
                  <a:off x="120175" y="302730"/>
                  <a:ext cx="162056" cy="384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19" name="Rectangle"/>
                <p:cNvSpPr/>
                <p:nvPr/>
              </p:nvSpPr>
              <p:spPr>
                <a:xfrm>
                  <a:off x="236709" y="363976"/>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20" name="Rectangle"/>
                <p:cNvSpPr/>
                <p:nvPr/>
              </p:nvSpPr>
              <p:spPr>
                <a:xfrm>
                  <a:off x="112892" y="208236"/>
                  <a:ext cx="162056"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21" name="Rectangle"/>
                <p:cNvSpPr/>
                <p:nvPr/>
              </p:nvSpPr>
              <p:spPr>
                <a:xfrm>
                  <a:off x="96504" y="148740"/>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22" name="Oval"/>
                <p:cNvSpPr/>
                <p:nvPr/>
              </p:nvSpPr>
              <p:spPr>
                <a:xfrm>
                  <a:off x="304080" y="278232"/>
                  <a:ext cx="61910" cy="2274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323" name="Oval"/>
                <p:cNvSpPr/>
                <p:nvPr/>
              </p:nvSpPr>
              <p:spPr>
                <a:xfrm>
                  <a:off x="333214" y="283256"/>
                  <a:ext cx="116534"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24" name="Rectangle"/>
                <p:cNvSpPr/>
                <p:nvPr/>
              </p:nvSpPr>
              <p:spPr>
                <a:xfrm>
                  <a:off x="76475" y="111992"/>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25" name="Rectangle"/>
                <p:cNvSpPr/>
                <p:nvPr/>
              </p:nvSpPr>
              <p:spPr>
                <a:xfrm>
                  <a:off x="72833" y="55996"/>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26" name="Line"/>
                <p:cNvSpPr/>
                <p:nvPr/>
              </p:nvSpPr>
              <p:spPr>
                <a:xfrm>
                  <a:off x="1819" y="153990"/>
                  <a:ext cx="138351" cy="89245"/>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327" name="Line"/>
                <p:cNvSpPr/>
                <p:nvPr/>
              </p:nvSpPr>
              <p:spPr>
                <a:xfrm>
                  <a:off x="1820" y="0"/>
                  <a:ext cx="466138" cy="1592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328" name="Oval"/>
                <p:cNvSpPr/>
                <p:nvPr/>
              </p:nvSpPr>
              <p:spPr>
                <a:xfrm>
                  <a:off x="276767" y="150490"/>
                  <a:ext cx="47343" cy="2449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329" name="Oval"/>
                <p:cNvSpPr/>
                <p:nvPr/>
              </p:nvSpPr>
              <p:spPr>
                <a:xfrm>
                  <a:off x="307722" y="158139"/>
                  <a:ext cx="111072"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30" name="Triangle"/>
                <p:cNvSpPr/>
                <p:nvPr/>
              </p:nvSpPr>
              <p:spPr>
                <a:xfrm>
                  <a:off x="81937" y="208236"/>
                  <a:ext cx="154773" cy="50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6353" name="Group"/>
            <p:cNvGrpSpPr/>
            <p:nvPr/>
          </p:nvGrpSpPr>
          <p:grpSpPr>
            <a:xfrm>
              <a:off x="4708525" y="1158875"/>
              <a:ext cx="939801" cy="595313"/>
              <a:chOff x="0" y="0"/>
              <a:chExt cx="939800" cy="595312"/>
            </a:xfrm>
          </p:grpSpPr>
          <p:sp>
            <p:nvSpPr>
              <p:cNvPr id="6333" name="Rectangle"/>
              <p:cNvSpPr/>
              <p:nvPr/>
            </p:nvSpPr>
            <p:spPr>
              <a:xfrm>
                <a:off x="0" y="0"/>
                <a:ext cx="939801" cy="595313"/>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grpSp>
            <p:nvGrpSpPr>
              <p:cNvPr id="6352" name="Group"/>
              <p:cNvGrpSpPr/>
              <p:nvPr/>
            </p:nvGrpSpPr>
            <p:grpSpPr>
              <a:xfrm>
                <a:off x="36751" y="83994"/>
                <a:ext cx="855797" cy="398976"/>
                <a:chOff x="0" y="0"/>
                <a:chExt cx="855795" cy="398974"/>
              </a:xfrm>
            </p:grpSpPr>
            <p:sp>
              <p:nvSpPr>
                <p:cNvPr id="6334" name="Oval"/>
                <p:cNvSpPr/>
                <p:nvPr/>
              </p:nvSpPr>
              <p:spPr>
                <a:xfrm>
                  <a:off x="247634" y="264233"/>
                  <a:ext cx="356886" cy="124243"/>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335" name="Oval"/>
                <p:cNvSpPr/>
                <p:nvPr/>
              </p:nvSpPr>
              <p:spPr>
                <a:xfrm>
                  <a:off x="185725" y="134741"/>
                  <a:ext cx="553537" cy="17849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336" name="Oval"/>
                <p:cNvSpPr/>
                <p:nvPr/>
              </p:nvSpPr>
              <p:spPr>
                <a:xfrm>
                  <a:off x="116533" y="10499"/>
                  <a:ext cx="739263" cy="17674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337" name="Rectangle"/>
                <p:cNvSpPr/>
                <p:nvPr/>
              </p:nvSpPr>
              <p:spPr>
                <a:xfrm>
                  <a:off x="-1" y="192487"/>
                  <a:ext cx="16023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38" name="Rectangle"/>
                <p:cNvSpPr/>
                <p:nvPr/>
              </p:nvSpPr>
              <p:spPr>
                <a:xfrm>
                  <a:off x="123817" y="244984"/>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39" name="Rectangle"/>
                <p:cNvSpPr/>
                <p:nvPr/>
              </p:nvSpPr>
              <p:spPr>
                <a:xfrm>
                  <a:off x="120175" y="302730"/>
                  <a:ext cx="162056" cy="384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0" name="Rectangle"/>
                <p:cNvSpPr/>
                <p:nvPr/>
              </p:nvSpPr>
              <p:spPr>
                <a:xfrm>
                  <a:off x="236709" y="363976"/>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1" name="Rectangle"/>
                <p:cNvSpPr/>
                <p:nvPr/>
              </p:nvSpPr>
              <p:spPr>
                <a:xfrm>
                  <a:off x="112892" y="208236"/>
                  <a:ext cx="162056"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2" name="Rectangle"/>
                <p:cNvSpPr/>
                <p:nvPr/>
              </p:nvSpPr>
              <p:spPr>
                <a:xfrm>
                  <a:off x="96504" y="148740"/>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3" name="Oval"/>
                <p:cNvSpPr/>
                <p:nvPr/>
              </p:nvSpPr>
              <p:spPr>
                <a:xfrm>
                  <a:off x="304080" y="278232"/>
                  <a:ext cx="61910" cy="2274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344" name="Oval"/>
                <p:cNvSpPr/>
                <p:nvPr/>
              </p:nvSpPr>
              <p:spPr>
                <a:xfrm>
                  <a:off x="333214" y="283256"/>
                  <a:ext cx="116534"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5" name="Rectangle"/>
                <p:cNvSpPr/>
                <p:nvPr/>
              </p:nvSpPr>
              <p:spPr>
                <a:xfrm>
                  <a:off x="76475" y="111992"/>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6" name="Rectangle"/>
                <p:cNvSpPr/>
                <p:nvPr/>
              </p:nvSpPr>
              <p:spPr>
                <a:xfrm>
                  <a:off x="72833" y="55996"/>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47" name="Line"/>
                <p:cNvSpPr/>
                <p:nvPr/>
              </p:nvSpPr>
              <p:spPr>
                <a:xfrm>
                  <a:off x="1819" y="153990"/>
                  <a:ext cx="138351" cy="89245"/>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348" name="Line"/>
                <p:cNvSpPr/>
                <p:nvPr/>
              </p:nvSpPr>
              <p:spPr>
                <a:xfrm>
                  <a:off x="1820" y="0"/>
                  <a:ext cx="466138" cy="1592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349" name="Oval"/>
                <p:cNvSpPr/>
                <p:nvPr/>
              </p:nvSpPr>
              <p:spPr>
                <a:xfrm>
                  <a:off x="276767" y="150490"/>
                  <a:ext cx="47343" cy="2449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350" name="Oval"/>
                <p:cNvSpPr/>
                <p:nvPr/>
              </p:nvSpPr>
              <p:spPr>
                <a:xfrm>
                  <a:off x="307722" y="158139"/>
                  <a:ext cx="111072"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351" name="Triangle"/>
                <p:cNvSpPr/>
                <p:nvPr/>
              </p:nvSpPr>
              <p:spPr>
                <a:xfrm>
                  <a:off x="81937" y="208236"/>
                  <a:ext cx="154773" cy="50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sp>
          <p:nvSpPr>
            <p:cNvPr id="6354" name="Line"/>
            <p:cNvSpPr/>
            <p:nvPr/>
          </p:nvSpPr>
          <p:spPr>
            <a:xfrm>
              <a:off x="3800475" y="2617787"/>
              <a:ext cx="769938"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grpSp>
          <p:nvGrpSpPr>
            <p:cNvPr id="6358" name="Group"/>
            <p:cNvGrpSpPr/>
            <p:nvPr/>
          </p:nvGrpSpPr>
          <p:grpSpPr>
            <a:xfrm>
              <a:off x="4718050" y="2441575"/>
              <a:ext cx="280988" cy="400051"/>
              <a:chOff x="0" y="0"/>
              <a:chExt cx="280987" cy="400050"/>
            </a:xfrm>
          </p:grpSpPr>
          <p:sp>
            <p:nvSpPr>
              <p:cNvPr id="6355" name="Line"/>
              <p:cNvSpPr/>
              <p:nvPr/>
            </p:nvSpPr>
            <p:spPr>
              <a:xfrm flipH="1">
                <a:off x="-1" y="0"/>
                <a:ext cx="1" cy="40005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356" name="Line"/>
              <p:cNvSpPr/>
              <p:nvPr/>
            </p:nvSpPr>
            <p:spPr>
              <a:xfrm flipH="1">
                <a:off x="139699" y="79375"/>
                <a:ext cx="1" cy="24130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35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359" name="Line"/>
            <p:cNvSpPr/>
            <p:nvPr/>
          </p:nvSpPr>
          <p:spPr>
            <a:xfrm>
              <a:off x="1450975" y="2617787"/>
              <a:ext cx="769938"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grpSp>
          <p:nvGrpSpPr>
            <p:cNvPr id="6363" name="Group"/>
            <p:cNvGrpSpPr/>
            <p:nvPr/>
          </p:nvGrpSpPr>
          <p:grpSpPr>
            <a:xfrm>
              <a:off x="2368549" y="2441575"/>
              <a:ext cx="280989" cy="400051"/>
              <a:chOff x="0" y="0"/>
              <a:chExt cx="280987" cy="400050"/>
            </a:xfrm>
          </p:grpSpPr>
          <p:sp>
            <p:nvSpPr>
              <p:cNvPr id="6360" name="Line"/>
              <p:cNvSpPr/>
              <p:nvPr/>
            </p:nvSpPr>
            <p:spPr>
              <a:xfrm flipH="1">
                <a:off x="-1" y="0"/>
                <a:ext cx="1" cy="40005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361" name="Line"/>
              <p:cNvSpPr/>
              <p:nvPr/>
            </p:nvSpPr>
            <p:spPr>
              <a:xfrm flipH="1">
                <a:off x="139699" y="79375"/>
                <a:ext cx="1" cy="24130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362"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364" name="Shape"/>
            <p:cNvSpPr/>
            <p:nvPr/>
          </p:nvSpPr>
          <p:spPr>
            <a:xfrm>
              <a:off x="2836862" y="1846292"/>
              <a:ext cx="2740013" cy="1631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5" y="2710"/>
                  </a:moveTo>
                  <a:cubicBezTo>
                    <a:pt x="924" y="2710"/>
                    <a:pt x="0" y="4120"/>
                    <a:pt x="0" y="5858"/>
                  </a:cubicBezTo>
                  <a:lnTo>
                    <a:pt x="0" y="18452"/>
                  </a:lnTo>
                  <a:cubicBezTo>
                    <a:pt x="0" y="20190"/>
                    <a:pt x="924" y="21600"/>
                    <a:pt x="2065" y="21600"/>
                  </a:cubicBezTo>
                  <a:lnTo>
                    <a:pt x="10324" y="21600"/>
                  </a:lnTo>
                  <a:cubicBezTo>
                    <a:pt x="11465" y="21600"/>
                    <a:pt x="12389" y="20190"/>
                    <a:pt x="12389" y="18452"/>
                  </a:cubicBezTo>
                  <a:lnTo>
                    <a:pt x="12389" y="10581"/>
                  </a:lnTo>
                  <a:lnTo>
                    <a:pt x="21600" y="0"/>
                  </a:lnTo>
                  <a:lnTo>
                    <a:pt x="12389" y="5858"/>
                  </a:lnTo>
                  <a:cubicBezTo>
                    <a:pt x="12389" y="4120"/>
                    <a:pt x="11465" y="2710"/>
                    <a:pt x="10324" y="2710"/>
                  </a:cubicBezTo>
                  <a:lnTo>
                    <a:pt x="7227" y="2710"/>
                  </a:lnTo>
                  <a:close/>
                </a:path>
              </a:pathLst>
            </a:custGeom>
            <a:noFill/>
            <a:ln w="38100" cap="flat">
              <a:solidFill>
                <a:srgbClr val="3333CC"/>
              </a:solidFill>
              <a:prstDash val="solid"/>
              <a:round/>
            </a:ln>
            <a:effectLst/>
          </p:spPr>
          <p:txBody>
            <a:bodyPr wrap="square" lIns="45719" tIns="45719" rIns="45719" bIns="45719" numCol="1" anchor="ctr">
              <a:noAutofit/>
            </a:bodyPr>
            <a:lstStyle/>
            <a:p>
              <a:pPr algn="ctr"/>
            </a:p>
          </p:txBody>
        </p:sp>
      </p:grpSp>
      <p:sp>
        <p:nvSpPr>
          <p:cNvPr id="636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36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368" name="Normal Case"/>
          <p:cNvSpPr txBox="1"/>
          <p:nvPr>
            <p:ph type="title" idx="4294967295"/>
          </p:nvPr>
        </p:nvSpPr>
        <p:spPr>
          <a:xfrm>
            <a:off x="685800" y="609599"/>
            <a:ext cx="7772400" cy="1143002"/>
          </a:xfrm>
          <a:prstGeom prst="rect">
            <a:avLst/>
          </a:prstGeom>
        </p:spPr>
        <p:txBody>
          <a:bodyPr>
            <a:normAutofit fontScale="100000" lnSpcReduction="0"/>
          </a:bodyPr>
          <a:lstStyle/>
          <a:p>
            <a:pPr/>
            <a:r>
              <a:t>Normal Case</a:t>
            </a:r>
          </a:p>
        </p:txBody>
      </p:sp>
      <p:grpSp>
        <p:nvGrpSpPr>
          <p:cNvPr id="6375" name="Group"/>
          <p:cNvGrpSpPr/>
          <p:nvPr/>
        </p:nvGrpSpPr>
        <p:grpSpPr>
          <a:xfrm>
            <a:off x="4256050" y="3864176"/>
            <a:ext cx="4723876" cy="2584024"/>
            <a:chOff x="0" y="0"/>
            <a:chExt cx="4723875" cy="2584022"/>
          </a:xfrm>
        </p:grpSpPr>
        <p:sp>
          <p:nvSpPr>
            <p:cNvPr id="6369" name="Shape"/>
            <p:cNvSpPr/>
            <p:nvPr/>
          </p:nvSpPr>
          <p:spPr>
            <a:xfrm>
              <a:off x="-1" y="649035"/>
              <a:ext cx="4723877" cy="1934988"/>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370" name="Oval"/>
            <p:cNvSpPr/>
            <p:nvPr/>
          </p:nvSpPr>
          <p:spPr>
            <a:xfrm>
              <a:off x="2169105" y="326827"/>
              <a:ext cx="787401" cy="322528"/>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371" name="Oval"/>
            <p:cNvSpPr/>
            <p:nvPr/>
          </p:nvSpPr>
          <p:spPr>
            <a:xfrm>
              <a:off x="2348457" y="109838"/>
              <a:ext cx="524935" cy="215019"/>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372" name="Oval"/>
            <p:cNvSpPr/>
            <p:nvPr/>
          </p:nvSpPr>
          <p:spPr>
            <a:xfrm>
              <a:off x="2508781" y="0"/>
              <a:ext cx="262467" cy="107510"/>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373" name="Shape"/>
            <p:cNvSpPr/>
            <p:nvPr/>
          </p:nvSpPr>
          <p:spPr>
            <a:xfrm>
              <a:off x="235084" y="753490"/>
              <a:ext cx="4333887" cy="1647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374" name="Null means lock is not free &amp; request not aborted"/>
            <p:cNvSpPr txBox="1"/>
            <p:nvPr/>
          </p:nvSpPr>
          <p:spPr>
            <a:xfrm>
              <a:off x="651173" y="997692"/>
              <a:ext cx="3086171" cy="11482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400"/>
              </a:pPr>
              <a:r>
                <a:t>Null</a:t>
              </a:r>
              <a:r>
                <a:rPr>
                  <a:solidFill>
                    <a:srgbClr val="FF0066"/>
                  </a:solidFill>
                </a:rPr>
                <a:t> means lock is not free &amp; request not aborted</a:t>
              </a:r>
            </a:p>
          </p:txBody>
        </p:sp>
      </p:grpSp>
    </p:spTree>
  </p:cSld>
  <p:clrMapOvr>
    <a:masterClrMapping/>
  </p:clrMapOvr>
  <p:transition xmlns:p14="http://schemas.microsoft.com/office/powerpoint/2010/main" spd="med" advClick="1"/>
</p:sld>
</file>

<file path=ppt/slides/slide2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37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37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379"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6380" name="One Thread Aborts"/>
          <p:cNvSpPr txBox="1"/>
          <p:nvPr>
            <p:ph type="title" idx="4294967295"/>
          </p:nvPr>
        </p:nvSpPr>
        <p:spPr>
          <a:xfrm>
            <a:off x="685800" y="609599"/>
            <a:ext cx="7772400" cy="1143002"/>
          </a:xfrm>
          <a:prstGeom prst="rect">
            <a:avLst/>
          </a:prstGeom>
        </p:spPr>
        <p:txBody>
          <a:bodyPr>
            <a:normAutofit fontScale="100000" lnSpcReduction="0"/>
          </a:bodyPr>
          <a:lstStyle/>
          <a:p>
            <a:pPr/>
            <a:r>
              <a:t>One Thread Aborts</a:t>
            </a:r>
          </a:p>
        </p:txBody>
      </p:sp>
      <p:grpSp>
        <p:nvGrpSpPr>
          <p:cNvPr id="6391" name="Group"/>
          <p:cNvGrpSpPr/>
          <p:nvPr/>
        </p:nvGrpSpPr>
        <p:grpSpPr>
          <a:xfrm>
            <a:off x="6392862" y="2617787"/>
            <a:ext cx="1130301" cy="1173163"/>
            <a:chOff x="0" y="0"/>
            <a:chExt cx="1130300" cy="1173162"/>
          </a:xfrm>
        </p:grpSpPr>
        <p:sp>
          <p:nvSpPr>
            <p:cNvPr id="638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638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386" name="Group"/>
            <p:cNvGrpSpPr/>
            <p:nvPr/>
          </p:nvGrpSpPr>
          <p:grpSpPr>
            <a:xfrm>
              <a:off x="914400" y="169862"/>
              <a:ext cx="215900" cy="1003301"/>
              <a:chOff x="0" y="0"/>
              <a:chExt cx="215900" cy="1003300"/>
            </a:xfrm>
          </p:grpSpPr>
          <p:sp>
            <p:nvSpPr>
              <p:cNvPr id="638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8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8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390" name="Group"/>
            <p:cNvGrpSpPr/>
            <p:nvPr/>
          </p:nvGrpSpPr>
          <p:grpSpPr>
            <a:xfrm>
              <a:off x="0" y="169862"/>
              <a:ext cx="215900" cy="1003301"/>
              <a:chOff x="0" y="0"/>
              <a:chExt cx="215900" cy="1003300"/>
            </a:xfrm>
          </p:grpSpPr>
          <p:sp>
            <p:nvSpPr>
              <p:cNvPr id="638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8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8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392"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6393" name="Rectangle"/>
          <p:cNvSpPr/>
          <p:nvPr/>
        </p:nvSpPr>
        <p:spPr>
          <a:xfrm>
            <a:off x="615950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6394" name="Line"/>
          <p:cNvSpPr/>
          <p:nvPr/>
        </p:nvSpPr>
        <p:spPr>
          <a:xfrm>
            <a:off x="6699250"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398" name="Group"/>
          <p:cNvGrpSpPr/>
          <p:nvPr/>
        </p:nvGrpSpPr>
        <p:grpSpPr>
          <a:xfrm>
            <a:off x="7616824" y="4405312"/>
            <a:ext cx="280989" cy="400051"/>
            <a:chOff x="0" y="0"/>
            <a:chExt cx="280987" cy="400050"/>
          </a:xfrm>
        </p:grpSpPr>
        <p:sp>
          <p:nvSpPr>
            <p:cNvPr id="639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39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39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399" name="Shape"/>
          <p:cNvSpPr/>
          <p:nvPr/>
        </p:nvSpPr>
        <p:spPr>
          <a:xfrm>
            <a:off x="3530600" y="3810029"/>
            <a:ext cx="2740012" cy="163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5" y="2710"/>
                </a:moveTo>
                <a:cubicBezTo>
                  <a:pt x="924" y="2710"/>
                  <a:pt x="0" y="4120"/>
                  <a:pt x="0" y="5858"/>
                </a:cubicBezTo>
                <a:lnTo>
                  <a:pt x="0" y="18452"/>
                </a:lnTo>
                <a:cubicBezTo>
                  <a:pt x="0" y="20190"/>
                  <a:pt x="924" y="21600"/>
                  <a:pt x="2065" y="21600"/>
                </a:cubicBezTo>
                <a:lnTo>
                  <a:pt x="10324" y="21600"/>
                </a:lnTo>
                <a:cubicBezTo>
                  <a:pt x="11465" y="21600"/>
                  <a:pt x="12389" y="20190"/>
                  <a:pt x="12389" y="18452"/>
                </a:cubicBezTo>
                <a:lnTo>
                  <a:pt x="12389" y="10581"/>
                </a:lnTo>
                <a:lnTo>
                  <a:pt x="21600" y="0"/>
                </a:lnTo>
                <a:lnTo>
                  <a:pt x="12389" y="5858"/>
                </a:lnTo>
                <a:cubicBezTo>
                  <a:pt x="12389" y="4120"/>
                  <a:pt x="11465" y="2710"/>
                  <a:pt x="10324" y="2710"/>
                </a:cubicBezTo>
                <a:lnTo>
                  <a:pt x="7227" y="2710"/>
                </a:lnTo>
                <a:close/>
              </a:path>
            </a:pathLst>
          </a:custGeom>
          <a:ln w="38100">
            <a:solidFill>
              <a:srgbClr val="3333CC"/>
            </a:solidFill>
          </a:ln>
        </p:spPr>
        <p:txBody>
          <a:bodyPr lIns="45719" rIns="45719" anchor="ctr"/>
          <a:lstStyle/>
          <a:p>
            <a:pPr algn="ctr"/>
          </a:p>
        </p:txBody>
      </p:sp>
      <p:sp>
        <p:nvSpPr>
          <p:cNvPr id="6400" name="Timed out"/>
          <p:cNvSpPr txBox="1"/>
          <p:nvPr/>
        </p:nvSpPr>
        <p:spPr>
          <a:xfrm>
            <a:off x="3675578" y="2046287"/>
            <a:ext cx="1896032"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Timed out</a:t>
            </a:r>
          </a:p>
        </p:txBody>
      </p:sp>
      <p:sp>
        <p:nvSpPr>
          <p:cNvPr id="6401" name="Rectangle"/>
          <p:cNvSpPr/>
          <p:nvPr/>
        </p:nvSpPr>
        <p:spPr>
          <a:xfrm>
            <a:off x="376713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pic>
        <p:nvPicPr>
          <p:cNvPr id="6402"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6413" name="Group"/>
          <p:cNvGrpSpPr/>
          <p:nvPr/>
        </p:nvGrpSpPr>
        <p:grpSpPr>
          <a:xfrm>
            <a:off x="1808162" y="2641600"/>
            <a:ext cx="1130301" cy="1173163"/>
            <a:chOff x="0" y="0"/>
            <a:chExt cx="1130300" cy="1173162"/>
          </a:xfrm>
        </p:grpSpPr>
        <p:sp>
          <p:nvSpPr>
            <p:cNvPr id="6403"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640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408" name="Group"/>
            <p:cNvGrpSpPr/>
            <p:nvPr/>
          </p:nvGrpSpPr>
          <p:grpSpPr>
            <a:xfrm>
              <a:off x="914400" y="169862"/>
              <a:ext cx="215900" cy="1003301"/>
              <a:chOff x="0" y="0"/>
              <a:chExt cx="215900" cy="1003300"/>
            </a:xfrm>
          </p:grpSpPr>
          <p:sp>
            <p:nvSpPr>
              <p:cNvPr id="640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0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0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412" name="Group"/>
            <p:cNvGrpSpPr/>
            <p:nvPr/>
          </p:nvGrpSpPr>
          <p:grpSpPr>
            <a:xfrm>
              <a:off x="0" y="169862"/>
              <a:ext cx="215900" cy="1003301"/>
              <a:chOff x="0" y="0"/>
              <a:chExt cx="215900" cy="1003300"/>
            </a:xfrm>
          </p:grpSpPr>
          <p:sp>
            <p:nvSpPr>
              <p:cNvPr id="640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1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1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414" name="Rectangle"/>
          <p:cNvSpPr/>
          <p:nvPr/>
        </p:nvSpPr>
        <p:spPr>
          <a:xfrm>
            <a:off x="1574800" y="4187825"/>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415"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6416" name="locked"/>
          <p:cNvSpPr txBox="1"/>
          <p:nvPr/>
        </p:nvSpPr>
        <p:spPr>
          <a:xfrm>
            <a:off x="1718786" y="196373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grpSp>
        <p:nvGrpSpPr>
          <p:cNvPr id="6437" name="Group"/>
          <p:cNvGrpSpPr/>
          <p:nvPr/>
        </p:nvGrpSpPr>
        <p:grpSpPr>
          <a:xfrm>
            <a:off x="7699375" y="2922587"/>
            <a:ext cx="939800" cy="595314"/>
            <a:chOff x="0" y="0"/>
            <a:chExt cx="939800" cy="595312"/>
          </a:xfrm>
        </p:grpSpPr>
        <p:sp>
          <p:nvSpPr>
            <p:cNvPr id="6417" name="Rectangle"/>
            <p:cNvSpPr/>
            <p:nvPr/>
          </p:nvSpPr>
          <p:spPr>
            <a:xfrm>
              <a:off x="0" y="-1"/>
              <a:ext cx="939800" cy="595314"/>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grpSp>
          <p:nvGrpSpPr>
            <p:cNvPr id="6436" name="Group"/>
            <p:cNvGrpSpPr/>
            <p:nvPr/>
          </p:nvGrpSpPr>
          <p:grpSpPr>
            <a:xfrm>
              <a:off x="36751" y="83994"/>
              <a:ext cx="855797" cy="398976"/>
              <a:chOff x="0" y="0"/>
              <a:chExt cx="855795" cy="398974"/>
            </a:xfrm>
          </p:grpSpPr>
          <p:sp>
            <p:nvSpPr>
              <p:cNvPr id="6418" name="Oval"/>
              <p:cNvSpPr/>
              <p:nvPr/>
            </p:nvSpPr>
            <p:spPr>
              <a:xfrm>
                <a:off x="247634" y="264233"/>
                <a:ext cx="356886" cy="124243"/>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419" name="Oval"/>
              <p:cNvSpPr/>
              <p:nvPr/>
            </p:nvSpPr>
            <p:spPr>
              <a:xfrm>
                <a:off x="185725" y="134741"/>
                <a:ext cx="553537" cy="17849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420" name="Oval"/>
              <p:cNvSpPr/>
              <p:nvPr/>
            </p:nvSpPr>
            <p:spPr>
              <a:xfrm>
                <a:off x="116533" y="10499"/>
                <a:ext cx="739263" cy="17674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421" name="Rectangle"/>
              <p:cNvSpPr/>
              <p:nvPr/>
            </p:nvSpPr>
            <p:spPr>
              <a:xfrm>
                <a:off x="-1" y="192487"/>
                <a:ext cx="16023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2" name="Rectangle"/>
              <p:cNvSpPr/>
              <p:nvPr/>
            </p:nvSpPr>
            <p:spPr>
              <a:xfrm>
                <a:off x="123817" y="244984"/>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3" name="Rectangle"/>
              <p:cNvSpPr/>
              <p:nvPr/>
            </p:nvSpPr>
            <p:spPr>
              <a:xfrm>
                <a:off x="120175" y="302730"/>
                <a:ext cx="162056" cy="384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4" name="Rectangle"/>
              <p:cNvSpPr/>
              <p:nvPr/>
            </p:nvSpPr>
            <p:spPr>
              <a:xfrm>
                <a:off x="236709" y="363977"/>
                <a:ext cx="162056" cy="3499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5" name="Rectangle"/>
              <p:cNvSpPr/>
              <p:nvPr/>
            </p:nvSpPr>
            <p:spPr>
              <a:xfrm>
                <a:off x="112892" y="208236"/>
                <a:ext cx="162056"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6" name="Rectangle"/>
              <p:cNvSpPr/>
              <p:nvPr/>
            </p:nvSpPr>
            <p:spPr>
              <a:xfrm>
                <a:off x="96504" y="148740"/>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7" name="Oval"/>
              <p:cNvSpPr/>
              <p:nvPr/>
            </p:nvSpPr>
            <p:spPr>
              <a:xfrm>
                <a:off x="304080" y="278232"/>
                <a:ext cx="61910" cy="22750"/>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428" name="Oval"/>
              <p:cNvSpPr/>
              <p:nvPr/>
            </p:nvSpPr>
            <p:spPr>
              <a:xfrm>
                <a:off x="333214" y="283256"/>
                <a:ext cx="116534"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29" name="Rectangle"/>
              <p:cNvSpPr/>
              <p:nvPr/>
            </p:nvSpPr>
            <p:spPr>
              <a:xfrm>
                <a:off x="76475" y="111992"/>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30" name="Rectangle"/>
              <p:cNvSpPr/>
              <p:nvPr/>
            </p:nvSpPr>
            <p:spPr>
              <a:xfrm>
                <a:off x="72833" y="55996"/>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31" name="Line"/>
              <p:cNvSpPr/>
              <p:nvPr/>
            </p:nvSpPr>
            <p:spPr>
              <a:xfrm>
                <a:off x="1819" y="153990"/>
                <a:ext cx="138351" cy="89245"/>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432" name="Line"/>
              <p:cNvSpPr/>
              <p:nvPr/>
            </p:nvSpPr>
            <p:spPr>
              <a:xfrm>
                <a:off x="1820" y="0"/>
                <a:ext cx="466138" cy="1592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433" name="Oval"/>
              <p:cNvSpPr/>
              <p:nvPr/>
            </p:nvSpPr>
            <p:spPr>
              <a:xfrm>
                <a:off x="276767" y="150490"/>
                <a:ext cx="47343" cy="2449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434" name="Oval"/>
              <p:cNvSpPr/>
              <p:nvPr/>
            </p:nvSpPr>
            <p:spPr>
              <a:xfrm>
                <a:off x="307722" y="158139"/>
                <a:ext cx="111072"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35" name="Triangle"/>
              <p:cNvSpPr/>
              <p:nvPr/>
            </p:nvSpPr>
            <p:spPr>
              <a:xfrm>
                <a:off x="81937" y="208236"/>
                <a:ext cx="154773" cy="50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sp>
        <p:nvSpPr>
          <p:cNvPr id="6438" name="Line"/>
          <p:cNvSpPr/>
          <p:nvPr/>
        </p:nvSpPr>
        <p:spPr>
          <a:xfrm>
            <a:off x="2144712"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442" name="Group"/>
          <p:cNvGrpSpPr/>
          <p:nvPr/>
        </p:nvGrpSpPr>
        <p:grpSpPr>
          <a:xfrm>
            <a:off x="3062287" y="4405312"/>
            <a:ext cx="280988" cy="400051"/>
            <a:chOff x="0" y="0"/>
            <a:chExt cx="280987" cy="400050"/>
          </a:xfrm>
        </p:grpSpPr>
        <p:sp>
          <p:nvSpPr>
            <p:cNvPr id="643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44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44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443" name="Line"/>
          <p:cNvSpPr/>
          <p:nvPr/>
        </p:nvSpPr>
        <p:spPr>
          <a:xfrm>
            <a:off x="1729319" y="4713287"/>
            <a:ext cx="2632268" cy="1422721"/>
          </a:xfrm>
          <a:custGeom>
            <a:avLst/>
            <a:gdLst/>
            <a:ahLst/>
            <a:cxnLst>
              <a:cxn ang="0">
                <a:pos x="wd2" y="hd2"/>
              </a:cxn>
              <a:cxn ang="5400000">
                <a:pos x="wd2" y="hd2"/>
              </a:cxn>
              <a:cxn ang="10800000">
                <a:pos x="wd2" y="hd2"/>
              </a:cxn>
              <a:cxn ang="16200000">
                <a:pos x="wd2" y="hd2"/>
              </a:cxn>
            </a:cxnLst>
            <a:rect l="0" t="0" r="r" b="b"/>
            <a:pathLst>
              <a:path w="19809" h="20441" fill="norm" stroke="1" extrusionOk="0">
                <a:moveTo>
                  <a:pt x="18394" y="0"/>
                </a:moveTo>
                <a:cubicBezTo>
                  <a:pt x="19649" y="7709"/>
                  <a:pt x="20903" y="15442"/>
                  <a:pt x="18215" y="18521"/>
                </a:cubicBezTo>
                <a:cubicBezTo>
                  <a:pt x="15527" y="21600"/>
                  <a:pt x="5205" y="20505"/>
                  <a:pt x="2254" y="18521"/>
                </a:cubicBezTo>
                <a:cubicBezTo>
                  <a:pt x="-697" y="16536"/>
                  <a:pt x="-112" y="11541"/>
                  <a:pt x="486" y="6569"/>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2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4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44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447"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6448" name="Successor Notices"/>
          <p:cNvSpPr txBox="1"/>
          <p:nvPr>
            <p:ph type="title" idx="4294967295"/>
          </p:nvPr>
        </p:nvSpPr>
        <p:spPr>
          <a:xfrm>
            <a:off x="685800" y="609599"/>
            <a:ext cx="7772400" cy="1143002"/>
          </a:xfrm>
          <a:prstGeom prst="rect">
            <a:avLst/>
          </a:prstGeom>
        </p:spPr>
        <p:txBody>
          <a:bodyPr>
            <a:normAutofit fontScale="100000" lnSpcReduction="0"/>
          </a:bodyPr>
          <a:lstStyle/>
          <a:p>
            <a:pPr/>
            <a:r>
              <a:t>Successor Notices</a:t>
            </a:r>
          </a:p>
        </p:txBody>
      </p:sp>
      <p:grpSp>
        <p:nvGrpSpPr>
          <p:cNvPr id="6459" name="Group"/>
          <p:cNvGrpSpPr/>
          <p:nvPr/>
        </p:nvGrpSpPr>
        <p:grpSpPr>
          <a:xfrm>
            <a:off x="6392862" y="2617787"/>
            <a:ext cx="1130301" cy="1173163"/>
            <a:chOff x="0" y="0"/>
            <a:chExt cx="1130300" cy="1173162"/>
          </a:xfrm>
        </p:grpSpPr>
        <p:sp>
          <p:nvSpPr>
            <p:cNvPr id="6449"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6450"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454" name="Group"/>
            <p:cNvGrpSpPr/>
            <p:nvPr/>
          </p:nvGrpSpPr>
          <p:grpSpPr>
            <a:xfrm>
              <a:off x="914400" y="169862"/>
              <a:ext cx="215900" cy="1003301"/>
              <a:chOff x="0" y="0"/>
              <a:chExt cx="215900" cy="1003300"/>
            </a:xfrm>
          </p:grpSpPr>
          <p:sp>
            <p:nvSpPr>
              <p:cNvPr id="6451"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52"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53"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458" name="Group"/>
            <p:cNvGrpSpPr/>
            <p:nvPr/>
          </p:nvGrpSpPr>
          <p:grpSpPr>
            <a:xfrm>
              <a:off x="0" y="169862"/>
              <a:ext cx="215900" cy="1003301"/>
              <a:chOff x="0" y="0"/>
              <a:chExt cx="215900" cy="1003300"/>
            </a:xfrm>
          </p:grpSpPr>
          <p:sp>
            <p:nvSpPr>
              <p:cNvPr id="6455"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56"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57"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460"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6461" name="Rectangle"/>
          <p:cNvSpPr/>
          <p:nvPr/>
        </p:nvSpPr>
        <p:spPr>
          <a:xfrm>
            <a:off x="615950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6462" name="Line"/>
          <p:cNvSpPr/>
          <p:nvPr/>
        </p:nvSpPr>
        <p:spPr>
          <a:xfrm>
            <a:off x="6699250"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466" name="Group"/>
          <p:cNvGrpSpPr/>
          <p:nvPr/>
        </p:nvGrpSpPr>
        <p:grpSpPr>
          <a:xfrm>
            <a:off x="7616824" y="4405312"/>
            <a:ext cx="280989" cy="400051"/>
            <a:chOff x="0" y="0"/>
            <a:chExt cx="280987" cy="400050"/>
          </a:xfrm>
        </p:grpSpPr>
        <p:sp>
          <p:nvSpPr>
            <p:cNvPr id="6463"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464"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465"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467" name="Timed out"/>
          <p:cNvSpPr txBox="1"/>
          <p:nvPr/>
        </p:nvSpPr>
        <p:spPr>
          <a:xfrm>
            <a:off x="3675578" y="2046287"/>
            <a:ext cx="1896032"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Timed out</a:t>
            </a:r>
          </a:p>
        </p:txBody>
      </p:sp>
      <p:sp>
        <p:nvSpPr>
          <p:cNvPr id="6468" name="Rectangle"/>
          <p:cNvSpPr/>
          <p:nvPr/>
        </p:nvSpPr>
        <p:spPr>
          <a:xfrm>
            <a:off x="3767137" y="4189412"/>
            <a:ext cx="857251" cy="835026"/>
          </a:xfrm>
          <a:prstGeom prst="rect">
            <a:avLst/>
          </a:prstGeom>
          <a:solidFill>
            <a:srgbClr val="0066FF"/>
          </a:solidFill>
          <a:ln w="38100">
            <a:solidFill>
              <a:srgbClr val="000000"/>
            </a:solidFill>
          </a:ln>
        </p:spPr>
        <p:txBody>
          <a:bodyPr lIns="45719" rIns="45719" anchor="ctr"/>
          <a:lstStyle/>
          <a:p>
            <a:pPr algn="ctr">
              <a:defRPr sz="2400">
                <a:solidFill>
                  <a:srgbClr val="FFFFFF"/>
                </a:solidFill>
              </a:defRPr>
            </a:pPr>
          </a:p>
        </p:txBody>
      </p:sp>
      <p:sp>
        <p:nvSpPr>
          <p:cNvPr id="6469" name="Shape"/>
          <p:cNvSpPr/>
          <p:nvPr/>
        </p:nvSpPr>
        <p:spPr>
          <a:xfrm>
            <a:off x="1277937" y="3824278"/>
            <a:ext cx="2517803" cy="15382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47" y="1560"/>
                </a:moveTo>
                <a:cubicBezTo>
                  <a:pt x="1006" y="1560"/>
                  <a:pt x="0" y="3056"/>
                  <a:pt x="0" y="4900"/>
                </a:cubicBezTo>
                <a:lnTo>
                  <a:pt x="0" y="18260"/>
                </a:lnTo>
                <a:cubicBezTo>
                  <a:pt x="0" y="20105"/>
                  <a:pt x="1006" y="21600"/>
                  <a:pt x="2247" y="21600"/>
                </a:cubicBezTo>
                <a:lnTo>
                  <a:pt x="11236" y="21600"/>
                </a:lnTo>
                <a:cubicBezTo>
                  <a:pt x="12477" y="21600"/>
                  <a:pt x="13483" y="20105"/>
                  <a:pt x="13483" y="18260"/>
                </a:cubicBezTo>
                <a:lnTo>
                  <a:pt x="13483" y="9910"/>
                </a:lnTo>
                <a:lnTo>
                  <a:pt x="21600" y="0"/>
                </a:lnTo>
                <a:lnTo>
                  <a:pt x="13483" y="4900"/>
                </a:lnTo>
                <a:cubicBezTo>
                  <a:pt x="13483" y="3056"/>
                  <a:pt x="12477" y="1560"/>
                  <a:pt x="11236" y="1560"/>
                </a:cubicBezTo>
                <a:lnTo>
                  <a:pt x="7865" y="1560"/>
                </a:lnTo>
                <a:close/>
              </a:path>
            </a:pathLst>
          </a:custGeom>
          <a:ln w="38100">
            <a:solidFill>
              <a:srgbClr val="3333CC"/>
            </a:solidFill>
          </a:ln>
        </p:spPr>
        <p:txBody>
          <a:bodyPr lIns="45719" rIns="45719" anchor="ctr"/>
          <a:lstStyle/>
          <a:p>
            <a:pPr algn="ctr"/>
          </a:p>
        </p:txBody>
      </p:sp>
      <p:pic>
        <p:nvPicPr>
          <p:cNvPr id="6470"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6481" name="Group"/>
          <p:cNvGrpSpPr/>
          <p:nvPr/>
        </p:nvGrpSpPr>
        <p:grpSpPr>
          <a:xfrm>
            <a:off x="1808162" y="2641600"/>
            <a:ext cx="1130301" cy="1173163"/>
            <a:chOff x="0" y="0"/>
            <a:chExt cx="1130300" cy="1173162"/>
          </a:xfrm>
        </p:grpSpPr>
        <p:sp>
          <p:nvSpPr>
            <p:cNvPr id="6471"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647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476" name="Group"/>
            <p:cNvGrpSpPr/>
            <p:nvPr/>
          </p:nvGrpSpPr>
          <p:grpSpPr>
            <a:xfrm>
              <a:off x="914400" y="169862"/>
              <a:ext cx="215900" cy="1003301"/>
              <a:chOff x="0" y="0"/>
              <a:chExt cx="215900" cy="1003300"/>
            </a:xfrm>
          </p:grpSpPr>
          <p:sp>
            <p:nvSpPr>
              <p:cNvPr id="647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7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7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480" name="Group"/>
            <p:cNvGrpSpPr/>
            <p:nvPr/>
          </p:nvGrpSpPr>
          <p:grpSpPr>
            <a:xfrm>
              <a:off x="0" y="169862"/>
              <a:ext cx="215900" cy="1003301"/>
              <a:chOff x="0" y="0"/>
              <a:chExt cx="215900" cy="1003300"/>
            </a:xfrm>
          </p:grpSpPr>
          <p:sp>
            <p:nvSpPr>
              <p:cNvPr id="647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7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7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482" name="Rectangle"/>
          <p:cNvSpPr/>
          <p:nvPr/>
        </p:nvSpPr>
        <p:spPr>
          <a:xfrm>
            <a:off x="1574800" y="4187825"/>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483"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6484" name="locked"/>
          <p:cNvSpPr txBox="1"/>
          <p:nvPr/>
        </p:nvSpPr>
        <p:spPr>
          <a:xfrm>
            <a:off x="1718786" y="196373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grpSp>
        <p:nvGrpSpPr>
          <p:cNvPr id="6505" name="Group"/>
          <p:cNvGrpSpPr/>
          <p:nvPr/>
        </p:nvGrpSpPr>
        <p:grpSpPr>
          <a:xfrm>
            <a:off x="7699375" y="2922587"/>
            <a:ext cx="939800" cy="595314"/>
            <a:chOff x="0" y="0"/>
            <a:chExt cx="939800" cy="595312"/>
          </a:xfrm>
        </p:grpSpPr>
        <p:sp>
          <p:nvSpPr>
            <p:cNvPr id="6485" name="Rectangle"/>
            <p:cNvSpPr/>
            <p:nvPr/>
          </p:nvSpPr>
          <p:spPr>
            <a:xfrm>
              <a:off x="0" y="-1"/>
              <a:ext cx="939800" cy="595314"/>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grpSp>
          <p:nvGrpSpPr>
            <p:cNvPr id="6504" name="Group"/>
            <p:cNvGrpSpPr/>
            <p:nvPr/>
          </p:nvGrpSpPr>
          <p:grpSpPr>
            <a:xfrm>
              <a:off x="36751" y="83994"/>
              <a:ext cx="855797" cy="398976"/>
              <a:chOff x="0" y="0"/>
              <a:chExt cx="855795" cy="398974"/>
            </a:xfrm>
          </p:grpSpPr>
          <p:sp>
            <p:nvSpPr>
              <p:cNvPr id="6486" name="Oval"/>
              <p:cNvSpPr/>
              <p:nvPr/>
            </p:nvSpPr>
            <p:spPr>
              <a:xfrm>
                <a:off x="247634" y="264233"/>
                <a:ext cx="356886" cy="124243"/>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487" name="Oval"/>
              <p:cNvSpPr/>
              <p:nvPr/>
            </p:nvSpPr>
            <p:spPr>
              <a:xfrm>
                <a:off x="185725" y="134741"/>
                <a:ext cx="553537" cy="17849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488" name="Oval"/>
              <p:cNvSpPr/>
              <p:nvPr/>
            </p:nvSpPr>
            <p:spPr>
              <a:xfrm>
                <a:off x="116533" y="10499"/>
                <a:ext cx="739263" cy="17674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489" name="Rectangle"/>
              <p:cNvSpPr/>
              <p:nvPr/>
            </p:nvSpPr>
            <p:spPr>
              <a:xfrm>
                <a:off x="-1" y="192487"/>
                <a:ext cx="16023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0" name="Rectangle"/>
              <p:cNvSpPr/>
              <p:nvPr/>
            </p:nvSpPr>
            <p:spPr>
              <a:xfrm>
                <a:off x="123817" y="244984"/>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1" name="Rectangle"/>
              <p:cNvSpPr/>
              <p:nvPr/>
            </p:nvSpPr>
            <p:spPr>
              <a:xfrm>
                <a:off x="120175" y="302730"/>
                <a:ext cx="162056" cy="384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2" name="Rectangle"/>
              <p:cNvSpPr/>
              <p:nvPr/>
            </p:nvSpPr>
            <p:spPr>
              <a:xfrm>
                <a:off x="236709" y="363977"/>
                <a:ext cx="162056" cy="3499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3" name="Rectangle"/>
              <p:cNvSpPr/>
              <p:nvPr/>
            </p:nvSpPr>
            <p:spPr>
              <a:xfrm>
                <a:off x="112892" y="208236"/>
                <a:ext cx="162056"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4" name="Rectangle"/>
              <p:cNvSpPr/>
              <p:nvPr/>
            </p:nvSpPr>
            <p:spPr>
              <a:xfrm>
                <a:off x="96504" y="148740"/>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5" name="Oval"/>
              <p:cNvSpPr/>
              <p:nvPr/>
            </p:nvSpPr>
            <p:spPr>
              <a:xfrm>
                <a:off x="304080" y="278232"/>
                <a:ext cx="61910" cy="22750"/>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496" name="Oval"/>
              <p:cNvSpPr/>
              <p:nvPr/>
            </p:nvSpPr>
            <p:spPr>
              <a:xfrm>
                <a:off x="333214" y="283256"/>
                <a:ext cx="116534"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7" name="Rectangle"/>
              <p:cNvSpPr/>
              <p:nvPr/>
            </p:nvSpPr>
            <p:spPr>
              <a:xfrm>
                <a:off x="76475" y="111992"/>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8" name="Rectangle"/>
              <p:cNvSpPr/>
              <p:nvPr/>
            </p:nvSpPr>
            <p:spPr>
              <a:xfrm>
                <a:off x="72833" y="55996"/>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499" name="Line"/>
              <p:cNvSpPr/>
              <p:nvPr/>
            </p:nvSpPr>
            <p:spPr>
              <a:xfrm>
                <a:off x="1819" y="153990"/>
                <a:ext cx="138351" cy="89245"/>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500" name="Line"/>
              <p:cNvSpPr/>
              <p:nvPr/>
            </p:nvSpPr>
            <p:spPr>
              <a:xfrm>
                <a:off x="1820" y="0"/>
                <a:ext cx="466138" cy="1592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501" name="Oval"/>
              <p:cNvSpPr/>
              <p:nvPr/>
            </p:nvSpPr>
            <p:spPr>
              <a:xfrm>
                <a:off x="276767" y="150490"/>
                <a:ext cx="47343" cy="2449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502" name="Oval"/>
              <p:cNvSpPr/>
              <p:nvPr/>
            </p:nvSpPr>
            <p:spPr>
              <a:xfrm>
                <a:off x="307722" y="158139"/>
                <a:ext cx="111072"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03" name="Triangle"/>
              <p:cNvSpPr/>
              <p:nvPr/>
            </p:nvSpPr>
            <p:spPr>
              <a:xfrm>
                <a:off x="81937" y="208236"/>
                <a:ext cx="154773" cy="50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sp>
        <p:nvSpPr>
          <p:cNvPr id="6506" name="Line"/>
          <p:cNvSpPr/>
          <p:nvPr/>
        </p:nvSpPr>
        <p:spPr>
          <a:xfrm>
            <a:off x="2144712"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510" name="Group"/>
          <p:cNvGrpSpPr/>
          <p:nvPr/>
        </p:nvGrpSpPr>
        <p:grpSpPr>
          <a:xfrm>
            <a:off x="3062287" y="4405312"/>
            <a:ext cx="280988" cy="400051"/>
            <a:chOff x="0" y="0"/>
            <a:chExt cx="280987" cy="400050"/>
          </a:xfrm>
        </p:grpSpPr>
        <p:sp>
          <p:nvSpPr>
            <p:cNvPr id="6507"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508"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509"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511" name="Line"/>
          <p:cNvSpPr/>
          <p:nvPr/>
        </p:nvSpPr>
        <p:spPr>
          <a:xfrm>
            <a:off x="1729319" y="4713287"/>
            <a:ext cx="2632268" cy="1422721"/>
          </a:xfrm>
          <a:custGeom>
            <a:avLst/>
            <a:gdLst/>
            <a:ahLst/>
            <a:cxnLst>
              <a:cxn ang="0">
                <a:pos x="wd2" y="hd2"/>
              </a:cxn>
              <a:cxn ang="5400000">
                <a:pos x="wd2" y="hd2"/>
              </a:cxn>
              <a:cxn ang="10800000">
                <a:pos x="wd2" y="hd2"/>
              </a:cxn>
              <a:cxn ang="16200000">
                <a:pos x="wd2" y="hd2"/>
              </a:cxn>
            </a:cxnLst>
            <a:rect l="0" t="0" r="r" b="b"/>
            <a:pathLst>
              <a:path w="19809" h="20441" fill="norm" stroke="1" extrusionOk="0">
                <a:moveTo>
                  <a:pt x="18394" y="0"/>
                </a:moveTo>
                <a:cubicBezTo>
                  <a:pt x="19649" y="7709"/>
                  <a:pt x="20903" y="15442"/>
                  <a:pt x="18215" y="18521"/>
                </a:cubicBezTo>
                <a:cubicBezTo>
                  <a:pt x="15527" y="21600"/>
                  <a:pt x="5205" y="20505"/>
                  <a:pt x="2254" y="18521"/>
                </a:cubicBezTo>
                <a:cubicBezTo>
                  <a:pt x="-697" y="16536"/>
                  <a:pt x="-112" y="11541"/>
                  <a:pt x="486" y="6569"/>
                </a:cubicBezTo>
              </a:path>
            </a:pathLst>
          </a:custGeom>
          <a:ln w="76200">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6512" name="Shape"/>
          <p:cNvSpPr/>
          <p:nvPr/>
        </p:nvSpPr>
        <p:spPr>
          <a:xfrm>
            <a:off x="3530600" y="3810029"/>
            <a:ext cx="2740012" cy="163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5" y="2710"/>
                </a:moveTo>
                <a:cubicBezTo>
                  <a:pt x="924" y="2710"/>
                  <a:pt x="0" y="4120"/>
                  <a:pt x="0" y="5858"/>
                </a:cubicBezTo>
                <a:lnTo>
                  <a:pt x="0" y="18452"/>
                </a:lnTo>
                <a:cubicBezTo>
                  <a:pt x="0" y="20190"/>
                  <a:pt x="924" y="21600"/>
                  <a:pt x="2065" y="21600"/>
                </a:cubicBezTo>
                <a:lnTo>
                  <a:pt x="10324" y="21600"/>
                </a:lnTo>
                <a:cubicBezTo>
                  <a:pt x="11465" y="21600"/>
                  <a:pt x="12389" y="20190"/>
                  <a:pt x="12389" y="18452"/>
                </a:cubicBezTo>
                <a:lnTo>
                  <a:pt x="12389" y="10581"/>
                </a:lnTo>
                <a:lnTo>
                  <a:pt x="21600" y="0"/>
                </a:lnTo>
                <a:lnTo>
                  <a:pt x="12389" y="5858"/>
                </a:lnTo>
                <a:cubicBezTo>
                  <a:pt x="12389" y="4120"/>
                  <a:pt x="11465" y="2710"/>
                  <a:pt x="10324" y="2710"/>
                </a:cubicBezTo>
                <a:lnTo>
                  <a:pt x="7227" y="2710"/>
                </a:lnTo>
                <a:close/>
              </a:path>
            </a:pathLst>
          </a:custGeom>
          <a:ln w="38100">
            <a:solidFill>
              <a:srgbClr val="3333CC"/>
            </a:solidFill>
          </a:ln>
        </p:spPr>
        <p:txBody>
          <a:bodyPr lIns="45719" rIns="45719" anchor="ctr"/>
          <a:lstStyle/>
          <a:p>
            <a:pPr algn="ctr"/>
          </a:p>
        </p:txBody>
      </p:sp>
      <p:grpSp>
        <p:nvGrpSpPr>
          <p:cNvPr id="6519" name="Group"/>
          <p:cNvGrpSpPr/>
          <p:nvPr/>
        </p:nvGrpSpPr>
        <p:grpSpPr>
          <a:xfrm>
            <a:off x="4256050" y="3864176"/>
            <a:ext cx="4723876" cy="2584024"/>
            <a:chOff x="0" y="0"/>
            <a:chExt cx="4723875" cy="2584022"/>
          </a:xfrm>
        </p:grpSpPr>
        <p:sp>
          <p:nvSpPr>
            <p:cNvPr id="6513" name="Shape"/>
            <p:cNvSpPr/>
            <p:nvPr/>
          </p:nvSpPr>
          <p:spPr>
            <a:xfrm>
              <a:off x="-1" y="649035"/>
              <a:ext cx="4723877" cy="1934988"/>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514" name="Oval"/>
            <p:cNvSpPr/>
            <p:nvPr/>
          </p:nvSpPr>
          <p:spPr>
            <a:xfrm>
              <a:off x="2169105" y="326827"/>
              <a:ext cx="787401" cy="322528"/>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515" name="Oval"/>
            <p:cNvSpPr/>
            <p:nvPr/>
          </p:nvSpPr>
          <p:spPr>
            <a:xfrm>
              <a:off x="2348457" y="109838"/>
              <a:ext cx="524935" cy="215019"/>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516" name="Oval"/>
            <p:cNvSpPr/>
            <p:nvPr/>
          </p:nvSpPr>
          <p:spPr>
            <a:xfrm>
              <a:off x="2508781" y="0"/>
              <a:ext cx="262467" cy="107510"/>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517" name="Shape"/>
            <p:cNvSpPr/>
            <p:nvPr/>
          </p:nvSpPr>
          <p:spPr>
            <a:xfrm>
              <a:off x="235084" y="753490"/>
              <a:ext cx="4333887" cy="1647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518" name="Non-Null means predecessor aborted"/>
            <p:cNvSpPr txBox="1"/>
            <p:nvPr/>
          </p:nvSpPr>
          <p:spPr>
            <a:xfrm>
              <a:off x="651173" y="1175492"/>
              <a:ext cx="3086171" cy="7926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2400"/>
              </a:pPr>
              <a:r>
                <a:t>Non-Null</a:t>
              </a:r>
              <a:r>
                <a:rPr>
                  <a:solidFill>
                    <a:srgbClr val="FF0066"/>
                  </a:solidFill>
                </a:rPr>
                <a:t> means predecessor aborted</a:t>
              </a:r>
            </a:p>
          </p:txBody>
        </p:sp>
      </p:grpSp>
    </p:spTree>
  </p:cSld>
  <p:clrMapOvr>
    <a:masterClrMapping/>
  </p:clrMapOvr>
  <p:transition xmlns:p14="http://schemas.microsoft.com/office/powerpoint/2010/main" spd="med" advClick="1"/>
</p:sld>
</file>

<file path=ppt/slides/slide2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2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52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523"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6524" name="Recycle Predecessor’s Node"/>
          <p:cNvSpPr txBox="1"/>
          <p:nvPr>
            <p:ph type="title" idx="4294967295"/>
          </p:nvPr>
        </p:nvSpPr>
        <p:spPr>
          <a:xfrm>
            <a:off x="685800" y="609599"/>
            <a:ext cx="7772400" cy="1143002"/>
          </a:xfrm>
          <a:prstGeom prst="rect">
            <a:avLst/>
          </a:prstGeom>
        </p:spPr>
        <p:txBody>
          <a:bodyPr>
            <a:normAutofit fontScale="100000" lnSpcReduction="0"/>
          </a:bodyPr>
          <a:lstStyle/>
          <a:p>
            <a:pPr/>
            <a:r>
              <a:t>Recycle Predecessor’s Node</a:t>
            </a:r>
          </a:p>
        </p:txBody>
      </p:sp>
      <p:grpSp>
        <p:nvGrpSpPr>
          <p:cNvPr id="6535" name="Group"/>
          <p:cNvGrpSpPr/>
          <p:nvPr/>
        </p:nvGrpSpPr>
        <p:grpSpPr>
          <a:xfrm>
            <a:off x="6392862" y="2617787"/>
            <a:ext cx="1130301" cy="1173163"/>
            <a:chOff x="0" y="0"/>
            <a:chExt cx="1130300" cy="1173162"/>
          </a:xfrm>
        </p:grpSpPr>
        <p:sp>
          <p:nvSpPr>
            <p:cNvPr id="6525"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6526"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530" name="Group"/>
            <p:cNvGrpSpPr/>
            <p:nvPr/>
          </p:nvGrpSpPr>
          <p:grpSpPr>
            <a:xfrm>
              <a:off x="914400" y="169862"/>
              <a:ext cx="215900" cy="1003301"/>
              <a:chOff x="0" y="0"/>
              <a:chExt cx="215900" cy="1003300"/>
            </a:xfrm>
          </p:grpSpPr>
          <p:sp>
            <p:nvSpPr>
              <p:cNvPr id="6527"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28"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29"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534" name="Group"/>
            <p:cNvGrpSpPr/>
            <p:nvPr/>
          </p:nvGrpSpPr>
          <p:grpSpPr>
            <a:xfrm>
              <a:off x="0" y="169862"/>
              <a:ext cx="215900" cy="1003301"/>
              <a:chOff x="0" y="0"/>
              <a:chExt cx="215900" cy="1003300"/>
            </a:xfrm>
          </p:grpSpPr>
          <p:sp>
            <p:nvSpPr>
              <p:cNvPr id="6531"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32"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33"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536"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6537" name="Rectangle"/>
          <p:cNvSpPr/>
          <p:nvPr/>
        </p:nvSpPr>
        <p:spPr>
          <a:xfrm>
            <a:off x="615950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6538" name="Line"/>
          <p:cNvSpPr/>
          <p:nvPr/>
        </p:nvSpPr>
        <p:spPr>
          <a:xfrm>
            <a:off x="6699250"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542" name="Group"/>
          <p:cNvGrpSpPr/>
          <p:nvPr/>
        </p:nvGrpSpPr>
        <p:grpSpPr>
          <a:xfrm>
            <a:off x="7616824" y="4405312"/>
            <a:ext cx="280989" cy="400051"/>
            <a:chOff x="0" y="0"/>
            <a:chExt cx="280987" cy="400050"/>
          </a:xfrm>
        </p:grpSpPr>
        <p:sp>
          <p:nvSpPr>
            <p:cNvPr id="6539"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540"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541"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pic>
        <p:nvPicPr>
          <p:cNvPr id="6543"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6554" name="Group"/>
          <p:cNvGrpSpPr/>
          <p:nvPr/>
        </p:nvGrpSpPr>
        <p:grpSpPr>
          <a:xfrm>
            <a:off x="1808162" y="2641600"/>
            <a:ext cx="1130301" cy="1173163"/>
            <a:chOff x="0" y="0"/>
            <a:chExt cx="1130300" cy="1173162"/>
          </a:xfrm>
        </p:grpSpPr>
        <p:sp>
          <p:nvSpPr>
            <p:cNvPr id="6544"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6545"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549" name="Group"/>
            <p:cNvGrpSpPr/>
            <p:nvPr/>
          </p:nvGrpSpPr>
          <p:grpSpPr>
            <a:xfrm>
              <a:off x="914400" y="169862"/>
              <a:ext cx="215900" cy="1003301"/>
              <a:chOff x="0" y="0"/>
              <a:chExt cx="215900" cy="1003300"/>
            </a:xfrm>
          </p:grpSpPr>
          <p:sp>
            <p:nvSpPr>
              <p:cNvPr id="6546"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47"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48"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553" name="Group"/>
            <p:cNvGrpSpPr/>
            <p:nvPr/>
          </p:nvGrpSpPr>
          <p:grpSpPr>
            <a:xfrm>
              <a:off x="0" y="169862"/>
              <a:ext cx="215900" cy="1003301"/>
              <a:chOff x="0" y="0"/>
              <a:chExt cx="215900" cy="1003300"/>
            </a:xfrm>
          </p:grpSpPr>
          <p:sp>
            <p:nvSpPr>
              <p:cNvPr id="6550"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51"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52"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555" name="Rectangle"/>
          <p:cNvSpPr/>
          <p:nvPr/>
        </p:nvSpPr>
        <p:spPr>
          <a:xfrm>
            <a:off x="1574800" y="4187825"/>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556"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6557" name="locked"/>
          <p:cNvSpPr txBox="1"/>
          <p:nvPr/>
        </p:nvSpPr>
        <p:spPr>
          <a:xfrm>
            <a:off x="1718786" y="196373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grpSp>
        <p:nvGrpSpPr>
          <p:cNvPr id="6578" name="Group"/>
          <p:cNvGrpSpPr/>
          <p:nvPr/>
        </p:nvGrpSpPr>
        <p:grpSpPr>
          <a:xfrm>
            <a:off x="7699375" y="2922587"/>
            <a:ext cx="939800" cy="595314"/>
            <a:chOff x="0" y="0"/>
            <a:chExt cx="939800" cy="595312"/>
          </a:xfrm>
        </p:grpSpPr>
        <p:sp>
          <p:nvSpPr>
            <p:cNvPr id="6558" name="Rectangle"/>
            <p:cNvSpPr/>
            <p:nvPr/>
          </p:nvSpPr>
          <p:spPr>
            <a:xfrm>
              <a:off x="0" y="-1"/>
              <a:ext cx="939800" cy="595314"/>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grpSp>
          <p:nvGrpSpPr>
            <p:cNvPr id="6577" name="Group"/>
            <p:cNvGrpSpPr/>
            <p:nvPr/>
          </p:nvGrpSpPr>
          <p:grpSpPr>
            <a:xfrm>
              <a:off x="36751" y="83994"/>
              <a:ext cx="855797" cy="398976"/>
              <a:chOff x="0" y="0"/>
              <a:chExt cx="855795" cy="398974"/>
            </a:xfrm>
          </p:grpSpPr>
          <p:sp>
            <p:nvSpPr>
              <p:cNvPr id="6559" name="Oval"/>
              <p:cNvSpPr/>
              <p:nvPr/>
            </p:nvSpPr>
            <p:spPr>
              <a:xfrm>
                <a:off x="247634" y="264233"/>
                <a:ext cx="356886" cy="124243"/>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560" name="Oval"/>
              <p:cNvSpPr/>
              <p:nvPr/>
            </p:nvSpPr>
            <p:spPr>
              <a:xfrm>
                <a:off x="185725" y="134741"/>
                <a:ext cx="553537" cy="17849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561" name="Oval"/>
              <p:cNvSpPr/>
              <p:nvPr/>
            </p:nvSpPr>
            <p:spPr>
              <a:xfrm>
                <a:off x="116533" y="10499"/>
                <a:ext cx="739263" cy="17674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562" name="Rectangle"/>
              <p:cNvSpPr/>
              <p:nvPr/>
            </p:nvSpPr>
            <p:spPr>
              <a:xfrm>
                <a:off x="-1" y="192487"/>
                <a:ext cx="16023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63" name="Rectangle"/>
              <p:cNvSpPr/>
              <p:nvPr/>
            </p:nvSpPr>
            <p:spPr>
              <a:xfrm>
                <a:off x="123817" y="244984"/>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64" name="Rectangle"/>
              <p:cNvSpPr/>
              <p:nvPr/>
            </p:nvSpPr>
            <p:spPr>
              <a:xfrm>
                <a:off x="120175" y="302730"/>
                <a:ext cx="162056" cy="384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65" name="Rectangle"/>
              <p:cNvSpPr/>
              <p:nvPr/>
            </p:nvSpPr>
            <p:spPr>
              <a:xfrm>
                <a:off x="236709" y="363977"/>
                <a:ext cx="162056" cy="3499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66" name="Rectangle"/>
              <p:cNvSpPr/>
              <p:nvPr/>
            </p:nvSpPr>
            <p:spPr>
              <a:xfrm>
                <a:off x="112892" y="208236"/>
                <a:ext cx="162056"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67" name="Rectangle"/>
              <p:cNvSpPr/>
              <p:nvPr/>
            </p:nvSpPr>
            <p:spPr>
              <a:xfrm>
                <a:off x="96504" y="148740"/>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68" name="Oval"/>
              <p:cNvSpPr/>
              <p:nvPr/>
            </p:nvSpPr>
            <p:spPr>
              <a:xfrm>
                <a:off x="304080" y="278232"/>
                <a:ext cx="61910" cy="22750"/>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569" name="Oval"/>
              <p:cNvSpPr/>
              <p:nvPr/>
            </p:nvSpPr>
            <p:spPr>
              <a:xfrm>
                <a:off x="333214" y="283256"/>
                <a:ext cx="116534"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70" name="Rectangle"/>
              <p:cNvSpPr/>
              <p:nvPr/>
            </p:nvSpPr>
            <p:spPr>
              <a:xfrm>
                <a:off x="76475" y="111992"/>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71" name="Rectangle"/>
              <p:cNvSpPr/>
              <p:nvPr/>
            </p:nvSpPr>
            <p:spPr>
              <a:xfrm>
                <a:off x="72833" y="55996"/>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72" name="Line"/>
              <p:cNvSpPr/>
              <p:nvPr/>
            </p:nvSpPr>
            <p:spPr>
              <a:xfrm>
                <a:off x="1819" y="153990"/>
                <a:ext cx="138351" cy="89245"/>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573" name="Line"/>
              <p:cNvSpPr/>
              <p:nvPr/>
            </p:nvSpPr>
            <p:spPr>
              <a:xfrm>
                <a:off x="1820" y="0"/>
                <a:ext cx="466138" cy="1592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574" name="Oval"/>
              <p:cNvSpPr/>
              <p:nvPr/>
            </p:nvSpPr>
            <p:spPr>
              <a:xfrm>
                <a:off x="276767" y="150490"/>
                <a:ext cx="47343" cy="2449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575" name="Oval"/>
              <p:cNvSpPr/>
              <p:nvPr/>
            </p:nvSpPr>
            <p:spPr>
              <a:xfrm>
                <a:off x="307722" y="158139"/>
                <a:ext cx="111072"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576" name="Triangle"/>
              <p:cNvSpPr/>
              <p:nvPr/>
            </p:nvSpPr>
            <p:spPr>
              <a:xfrm>
                <a:off x="81937" y="208236"/>
                <a:ext cx="154773" cy="50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sp>
        <p:nvSpPr>
          <p:cNvPr id="6579" name="Line"/>
          <p:cNvSpPr/>
          <p:nvPr/>
        </p:nvSpPr>
        <p:spPr>
          <a:xfrm>
            <a:off x="2144712"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583" name="Group"/>
          <p:cNvGrpSpPr/>
          <p:nvPr/>
        </p:nvGrpSpPr>
        <p:grpSpPr>
          <a:xfrm>
            <a:off x="3062287" y="4405312"/>
            <a:ext cx="280988" cy="400051"/>
            <a:chOff x="0" y="0"/>
            <a:chExt cx="280987" cy="400050"/>
          </a:xfrm>
        </p:grpSpPr>
        <p:sp>
          <p:nvSpPr>
            <p:cNvPr id="6580"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581"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582"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Tree>
  </p:cSld>
  <p:clrMapOvr>
    <a:masterClrMapping/>
  </p:clrMapOvr>
  <p:transition xmlns:p14="http://schemas.microsoft.com/office/powerpoint/2010/main" spd="med" advClick="1"/>
</p:sld>
</file>

<file path=ppt/slides/slide2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8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58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587"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6588" name="Spin on Earlier Node"/>
          <p:cNvSpPr txBox="1"/>
          <p:nvPr>
            <p:ph type="title" idx="4294967295"/>
          </p:nvPr>
        </p:nvSpPr>
        <p:spPr>
          <a:xfrm>
            <a:off x="685800" y="609599"/>
            <a:ext cx="7772400" cy="1143002"/>
          </a:xfrm>
          <a:prstGeom prst="rect">
            <a:avLst/>
          </a:prstGeom>
        </p:spPr>
        <p:txBody>
          <a:bodyPr>
            <a:normAutofit fontScale="100000" lnSpcReduction="0"/>
          </a:bodyPr>
          <a:lstStyle/>
          <a:p>
            <a:pPr/>
            <a:r>
              <a:t>Spin on Earlier Node</a:t>
            </a:r>
          </a:p>
        </p:txBody>
      </p:sp>
      <p:grpSp>
        <p:nvGrpSpPr>
          <p:cNvPr id="6599" name="Group"/>
          <p:cNvGrpSpPr/>
          <p:nvPr/>
        </p:nvGrpSpPr>
        <p:grpSpPr>
          <a:xfrm>
            <a:off x="6392862" y="2617787"/>
            <a:ext cx="1130301" cy="1173163"/>
            <a:chOff x="0" y="0"/>
            <a:chExt cx="1130300" cy="1173162"/>
          </a:xfrm>
        </p:grpSpPr>
        <p:sp>
          <p:nvSpPr>
            <p:cNvPr id="6589"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6590"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594" name="Group"/>
            <p:cNvGrpSpPr/>
            <p:nvPr/>
          </p:nvGrpSpPr>
          <p:grpSpPr>
            <a:xfrm>
              <a:off x="914400" y="169862"/>
              <a:ext cx="215900" cy="1003301"/>
              <a:chOff x="0" y="0"/>
              <a:chExt cx="215900" cy="1003300"/>
            </a:xfrm>
          </p:grpSpPr>
          <p:sp>
            <p:nvSpPr>
              <p:cNvPr id="6591"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92"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93"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598" name="Group"/>
            <p:cNvGrpSpPr/>
            <p:nvPr/>
          </p:nvGrpSpPr>
          <p:grpSpPr>
            <a:xfrm>
              <a:off x="0" y="169862"/>
              <a:ext cx="215900" cy="1003301"/>
              <a:chOff x="0" y="0"/>
              <a:chExt cx="215900" cy="1003300"/>
            </a:xfrm>
          </p:grpSpPr>
          <p:sp>
            <p:nvSpPr>
              <p:cNvPr id="6595"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96"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97"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600"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6601" name="Rectangle"/>
          <p:cNvSpPr/>
          <p:nvPr/>
        </p:nvSpPr>
        <p:spPr>
          <a:xfrm>
            <a:off x="615950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6602" name="Line"/>
          <p:cNvSpPr/>
          <p:nvPr/>
        </p:nvSpPr>
        <p:spPr>
          <a:xfrm>
            <a:off x="6699250"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606" name="Group"/>
          <p:cNvGrpSpPr/>
          <p:nvPr/>
        </p:nvGrpSpPr>
        <p:grpSpPr>
          <a:xfrm>
            <a:off x="7616824" y="4405312"/>
            <a:ext cx="280989" cy="400051"/>
            <a:chOff x="0" y="0"/>
            <a:chExt cx="280987" cy="400050"/>
          </a:xfrm>
        </p:grpSpPr>
        <p:sp>
          <p:nvSpPr>
            <p:cNvPr id="6603"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604"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605"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607" name="Shape"/>
          <p:cNvSpPr/>
          <p:nvPr/>
        </p:nvSpPr>
        <p:spPr>
          <a:xfrm>
            <a:off x="1277937" y="3613177"/>
            <a:ext cx="5014940" cy="17493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28" y="3979"/>
                </a:moveTo>
                <a:cubicBezTo>
                  <a:pt x="505" y="3979"/>
                  <a:pt x="0" y="5294"/>
                  <a:pt x="0" y="6916"/>
                </a:cubicBezTo>
                <a:lnTo>
                  <a:pt x="0" y="18663"/>
                </a:lnTo>
                <a:cubicBezTo>
                  <a:pt x="0" y="20285"/>
                  <a:pt x="505" y="21600"/>
                  <a:pt x="1128" y="21600"/>
                </a:cubicBezTo>
                <a:lnTo>
                  <a:pt x="5641" y="21600"/>
                </a:lnTo>
                <a:cubicBezTo>
                  <a:pt x="6264" y="21600"/>
                  <a:pt x="6769" y="20285"/>
                  <a:pt x="6769" y="18663"/>
                </a:cubicBezTo>
                <a:lnTo>
                  <a:pt x="6769" y="11321"/>
                </a:lnTo>
                <a:lnTo>
                  <a:pt x="21600" y="0"/>
                </a:lnTo>
                <a:lnTo>
                  <a:pt x="6769" y="6916"/>
                </a:lnTo>
                <a:cubicBezTo>
                  <a:pt x="6769" y="5294"/>
                  <a:pt x="6264" y="3979"/>
                  <a:pt x="5641" y="3979"/>
                </a:cubicBezTo>
                <a:lnTo>
                  <a:pt x="3949" y="3979"/>
                </a:lnTo>
                <a:close/>
              </a:path>
            </a:pathLst>
          </a:custGeom>
          <a:ln w="38100">
            <a:solidFill>
              <a:srgbClr val="3333CC"/>
            </a:solidFill>
          </a:ln>
        </p:spPr>
        <p:txBody>
          <a:bodyPr lIns="45719" rIns="45719" anchor="ctr"/>
          <a:lstStyle/>
          <a:p>
            <a:pPr algn="ctr"/>
          </a:p>
        </p:txBody>
      </p:sp>
      <p:pic>
        <p:nvPicPr>
          <p:cNvPr id="6608"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6619" name="Group"/>
          <p:cNvGrpSpPr/>
          <p:nvPr/>
        </p:nvGrpSpPr>
        <p:grpSpPr>
          <a:xfrm>
            <a:off x="1808162" y="2641600"/>
            <a:ext cx="1130301" cy="1173163"/>
            <a:chOff x="0" y="0"/>
            <a:chExt cx="1130300" cy="1173162"/>
          </a:xfrm>
        </p:grpSpPr>
        <p:sp>
          <p:nvSpPr>
            <p:cNvPr id="6609"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6610"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614" name="Group"/>
            <p:cNvGrpSpPr/>
            <p:nvPr/>
          </p:nvGrpSpPr>
          <p:grpSpPr>
            <a:xfrm>
              <a:off x="914400" y="169862"/>
              <a:ext cx="215900" cy="1003301"/>
              <a:chOff x="0" y="0"/>
              <a:chExt cx="215900" cy="1003300"/>
            </a:xfrm>
          </p:grpSpPr>
          <p:sp>
            <p:nvSpPr>
              <p:cNvPr id="6611"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12"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13"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618" name="Group"/>
            <p:cNvGrpSpPr/>
            <p:nvPr/>
          </p:nvGrpSpPr>
          <p:grpSpPr>
            <a:xfrm>
              <a:off x="0" y="169862"/>
              <a:ext cx="215900" cy="1003301"/>
              <a:chOff x="0" y="0"/>
              <a:chExt cx="215900" cy="1003300"/>
            </a:xfrm>
          </p:grpSpPr>
          <p:sp>
            <p:nvSpPr>
              <p:cNvPr id="6615"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16"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17"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620" name="Rectangle"/>
          <p:cNvSpPr/>
          <p:nvPr/>
        </p:nvSpPr>
        <p:spPr>
          <a:xfrm>
            <a:off x="1574800" y="4187825"/>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621"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6622" name="locked"/>
          <p:cNvSpPr txBox="1"/>
          <p:nvPr/>
        </p:nvSpPr>
        <p:spPr>
          <a:xfrm>
            <a:off x="1718786" y="1963737"/>
            <a:ext cx="127889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locked</a:t>
            </a:r>
          </a:p>
        </p:txBody>
      </p:sp>
      <p:grpSp>
        <p:nvGrpSpPr>
          <p:cNvPr id="6643" name="Group"/>
          <p:cNvGrpSpPr/>
          <p:nvPr/>
        </p:nvGrpSpPr>
        <p:grpSpPr>
          <a:xfrm>
            <a:off x="7699375" y="2922587"/>
            <a:ext cx="939800" cy="595314"/>
            <a:chOff x="0" y="0"/>
            <a:chExt cx="939800" cy="595312"/>
          </a:xfrm>
        </p:grpSpPr>
        <p:sp>
          <p:nvSpPr>
            <p:cNvPr id="6623" name="Rectangle"/>
            <p:cNvSpPr/>
            <p:nvPr/>
          </p:nvSpPr>
          <p:spPr>
            <a:xfrm>
              <a:off x="0" y="-1"/>
              <a:ext cx="939800" cy="595314"/>
            </a:xfrm>
            <a:prstGeom prst="rect">
              <a:avLst/>
            </a:prstGeom>
            <a:solidFill>
              <a:srgbClr val="FFFFFF"/>
            </a:solidFill>
            <a:ln w="12700" cap="flat">
              <a:noFill/>
              <a:miter lim="400000"/>
            </a:ln>
            <a:effectLst/>
          </p:spPr>
          <p:txBody>
            <a:bodyPr wrap="square" lIns="45719" tIns="45719" rIns="45719" bIns="45719" numCol="1" anchor="ctr">
              <a:noAutofit/>
            </a:bodyPr>
            <a:lstStyle/>
            <a:p>
              <a:pPr/>
            </a:p>
          </p:txBody>
        </p:sp>
        <p:grpSp>
          <p:nvGrpSpPr>
            <p:cNvPr id="6642" name="Group"/>
            <p:cNvGrpSpPr/>
            <p:nvPr/>
          </p:nvGrpSpPr>
          <p:grpSpPr>
            <a:xfrm>
              <a:off x="36751" y="83994"/>
              <a:ext cx="855797" cy="398976"/>
              <a:chOff x="0" y="0"/>
              <a:chExt cx="855795" cy="398974"/>
            </a:xfrm>
          </p:grpSpPr>
          <p:sp>
            <p:nvSpPr>
              <p:cNvPr id="6624" name="Oval"/>
              <p:cNvSpPr/>
              <p:nvPr/>
            </p:nvSpPr>
            <p:spPr>
              <a:xfrm>
                <a:off x="247634" y="264233"/>
                <a:ext cx="356886" cy="124243"/>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625" name="Oval"/>
              <p:cNvSpPr/>
              <p:nvPr/>
            </p:nvSpPr>
            <p:spPr>
              <a:xfrm>
                <a:off x="185725" y="134741"/>
                <a:ext cx="553537" cy="17849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626" name="Oval"/>
              <p:cNvSpPr/>
              <p:nvPr/>
            </p:nvSpPr>
            <p:spPr>
              <a:xfrm>
                <a:off x="116533" y="10499"/>
                <a:ext cx="739263" cy="176740"/>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6627" name="Rectangle"/>
              <p:cNvSpPr/>
              <p:nvPr/>
            </p:nvSpPr>
            <p:spPr>
              <a:xfrm>
                <a:off x="-1" y="192487"/>
                <a:ext cx="16023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28" name="Rectangle"/>
              <p:cNvSpPr/>
              <p:nvPr/>
            </p:nvSpPr>
            <p:spPr>
              <a:xfrm>
                <a:off x="123817" y="244984"/>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29" name="Rectangle"/>
              <p:cNvSpPr/>
              <p:nvPr/>
            </p:nvSpPr>
            <p:spPr>
              <a:xfrm>
                <a:off x="120175" y="302730"/>
                <a:ext cx="162056" cy="384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0" name="Rectangle"/>
              <p:cNvSpPr/>
              <p:nvPr/>
            </p:nvSpPr>
            <p:spPr>
              <a:xfrm>
                <a:off x="236709" y="363977"/>
                <a:ext cx="162056" cy="3499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1" name="Rectangle"/>
              <p:cNvSpPr/>
              <p:nvPr/>
            </p:nvSpPr>
            <p:spPr>
              <a:xfrm>
                <a:off x="112892" y="208236"/>
                <a:ext cx="162056"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2" name="Rectangle"/>
              <p:cNvSpPr/>
              <p:nvPr/>
            </p:nvSpPr>
            <p:spPr>
              <a:xfrm>
                <a:off x="96504" y="148740"/>
                <a:ext cx="162056" cy="3499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3" name="Oval"/>
              <p:cNvSpPr/>
              <p:nvPr/>
            </p:nvSpPr>
            <p:spPr>
              <a:xfrm>
                <a:off x="304080" y="278232"/>
                <a:ext cx="61910" cy="22750"/>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634" name="Oval"/>
              <p:cNvSpPr/>
              <p:nvPr/>
            </p:nvSpPr>
            <p:spPr>
              <a:xfrm>
                <a:off x="333214" y="283256"/>
                <a:ext cx="116534"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5" name="Rectangle"/>
              <p:cNvSpPr/>
              <p:nvPr/>
            </p:nvSpPr>
            <p:spPr>
              <a:xfrm>
                <a:off x="76475" y="111992"/>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6" name="Rectangle"/>
              <p:cNvSpPr/>
              <p:nvPr/>
            </p:nvSpPr>
            <p:spPr>
              <a:xfrm>
                <a:off x="72833" y="55996"/>
                <a:ext cx="160235" cy="36749"/>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37" name="Line"/>
              <p:cNvSpPr/>
              <p:nvPr/>
            </p:nvSpPr>
            <p:spPr>
              <a:xfrm>
                <a:off x="1819" y="153990"/>
                <a:ext cx="138351" cy="89245"/>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638" name="Line"/>
              <p:cNvSpPr/>
              <p:nvPr/>
            </p:nvSpPr>
            <p:spPr>
              <a:xfrm>
                <a:off x="1820" y="0"/>
                <a:ext cx="466138" cy="1592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639" name="Oval"/>
              <p:cNvSpPr/>
              <p:nvPr/>
            </p:nvSpPr>
            <p:spPr>
              <a:xfrm>
                <a:off x="276767" y="150490"/>
                <a:ext cx="47343" cy="24499"/>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6640" name="Oval"/>
              <p:cNvSpPr/>
              <p:nvPr/>
            </p:nvSpPr>
            <p:spPr>
              <a:xfrm>
                <a:off x="307722" y="158139"/>
                <a:ext cx="111072"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6641" name="Triangle"/>
              <p:cNvSpPr/>
              <p:nvPr/>
            </p:nvSpPr>
            <p:spPr>
              <a:xfrm>
                <a:off x="81937" y="208236"/>
                <a:ext cx="154773" cy="50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sp>
        <p:nvSpPr>
          <p:cNvPr id="6644" name="Line"/>
          <p:cNvSpPr/>
          <p:nvPr/>
        </p:nvSpPr>
        <p:spPr>
          <a:xfrm>
            <a:off x="2144712"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648" name="Group"/>
          <p:cNvGrpSpPr/>
          <p:nvPr/>
        </p:nvGrpSpPr>
        <p:grpSpPr>
          <a:xfrm>
            <a:off x="3062287" y="4405312"/>
            <a:ext cx="280988" cy="400051"/>
            <a:chOff x="0" y="0"/>
            <a:chExt cx="280987" cy="400050"/>
          </a:xfrm>
        </p:grpSpPr>
        <p:sp>
          <p:nvSpPr>
            <p:cNvPr id="6645"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646"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647"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4"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05"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0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207" name="Bakery Algorithm"/>
          <p:cNvSpPr txBox="1"/>
          <p:nvPr>
            <p:ph type="title" idx="4294967295"/>
          </p:nvPr>
        </p:nvSpPr>
        <p:spPr>
          <a:xfrm>
            <a:off x="685800" y="685799"/>
            <a:ext cx="7772400" cy="1143001"/>
          </a:xfrm>
          <a:prstGeom prst="rect">
            <a:avLst/>
          </a:prstGeom>
        </p:spPr>
        <p:txBody>
          <a:bodyPr>
            <a:normAutofit fontScale="100000" lnSpcReduction="0"/>
          </a:bodyPr>
          <a:lstStyle/>
          <a:p>
            <a:pPr/>
            <a:r>
              <a:t>Bakery Algorithm</a:t>
            </a:r>
          </a:p>
        </p:txBody>
      </p:sp>
      <p:sp>
        <p:nvSpPr>
          <p:cNvPr id="208" name="N-threaded locking algorithm…"/>
          <p:cNvSpPr txBox="1"/>
          <p:nvPr>
            <p:ph type="body" idx="4294967295"/>
          </p:nvPr>
        </p:nvSpPr>
        <p:spPr>
          <a:xfrm>
            <a:off x="685800" y="1981200"/>
            <a:ext cx="7772400" cy="4114800"/>
          </a:xfrm>
          <a:prstGeom prst="rect">
            <a:avLst/>
          </a:prstGeom>
        </p:spPr>
        <p:txBody>
          <a:bodyPr>
            <a:normAutofit fontScale="100000" lnSpcReduction="0"/>
          </a:bodyPr>
          <a:lstStyle/>
          <a:p>
            <a:pPr>
              <a:lnSpc>
                <a:spcPct val="90000"/>
              </a:lnSpc>
              <a:buChar char="•"/>
            </a:pPr>
            <a:r>
              <a:t>N-threaded locking algorithm </a:t>
            </a:r>
          </a:p>
          <a:p>
            <a:pPr>
              <a:lnSpc>
                <a:spcPct val="90000"/>
              </a:lnSpc>
              <a:buChar char="•"/>
            </a:pPr>
            <a:r>
              <a:t>Provides First-Come-First-Served</a:t>
            </a:r>
          </a:p>
          <a:p>
            <a:pPr>
              <a:lnSpc>
                <a:spcPct val="90000"/>
              </a:lnSpc>
              <a:buChar char="•"/>
            </a:pPr>
            <a:r>
              <a:t>How?</a:t>
            </a:r>
          </a:p>
          <a:p>
            <a:pPr lvl="1" marL="742950" indent="-285750">
              <a:lnSpc>
                <a:spcPct val="90000"/>
              </a:lnSpc>
              <a:spcBef>
                <a:spcPts val="0"/>
              </a:spcBef>
              <a:defRPr sz="2800"/>
            </a:pPr>
            <a:r>
              <a:t>Take a “number”</a:t>
            </a:r>
          </a:p>
          <a:p>
            <a:pPr lvl="1" marL="742950" indent="-285750">
              <a:lnSpc>
                <a:spcPct val="90000"/>
              </a:lnSpc>
              <a:spcBef>
                <a:spcPts val="0"/>
              </a:spcBef>
              <a:defRPr sz="2800"/>
            </a:pPr>
            <a:r>
              <a:t>Wait until lower numbers have been served</a:t>
            </a:r>
          </a:p>
          <a:p>
            <a:pPr>
              <a:lnSpc>
                <a:spcPct val="90000"/>
              </a:lnSpc>
              <a:buChar char="•"/>
            </a:pPr>
            <a:r>
              <a:t>Lexicographic order</a:t>
            </a:r>
          </a:p>
          <a:p>
            <a:pPr lvl="1" marL="742950" indent="-285750">
              <a:lnSpc>
                <a:spcPct val="90000"/>
              </a:lnSpc>
              <a:spcBef>
                <a:spcPts val="0"/>
              </a:spcBef>
              <a:defRPr sz="2800">
                <a:solidFill>
                  <a:srgbClr val="000000"/>
                </a:solidFill>
              </a:defRPr>
            </a:pPr>
            <a:r>
              <a:t>(a,i) &gt; (b,j)</a:t>
            </a:r>
          </a:p>
          <a:p>
            <a:pPr lvl="2" marL="1143000" indent="-228600">
              <a:lnSpc>
                <a:spcPct val="90000"/>
              </a:lnSpc>
              <a:spcBef>
                <a:spcPts val="0"/>
              </a:spcBef>
              <a:defRPr sz="2400"/>
            </a:pPr>
            <a:r>
              <a:t>If </a:t>
            </a:r>
            <a:r>
              <a:rPr>
                <a:solidFill>
                  <a:srgbClr val="000000"/>
                </a:solidFill>
              </a:rPr>
              <a:t>a &gt; b</a:t>
            </a:r>
            <a:r>
              <a:t>, or </a:t>
            </a:r>
            <a:r>
              <a:rPr>
                <a:solidFill>
                  <a:srgbClr val="000000"/>
                </a:solidFill>
              </a:rPr>
              <a:t>a = b</a:t>
            </a:r>
            <a:r>
              <a:t> and </a:t>
            </a:r>
            <a:r>
              <a:rPr>
                <a:solidFill>
                  <a:srgbClr val="000000"/>
                </a:solidFill>
              </a:rPr>
              <a:t>i &gt; j</a:t>
            </a:r>
          </a:p>
        </p:txBody>
      </p:sp>
    </p:spTree>
  </p:cSld>
  <p:clrMapOvr>
    <a:masterClrMapping/>
  </p:clrMapOvr>
  <p:transition xmlns:p14="http://schemas.microsoft.com/office/powerpoint/2010/main" spd="med" advClick="1"/>
</p:sld>
</file>

<file path=ppt/slides/slide2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5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65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6652" name="magic" descr="magic"/>
          <p:cNvPicPr>
            <a:picLocks noChangeAspect="1"/>
          </p:cNvPicPr>
          <p:nvPr/>
        </p:nvPicPr>
        <p:blipFill>
          <a:blip r:embed="rId2">
            <a:extLst/>
          </a:blip>
          <a:stretch>
            <a:fillRect/>
          </a:stretch>
        </p:blipFill>
        <p:spPr>
          <a:xfrm>
            <a:off x="3228975" y="2540000"/>
            <a:ext cx="127000" cy="127000"/>
          </a:xfrm>
          <a:prstGeom prst="rect">
            <a:avLst/>
          </a:prstGeom>
          <a:ln w="12700">
            <a:miter lim="400000"/>
          </a:ln>
        </p:spPr>
      </p:pic>
      <p:sp>
        <p:nvSpPr>
          <p:cNvPr id="6653" name="Spin on Earlier Node"/>
          <p:cNvSpPr txBox="1"/>
          <p:nvPr>
            <p:ph type="title" idx="4294967295"/>
          </p:nvPr>
        </p:nvSpPr>
        <p:spPr>
          <a:xfrm>
            <a:off x="685800" y="609599"/>
            <a:ext cx="7772400" cy="1143002"/>
          </a:xfrm>
          <a:prstGeom prst="rect">
            <a:avLst/>
          </a:prstGeom>
        </p:spPr>
        <p:txBody>
          <a:bodyPr>
            <a:normAutofit fontScale="100000" lnSpcReduction="0"/>
          </a:bodyPr>
          <a:lstStyle/>
          <a:p>
            <a:pPr/>
            <a:r>
              <a:t>Spin on Earlier Node</a:t>
            </a:r>
          </a:p>
        </p:txBody>
      </p:sp>
      <p:grpSp>
        <p:nvGrpSpPr>
          <p:cNvPr id="6664" name="Group"/>
          <p:cNvGrpSpPr/>
          <p:nvPr/>
        </p:nvGrpSpPr>
        <p:grpSpPr>
          <a:xfrm>
            <a:off x="6392862" y="2617787"/>
            <a:ext cx="1130301" cy="1173163"/>
            <a:chOff x="0" y="0"/>
            <a:chExt cx="1130300" cy="1173162"/>
          </a:xfrm>
        </p:grpSpPr>
        <p:sp>
          <p:nvSpPr>
            <p:cNvPr id="6654"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6655"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659" name="Group"/>
            <p:cNvGrpSpPr/>
            <p:nvPr/>
          </p:nvGrpSpPr>
          <p:grpSpPr>
            <a:xfrm>
              <a:off x="914400" y="169862"/>
              <a:ext cx="215900" cy="1003301"/>
              <a:chOff x="0" y="0"/>
              <a:chExt cx="215900" cy="1003300"/>
            </a:xfrm>
          </p:grpSpPr>
          <p:sp>
            <p:nvSpPr>
              <p:cNvPr id="6656"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57"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58"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663" name="Group"/>
            <p:cNvGrpSpPr/>
            <p:nvPr/>
          </p:nvGrpSpPr>
          <p:grpSpPr>
            <a:xfrm>
              <a:off x="0" y="169862"/>
              <a:ext cx="215900" cy="1003301"/>
              <a:chOff x="0" y="0"/>
              <a:chExt cx="215900" cy="1003300"/>
            </a:xfrm>
          </p:grpSpPr>
          <p:sp>
            <p:nvSpPr>
              <p:cNvPr id="6660"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61"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62"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665" name="spinning"/>
          <p:cNvSpPr txBox="1"/>
          <p:nvPr/>
        </p:nvSpPr>
        <p:spPr>
          <a:xfrm>
            <a:off x="6202977" y="1998662"/>
            <a:ext cx="1618021"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spinning</a:t>
            </a:r>
          </a:p>
        </p:txBody>
      </p:sp>
      <p:sp>
        <p:nvSpPr>
          <p:cNvPr id="6666" name="Rectangle"/>
          <p:cNvSpPr/>
          <p:nvPr/>
        </p:nvSpPr>
        <p:spPr>
          <a:xfrm>
            <a:off x="6159500" y="4187825"/>
            <a:ext cx="857250" cy="835025"/>
          </a:xfrm>
          <a:prstGeom prst="rect">
            <a:avLst/>
          </a:prstGeom>
          <a:solidFill>
            <a:srgbClr val="FF3300"/>
          </a:solidFill>
          <a:ln w="38100">
            <a:solidFill>
              <a:srgbClr val="000000"/>
            </a:solidFill>
          </a:ln>
        </p:spPr>
        <p:txBody>
          <a:bodyPr lIns="45719" rIns="45719" anchor="ctr"/>
          <a:lstStyle/>
          <a:p>
            <a:pPr algn="ctr">
              <a:defRPr sz="2400">
                <a:solidFill>
                  <a:srgbClr val="FFFFFF"/>
                </a:solidFill>
              </a:defRPr>
            </a:pPr>
          </a:p>
        </p:txBody>
      </p:sp>
      <p:sp>
        <p:nvSpPr>
          <p:cNvPr id="6667" name="Line"/>
          <p:cNvSpPr/>
          <p:nvPr/>
        </p:nvSpPr>
        <p:spPr>
          <a:xfrm>
            <a:off x="6699250"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671" name="Group"/>
          <p:cNvGrpSpPr/>
          <p:nvPr/>
        </p:nvGrpSpPr>
        <p:grpSpPr>
          <a:xfrm>
            <a:off x="7616824" y="4405312"/>
            <a:ext cx="280989" cy="400051"/>
            <a:chOff x="0" y="0"/>
            <a:chExt cx="280987" cy="400050"/>
          </a:xfrm>
        </p:grpSpPr>
        <p:sp>
          <p:nvSpPr>
            <p:cNvPr id="6668" name="Line"/>
            <p:cNvSpPr/>
            <p:nvPr/>
          </p:nvSpPr>
          <p:spPr>
            <a:xfrm flipH="1">
              <a:off x="-1" y="0"/>
              <a:ext cx="2" cy="40005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669" name="Line"/>
            <p:cNvSpPr/>
            <p:nvPr/>
          </p:nvSpPr>
          <p:spPr>
            <a:xfrm flipH="1">
              <a:off x="139699" y="79375"/>
              <a:ext cx="2" cy="241300"/>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670" name="Line"/>
            <p:cNvSpPr/>
            <p:nvPr/>
          </p:nvSpPr>
          <p:spPr>
            <a:xfrm flipH="1">
              <a:off x="280987" y="120650"/>
              <a:ext cx="1" cy="160338"/>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sp>
        <p:nvSpPr>
          <p:cNvPr id="6672" name="Shape"/>
          <p:cNvSpPr/>
          <p:nvPr/>
        </p:nvSpPr>
        <p:spPr>
          <a:xfrm>
            <a:off x="1277937" y="3613177"/>
            <a:ext cx="5014940" cy="17493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28" y="3979"/>
                </a:moveTo>
                <a:cubicBezTo>
                  <a:pt x="505" y="3979"/>
                  <a:pt x="0" y="5294"/>
                  <a:pt x="0" y="6916"/>
                </a:cubicBezTo>
                <a:lnTo>
                  <a:pt x="0" y="18663"/>
                </a:lnTo>
                <a:cubicBezTo>
                  <a:pt x="0" y="20285"/>
                  <a:pt x="505" y="21600"/>
                  <a:pt x="1128" y="21600"/>
                </a:cubicBezTo>
                <a:lnTo>
                  <a:pt x="5641" y="21600"/>
                </a:lnTo>
                <a:cubicBezTo>
                  <a:pt x="6264" y="21600"/>
                  <a:pt x="6769" y="20285"/>
                  <a:pt x="6769" y="18663"/>
                </a:cubicBezTo>
                <a:lnTo>
                  <a:pt x="6769" y="11321"/>
                </a:lnTo>
                <a:lnTo>
                  <a:pt x="21600" y="0"/>
                </a:lnTo>
                <a:lnTo>
                  <a:pt x="6769" y="6916"/>
                </a:lnTo>
                <a:cubicBezTo>
                  <a:pt x="6769" y="5294"/>
                  <a:pt x="6264" y="3979"/>
                  <a:pt x="5641" y="3979"/>
                </a:cubicBezTo>
                <a:lnTo>
                  <a:pt x="3949" y="3979"/>
                </a:lnTo>
                <a:close/>
              </a:path>
            </a:pathLst>
          </a:custGeom>
          <a:ln w="38100">
            <a:solidFill>
              <a:srgbClr val="3333CC"/>
            </a:solidFill>
          </a:ln>
        </p:spPr>
        <p:txBody>
          <a:bodyPr lIns="45719" rIns="45719" anchor="ctr"/>
          <a:lstStyle/>
          <a:p>
            <a:pPr algn="ctr"/>
          </a:p>
        </p:txBody>
      </p:sp>
      <p:pic>
        <p:nvPicPr>
          <p:cNvPr id="6673" name="magic" descr="magic"/>
          <p:cNvPicPr>
            <a:picLocks noChangeAspect="1"/>
          </p:cNvPicPr>
          <p:nvPr/>
        </p:nvPicPr>
        <p:blipFill>
          <a:blip r:embed="rId2">
            <a:extLst/>
          </a:blip>
          <a:stretch>
            <a:fillRect/>
          </a:stretch>
        </p:blipFill>
        <p:spPr>
          <a:xfrm>
            <a:off x="1036637" y="2516187"/>
            <a:ext cx="127001" cy="127001"/>
          </a:xfrm>
          <a:prstGeom prst="rect">
            <a:avLst/>
          </a:prstGeom>
          <a:ln w="12700">
            <a:miter lim="400000"/>
          </a:ln>
        </p:spPr>
      </p:pic>
      <p:grpSp>
        <p:nvGrpSpPr>
          <p:cNvPr id="6684" name="Group"/>
          <p:cNvGrpSpPr/>
          <p:nvPr/>
        </p:nvGrpSpPr>
        <p:grpSpPr>
          <a:xfrm>
            <a:off x="1808162" y="2641600"/>
            <a:ext cx="1130301" cy="1173163"/>
            <a:chOff x="0" y="0"/>
            <a:chExt cx="1130300" cy="1173162"/>
          </a:xfrm>
        </p:grpSpPr>
        <p:sp>
          <p:nvSpPr>
            <p:cNvPr id="6674" name="Rectangle"/>
            <p:cNvSpPr/>
            <p:nvPr/>
          </p:nvSpPr>
          <p:spPr>
            <a:xfrm>
              <a:off x="152400" y="931862"/>
              <a:ext cx="838200" cy="228601"/>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6675"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679" name="Group"/>
            <p:cNvGrpSpPr/>
            <p:nvPr/>
          </p:nvGrpSpPr>
          <p:grpSpPr>
            <a:xfrm>
              <a:off x="914400" y="169862"/>
              <a:ext cx="215900" cy="1003301"/>
              <a:chOff x="0" y="0"/>
              <a:chExt cx="215900" cy="1003300"/>
            </a:xfrm>
          </p:grpSpPr>
          <p:sp>
            <p:nvSpPr>
              <p:cNvPr id="6676"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77"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78"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683" name="Group"/>
            <p:cNvGrpSpPr/>
            <p:nvPr/>
          </p:nvGrpSpPr>
          <p:grpSpPr>
            <a:xfrm>
              <a:off x="0" y="169862"/>
              <a:ext cx="215900" cy="1003301"/>
              <a:chOff x="0" y="0"/>
              <a:chExt cx="215900" cy="1003300"/>
            </a:xfrm>
          </p:grpSpPr>
          <p:sp>
            <p:nvSpPr>
              <p:cNvPr id="6680"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81"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682"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685" name="Rectangle"/>
          <p:cNvSpPr/>
          <p:nvPr/>
        </p:nvSpPr>
        <p:spPr>
          <a:xfrm>
            <a:off x="1574800" y="4187825"/>
            <a:ext cx="857250" cy="835025"/>
          </a:xfrm>
          <a:prstGeom prst="rect">
            <a:avLst/>
          </a:prstGeom>
          <a:solidFill>
            <a:srgbClr val="00CC99"/>
          </a:solidFill>
          <a:ln w="38100">
            <a:solidFill>
              <a:srgbClr val="000000"/>
            </a:solidFill>
          </a:ln>
        </p:spPr>
        <p:txBody>
          <a:bodyPr lIns="45719" rIns="45719" anchor="ctr"/>
          <a:lstStyle/>
          <a:p>
            <a:pPr algn="ctr">
              <a:defRPr sz="2400">
                <a:solidFill>
                  <a:srgbClr val="FFFFFF"/>
                </a:solidFill>
              </a:defRPr>
            </a:pPr>
          </a:p>
        </p:txBody>
      </p:sp>
      <p:sp>
        <p:nvSpPr>
          <p:cNvPr id="6686" name="Line"/>
          <p:cNvSpPr/>
          <p:nvPr/>
        </p:nvSpPr>
        <p:spPr>
          <a:xfrm>
            <a:off x="693737" y="4605337"/>
            <a:ext cx="769938" cy="1"/>
          </a:xfrm>
          <a:prstGeom prst="line">
            <a:avLst/>
          </a:prstGeom>
          <a:ln w="76200">
            <a:solidFill>
              <a:srgbClr val="000000"/>
            </a:solidFill>
            <a:tailEnd type="triangle"/>
          </a:ln>
        </p:spPr>
        <p:txBody>
          <a:bodyPr lIns="45719" rIns="45719"/>
          <a:lstStyle/>
          <a:p>
            <a:pPr algn="r">
              <a:defRPr b="1" sz="4400"/>
            </a:pPr>
          </a:p>
        </p:txBody>
      </p:sp>
      <p:sp>
        <p:nvSpPr>
          <p:cNvPr id="6687" name="released"/>
          <p:cNvSpPr txBox="1"/>
          <p:nvPr/>
        </p:nvSpPr>
        <p:spPr>
          <a:xfrm>
            <a:off x="1528286" y="1963737"/>
            <a:ext cx="1663066" cy="5480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3200"/>
            </a:lvl1pPr>
          </a:lstStyle>
          <a:p>
            <a:pPr/>
            <a:r>
              <a:t>released</a:t>
            </a:r>
          </a:p>
        </p:txBody>
      </p:sp>
      <p:sp>
        <p:nvSpPr>
          <p:cNvPr id="6688" name="Line"/>
          <p:cNvSpPr/>
          <p:nvPr/>
        </p:nvSpPr>
        <p:spPr>
          <a:xfrm>
            <a:off x="2144712" y="4581525"/>
            <a:ext cx="769938" cy="0"/>
          </a:xfrm>
          <a:prstGeom prst="line">
            <a:avLst/>
          </a:prstGeom>
          <a:ln w="76200">
            <a:solidFill>
              <a:srgbClr val="000000"/>
            </a:solidFill>
            <a:tailEnd type="triangle"/>
          </a:ln>
        </p:spPr>
        <p:txBody>
          <a:bodyPr lIns="45719" rIns="45719"/>
          <a:lstStyle/>
          <a:p>
            <a:pPr algn="r">
              <a:defRPr b="1" sz="4400"/>
            </a:pPr>
          </a:p>
        </p:txBody>
      </p:sp>
      <p:grpSp>
        <p:nvGrpSpPr>
          <p:cNvPr id="6691" name="Group"/>
          <p:cNvGrpSpPr/>
          <p:nvPr/>
        </p:nvGrpSpPr>
        <p:grpSpPr>
          <a:xfrm>
            <a:off x="3060700" y="4235450"/>
            <a:ext cx="857250" cy="835025"/>
            <a:chOff x="0" y="0"/>
            <a:chExt cx="857250" cy="835025"/>
          </a:xfrm>
        </p:grpSpPr>
        <p:sp>
          <p:nvSpPr>
            <p:cNvPr id="6689" name="Rectangle"/>
            <p:cNvSpPr/>
            <p:nvPr/>
          </p:nvSpPr>
          <p:spPr>
            <a:xfrm>
              <a:off x="0" y="0"/>
              <a:ext cx="857250" cy="835025"/>
            </a:xfrm>
            <a:prstGeom prst="rect">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400"/>
              </a:pPr>
            </a:p>
          </p:txBody>
        </p:sp>
        <p:sp>
          <p:nvSpPr>
            <p:cNvPr id="6690" name="A"/>
            <p:cNvSpPr txBox="1"/>
            <p:nvPr/>
          </p:nvSpPr>
          <p:spPr>
            <a:xfrm>
              <a:off x="274905" y="198978"/>
              <a:ext cx="307440"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lvl1pPr>
            </a:lstStyle>
            <a:p>
              <a:pPr/>
              <a:r>
                <a:t>A</a:t>
              </a:r>
            </a:p>
          </p:txBody>
        </p:sp>
      </p:grpSp>
      <p:grpSp>
        <p:nvGrpSpPr>
          <p:cNvPr id="6698" name="Group"/>
          <p:cNvGrpSpPr/>
          <p:nvPr/>
        </p:nvGrpSpPr>
        <p:grpSpPr>
          <a:xfrm>
            <a:off x="4725953" y="3864176"/>
            <a:ext cx="4254029" cy="2584024"/>
            <a:chOff x="0" y="0"/>
            <a:chExt cx="4254027" cy="2584022"/>
          </a:xfrm>
        </p:grpSpPr>
        <p:sp>
          <p:nvSpPr>
            <p:cNvPr id="6692" name="Shape"/>
            <p:cNvSpPr/>
            <p:nvPr/>
          </p:nvSpPr>
          <p:spPr>
            <a:xfrm>
              <a:off x="0" y="649035"/>
              <a:ext cx="4254028" cy="1934988"/>
            </a:xfrm>
            <a:custGeom>
              <a:avLst/>
              <a:gdLst/>
              <a:ahLst/>
              <a:cxnLst>
                <a:cxn ang="0">
                  <a:pos x="wd2" y="hd2"/>
                </a:cxn>
                <a:cxn ang="5400000">
                  <a:pos x="wd2" y="hd2"/>
                </a:cxn>
                <a:cxn ang="10800000">
                  <a:pos x="wd2" y="hd2"/>
                </a:cxn>
                <a:cxn ang="16200000">
                  <a:pos x="wd2" y="hd2"/>
                </a:cxn>
              </a:cxnLst>
              <a:rect l="0" t="0" r="r" b="b"/>
              <a:pathLst>
                <a:path w="21264" h="20623" fill="norm" stroke="1" extrusionOk="0">
                  <a:moveTo>
                    <a:pt x="1919" y="6857"/>
                  </a:moveTo>
                  <a:cubicBezTo>
                    <a:pt x="744" y="7018"/>
                    <a:pt x="-110" y="8412"/>
                    <a:pt x="11" y="9971"/>
                  </a:cubicBezTo>
                  <a:cubicBezTo>
                    <a:pt x="81" y="10871"/>
                    <a:pt x="470" y="11672"/>
                    <a:pt x="1058" y="12130"/>
                  </a:cubicBezTo>
                  <a:lnTo>
                    <a:pt x="1047" y="12097"/>
                  </a:lnTo>
                  <a:cubicBezTo>
                    <a:pt x="237" y="13237"/>
                    <a:pt x="282" y="15025"/>
                    <a:pt x="1147" y="16091"/>
                  </a:cubicBezTo>
                  <a:cubicBezTo>
                    <a:pt x="1608" y="16659"/>
                    <a:pt x="2236" y="16931"/>
                    <a:pt x="2864" y="16834"/>
                  </a:cubicBezTo>
                  <a:lnTo>
                    <a:pt x="2853" y="16853"/>
                  </a:lnTo>
                  <a:cubicBezTo>
                    <a:pt x="3897" y="19265"/>
                    <a:pt x="6219" y="20100"/>
                    <a:pt x="8040" y="18718"/>
                  </a:cubicBezTo>
                  <a:cubicBezTo>
                    <a:pt x="8063" y="18700"/>
                    <a:pt x="8086" y="18683"/>
                    <a:pt x="8108" y="18665"/>
                  </a:cubicBezTo>
                  <a:lnTo>
                    <a:pt x="8102" y="18668"/>
                  </a:lnTo>
                  <a:cubicBezTo>
                    <a:pt x="9122" y="20688"/>
                    <a:pt x="11186" y="21231"/>
                    <a:pt x="12712" y="19881"/>
                  </a:cubicBezTo>
                  <a:cubicBezTo>
                    <a:pt x="13352" y="19315"/>
                    <a:pt x="13823" y="18473"/>
                    <a:pt x="14046" y="17498"/>
                  </a:cubicBezTo>
                  <a:lnTo>
                    <a:pt x="14050" y="17522"/>
                  </a:lnTo>
                  <a:cubicBezTo>
                    <a:pt x="15384" y="18621"/>
                    <a:pt x="17141" y="18085"/>
                    <a:pt x="17974" y="16325"/>
                  </a:cubicBezTo>
                  <a:cubicBezTo>
                    <a:pt x="18256" y="15729"/>
                    <a:pt x="18406" y="15039"/>
                    <a:pt x="18406" y="14336"/>
                  </a:cubicBezTo>
                  <a:lnTo>
                    <a:pt x="18400" y="14357"/>
                  </a:lnTo>
                  <a:cubicBezTo>
                    <a:pt x="20223" y="14013"/>
                    <a:pt x="21490" y="11783"/>
                    <a:pt x="21229" y="9377"/>
                  </a:cubicBezTo>
                  <a:cubicBezTo>
                    <a:pt x="21148" y="8627"/>
                    <a:pt x="20922" y="7918"/>
                    <a:pt x="20573" y="7318"/>
                  </a:cubicBezTo>
                  <a:lnTo>
                    <a:pt x="20566" y="7316"/>
                  </a:lnTo>
                  <a:cubicBezTo>
                    <a:pt x="21137" y="5554"/>
                    <a:pt x="20520" y="3512"/>
                    <a:pt x="19188" y="2756"/>
                  </a:cubicBezTo>
                  <a:cubicBezTo>
                    <a:pt x="19076" y="2693"/>
                    <a:pt x="18961" y="2640"/>
                    <a:pt x="18843" y="2597"/>
                  </a:cubicBezTo>
                  <a:lnTo>
                    <a:pt x="18852" y="2591"/>
                  </a:lnTo>
                  <a:cubicBezTo>
                    <a:pt x="18618" y="879"/>
                    <a:pt x="17375" y="-258"/>
                    <a:pt x="16075" y="50"/>
                  </a:cubicBezTo>
                  <a:cubicBezTo>
                    <a:pt x="15529" y="180"/>
                    <a:pt x="15034" y="555"/>
                    <a:pt x="14675" y="1113"/>
                  </a:cubicBezTo>
                  <a:lnTo>
                    <a:pt x="14679" y="1117"/>
                  </a:lnTo>
                  <a:cubicBezTo>
                    <a:pt x="13960" y="-129"/>
                    <a:pt x="12611" y="-369"/>
                    <a:pt x="11668" y="582"/>
                  </a:cubicBezTo>
                  <a:cubicBezTo>
                    <a:pt x="11406" y="845"/>
                    <a:pt x="11194" y="1183"/>
                    <a:pt x="11048" y="1572"/>
                  </a:cubicBezTo>
                  <a:lnTo>
                    <a:pt x="11055" y="1618"/>
                  </a:lnTo>
                  <a:cubicBezTo>
                    <a:pt x="10022" y="274"/>
                    <a:pt x="8360" y="291"/>
                    <a:pt x="7343" y="1657"/>
                  </a:cubicBezTo>
                  <a:cubicBezTo>
                    <a:pt x="7165" y="1895"/>
                    <a:pt x="7014" y="2167"/>
                    <a:pt x="6895" y="2463"/>
                  </a:cubicBezTo>
                  <a:lnTo>
                    <a:pt x="6887" y="2485"/>
                  </a:lnTo>
                  <a:cubicBezTo>
                    <a:pt x="5303" y="1260"/>
                    <a:pt x="3266" y="1962"/>
                    <a:pt x="2338" y="4053"/>
                  </a:cubicBezTo>
                  <a:cubicBezTo>
                    <a:pt x="1962" y="4900"/>
                    <a:pt x="1812" y="5889"/>
                    <a:pt x="1913" y="6862"/>
                  </a:cubicBezTo>
                  <a:close/>
                </a:path>
              </a:pathLst>
            </a:cu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693" name="Oval"/>
            <p:cNvSpPr/>
            <p:nvPr/>
          </p:nvSpPr>
          <p:spPr>
            <a:xfrm>
              <a:off x="1803862" y="325304"/>
              <a:ext cx="709085" cy="322528"/>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694" name="Oval"/>
            <p:cNvSpPr/>
            <p:nvPr/>
          </p:nvSpPr>
          <p:spPr>
            <a:xfrm>
              <a:off x="1929331" y="108852"/>
              <a:ext cx="472723" cy="215019"/>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695" name="Oval"/>
            <p:cNvSpPr/>
            <p:nvPr/>
          </p:nvSpPr>
          <p:spPr>
            <a:xfrm>
              <a:off x="2052041" y="0"/>
              <a:ext cx="236363" cy="107510"/>
            </a:xfrm>
            <a:prstGeom prst="ellipse">
              <a:avLst/>
            </a:prstGeom>
            <a:solidFill>
              <a:srgbClr val="FFFFFF">
                <a:alpha val="90194"/>
              </a:srgbClr>
            </a:solid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696" name="Shape"/>
            <p:cNvSpPr/>
            <p:nvPr/>
          </p:nvSpPr>
          <p:spPr>
            <a:xfrm>
              <a:off x="211702" y="753490"/>
              <a:ext cx="3902828" cy="1647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555"/>
                  </a:moveTo>
                  <a:cubicBezTo>
                    <a:pt x="417" y="13915"/>
                    <a:pt x="899" y="14078"/>
                    <a:pt x="1381" y="14023"/>
                  </a:cubicBezTo>
                  <a:moveTo>
                    <a:pt x="2000" y="19344"/>
                  </a:moveTo>
                  <a:cubicBezTo>
                    <a:pt x="2207" y="19308"/>
                    <a:pt x="2410" y="19233"/>
                    <a:pt x="2604" y="19120"/>
                  </a:cubicBezTo>
                  <a:moveTo>
                    <a:pt x="7435" y="20578"/>
                  </a:moveTo>
                  <a:cubicBezTo>
                    <a:pt x="7532" y="20937"/>
                    <a:pt x="7654" y="21279"/>
                    <a:pt x="7799" y="21600"/>
                  </a:cubicBezTo>
                  <a:moveTo>
                    <a:pt x="14381" y="20160"/>
                  </a:moveTo>
                  <a:cubicBezTo>
                    <a:pt x="14456" y="19795"/>
                    <a:pt x="14505" y="19419"/>
                    <a:pt x="14527" y="19039"/>
                  </a:cubicBezTo>
                  <a:moveTo>
                    <a:pt x="19208" y="16270"/>
                  </a:moveTo>
                  <a:cubicBezTo>
                    <a:pt x="19208" y="14502"/>
                    <a:pt x="18520" y="12889"/>
                    <a:pt x="17436" y="12115"/>
                  </a:cubicBezTo>
                  <a:moveTo>
                    <a:pt x="20811" y="9204"/>
                  </a:moveTo>
                  <a:cubicBezTo>
                    <a:pt x="21153" y="8777"/>
                    <a:pt x="21423" y="8239"/>
                    <a:pt x="21600" y="7632"/>
                  </a:cubicBezTo>
                  <a:moveTo>
                    <a:pt x="19744" y="2561"/>
                  </a:moveTo>
                  <a:cubicBezTo>
                    <a:pt x="19747" y="2312"/>
                    <a:pt x="19733" y="2063"/>
                    <a:pt x="19702" y="1818"/>
                  </a:cubicBezTo>
                  <a:moveTo>
                    <a:pt x="15078" y="0"/>
                  </a:moveTo>
                  <a:cubicBezTo>
                    <a:pt x="14912" y="285"/>
                    <a:pt x="14776" y="604"/>
                    <a:pt x="14673" y="947"/>
                  </a:cubicBezTo>
                  <a:moveTo>
                    <a:pt x="11061" y="564"/>
                  </a:moveTo>
                  <a:cubicBezTo>
                    <a:pt x="10973" y="823"/>
                    <a:pt x="10907" y="1098"/>
                    <a:pt x="10865" y="1381"/>
                  </a:cubicBezTo>
                  <a:moveTo>
                    <a:pt x="7163" y="2480"/>
                  </a:moveTo>
                  <a:cubicBezTo>
                    <a:pt x="6949" y="2175"/>
                    <a:pt x="6711" y="1909"/>
                    <a:pt x="6454" y="1688"/>
                  </a:cubicBezTo>
                  <a:moveTo>
                    <a:pt x="946" y="7074"/>
                  </a:moveTo>
                  <a:cubicBezTo>
                    <a:pt x="973" y="7356"/>
                    <a:pt x="1014" y="7635"/>
                    <a:pt x="1070" y="7907"/>
                  </a:cubicBezTo>
                </a:path>
              </a:pathLst>
            </a:custGeom>
            <a:noFill/>
            <a:ln w="38100" cap="flat">
              <a:solidFill>
                <a:srgbClr val="FF0066"/>
              </a:solidFill>
              <a:prstDash val="solid"/>
              <a:round/>
            </a:ln>
            <a:effectLst/>
          </p:spPr>
          <p:txBody>
            <a:bodyPr wrap="square" lIns="45719" tIns="45719" rIns="45719" bIns="45719" numCol="1" anchor="ctr">
              <a:noAutofit/>
            </a:bodyPr>
            <a:lstStyle/>
            <a:p>
              <a:pPr algn="ctr">
                <a:defRPr sz="2400">
                  <a:solidFill>
                    <a:srgbClr val="FF0066"/>
                  </a:solidFill>
                </a:defRPr>
              </a:pPr>
            </a:p>
          </p:txBody>
        </p:sp>
        <p:sp>
          <p:nvSpPr>
            <p:cNvPr id="6697" name="The lock is now mine"/>
            <p:cNvSpPr txBox="1"/>
            <p:nvPr/>
          </p:nvSpPr>
          <p:spPr>
            <a:xfrm>
              <a:off x="586406" y="1175492"/>
              <a:ext cx="2779213" cy="7926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0066"/>
                  </a:solidFill>
                </a:defRPr>
              </a:lvl1pPr>
            </a:lstStyle>
            <a:p>
              <a:pPr/>
              <a:r>
                <a:t>The lock is now mine</a:t>
              </a:r>
            </a:p>
          </p:txBody>
        </p:sp>
      </p:grpSp>
    </p:spTree>
  </p:cSld>
  <p:clrMapOvr>
    <a:masterClrMapping/>
  </p:clrMapOvr>
  <p:transition xmlns:p14="http://schemas.microsoft.com/office/powerpoint/2010/main" spd="med" advClick="1"/>
</p:sld>
</file>

<file path=ppt/slides/slide2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0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01"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02"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03" name="public class TOLock implements Lock {…"/>
          <p:cNvSpPr/>
          <p:nvPr/>
        </p:nvSpPr>
        <p:spPr>
          <a:xfrm>
            <a:off x="919162" y="1758950"/>
            <a:ext cx="7153276" cy="251460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latin typeface="Courier New"/>
                <a:ea typeface="Courier New"/>
                <a:cs typeface="Courier New"/>
                <a:sym typeface="Courier New"/>
              </a:defRPr>
            </a:pPr>
            <a:r>
              <a:t>public class TOLock implements Lock {</a:t>
            </a:r>
          </a:p>
          <a:p>
            <a:pPr marL="342900" indent="-342900">
              <a:spcBef>
                <a:spcPts val="500"/>
              </a:spcBef>
              <a:defRPr sz="2400">
                <a:latin typeface="Courier New"/>
                <a:ea typeface="Courier New"/>
                <a:cs typeface="Courier New"/>
                <a:sym typeface="Courier New"/>
              </a:defRPr>
            </a:pPr>
            <a:r>
              <a:t>  static Qnode AVAILABLE</a:t>
            </a:r>
          </a:p>
          <a:p>
            <a:pPr marL="342900" indent="-342900">
              <a:spcBef>
                <a:spcPts val="500"/>
              </a:spcBef>
              <a:defRPr sz="2400">
                <a:latin typeface="Courier New"/>
                <a:ea typeface="Courier New"/>
                <a:cs typeface="Courier New"/>
                <a:sym typeface="Courier New"/>
              </a:defRPr>
            </a:pPr>
            <a:r>
              <a:t>    = new Qnode();</a:t>
            </a:r>
          </a:p>
          <a:p>
            <a:pPr marL="342900" indent="-342900">
              <a:spcBef>
                <a:spcPts val="500"/>
              </a:spcBef>
              <a:defRPr sz="2400">
                <a:latin typeface="Courier New"/>
                <a:ea typeface="Courier New"/>
                <a:cs typeface="Courier New"/>
                <a:sym typeface="Courier New"/>
              </a:defRPr>
            </a:pPr>
            <a:r>
              <a:t>  AtomicReference&lt;Qnode&gt; tail;</a:t>
            </a:r>
          </a:p>
          <a:p>
            <a:pPr marL="342900" indent="-342900">
              <a:spcBef>
                <a:spcPts val="500"/>
              </a:spcBef>
              <a:defRPr sz="2400">
                <a:latin typeface="Courier New"/>
                <a:ea typeface="Courier New"/>
                <a:cs typeface="Courier New"/>
                <a:sym typeface="Courier New"/>
              </a:defRPr>
            </a:pPr>
            <a:r>
              <a:t>  ThreadLocal&lt;Qnode&gt; myNode;</a:t>
            </a:r>
          </a:p>
          <a:p>
            <a:pPr marL="342900" indent="-342900">
              <a:spcBef>
                <a:spcPts val="500"/>
              </a:spcBef>
              <a:defRPr sz="2400">
                <a:latin typeface="Courier New"/>
                <a:ea typeface="Courier New"/>
                <a:cs typeface="Courier New"/>
                <a:sym typeface="Courier New"/>
              </a:defRPr>
            </a:pPr>
            <a:r>
              <a:t>  </a:t>
            </a:r>
          </a:p>
        </p:txBody>
      </p:sp>
    </p:spTree>
  </p:cSld>
  <p:clrMapOvr>
    <a:masterClrMapping/>
  </p:clrMapOvr>
  <p:transition xmlns:p14="http://schemas.microsoft.com/office/powerpoint/2010/main" spd="med" advClick="1"/>
</p:sld>
</file>

<file path=ppt/slides/slide2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0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0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07"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08" name="public class TOLock implements Lock {…"/>
          <p:cNvSpPr/>
          <p:nvPr/>
        </p:nvSpPr>
        <p:spPr>
          <a:xfrm>
            <a:off x="919162" y="1758950"/>
            <a:ext cx="7153276" cy="251460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class TOLock implements Lock {</a:t>
            </a:r>
          </a:p>
          <a:p>
            <a:pPr marL="342900" indent="-342900">
              <a:spcBef>
                <a:spcPts val="500"/>
              </a:spcBef>
              <a:defRPr sz="2400">
                <a:latin typeface="Courier New"/>
                <a:ea typeface="Courier New"/>
                <a:cs typeface="Courier New"/>
                <a:sym typeface="Courier New"/>
              </a:defRPr>
            </a:pPr>
            <a:r>
              <a:t>  static Qnode AVAILABLE</a:t>
            </a:r>
          </a:p>
          <a:p>
            <a:pPr marL="342900" indent="-342900">
              <a:spcBef>
                <a:spcPts val="500"/>
              </a:spcBef>
              <a:defRPr sz="2400">
                <a:latin typeface="Courier New"/>
                <a:ea typeface="Courier New"/>
                <a:cs typeface="Courier New"/>
                <a:sym typeface="Courier New"/>
              </a:defRPr>
            </a:pPr>
            <a:r>
              <a:t>    = new Qnode();</a:t>
            </a:r>
          </a:p>
          <a:p>
            <a:pPr marL="342900" indent="-342900">
              <a:spcBef>
                <a:spcPts val="500"/>
              </a:spcBef>
              <a:defRPr sz="2400">
                <a:latin typeface="Courier New"/>
                <a:ea typeface="Courier New"/>
                <a:cs typeface="Courier New"/>
                <a:sym typeface="Courier New"/>
              </a:defRPr>
            </a:pPr>
            <a:r>
              <a:t>  </a:t>
            </a:r>
            <a:r>
              <a:rPr>
                <a:solidFill>
                  <a:srgbClr val="B2B2B2"/>
                </a:solidFill>
              </a:rPr>
              <a:t>AtomicReference&lt;Qnode&gt; tail;</a:t>
            </a:r>
            <a:endParaRPr>
              <a:solidFill>
                <a:srgbClr val="B2B2B2"/>
              </a:solidFill>
            </a:endParaRPr>
          </a:p>
          <a:p>
            <a:pPr marL="342900" indent="-342900">
              <a:spcBef>
                <a:spcPts val="500"/>
              </a:spcBef>
              <a:defRPr sz="2400">
                <a:solidFill>
                  <a:srgbClr val="B2B2B2"/>
                </a:solidFill>
                <a:latin typeface="Courier New"/>
                <a:ea typeface="Courier New"/>
                <a:cs typeface="Courier New"/>
                <a:sym typeface="Courier New"/>
              </a:defRPr>
            </a:pPr>
            <a:r>
              <a:t>  ThreadLocal&lt;Qnode&gt; myNode;</a:t>
            </a:r>
          </a:p>
          <a:p>
            <a:pPr marL="342900" indent="-342900">
              <a:spcBef>
                <a:spcPts val="500"/>
              </a:spcBef>
              <a:defRPr sz="2400">
                <a:solidFill>
                  <a:srgbClr val="B2B2B2"/>
                </a:solidFill>
                <a:latin typeface="Courier New"/>
                <a:ea typeface="Courier New"/>
                <a:cs typeface="Courier New"/>
                <a:sym typeface="Courier New"/>
              </a:defRPr>
            </a:pPr>
            <a:r>
              <a:t>  </a:t>
            </a:r>
          </a:p>
        </p:txBody>
      </p:sp>
      <p:sp>
        <p:nvSpPr>
          <p:cNvPr id="6709" name="AVAILABLE node signifies free lock"/>
          <p:cNvSpPr txBox="1"/>
          <p:nvPr/>
        </p:nvSpPr>
        <p:spPr>
          <a:xfrm>
            <a:off x="2884487" y="4657725"/>
            <a:ext cx="504666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AVAILABLE node signifies free lock</a:t>
            </a:r>
          </a:p>
        </p:txBody>
      </p:sp>
      <p:sp>
        <p:nvSpPr>
          <p:cNvPr id="6710" name="Shape"/>
          <p:cNvSpPr/>
          <p:nvPr/>
        </p:nvSpPr>
        <p:spPr>
          <a:xfrm>
            <a:off x="1174750" y="2247900"/>
            <a:ext cx="4530725" cy="22526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646"/>
                  <a:pt x="0" y="1444"/>
                </a:cubicBezTo>
                <a:lnTo>
                  <a:pt x="0" y="7218"/>
                </a:lnTo>
                <a:cubicBezTo>
                  <a:pt x="0" y="8015"/>
                  <a:pt x="1612" y="8661"/>
                  <a:pt x="3600" y="8661"/>
                </a:cubicBezTo>
                <a:lnTo>
                  <a:pt x="12600" y="8661"/>
                </a:lnTo>
                <a:lnTo>
                  <a:pt x="18732" y="21600"/>
                </a:lnTo>
                <a:lnTo>
                  <a:pt x="18000" y="8661"/>
                </a:lnTo>
                <a:cubicBezTo>
                  <a:pt x="19988" y="8661"/>
                  <a:pt x="21600" y="8015"/>
                  <a:pt x="21600" y="7218"/>
                </a:cubicBezTo>
                <a:lnTo>
                  <a:pt x="21600" y="1444"/>
                </a:lnTo>
                <a:cubicBezTo>
                  <a:pt x="21600" y="646"/>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1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1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14"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15" name="public class TOLock implements Lock {…"/>
          <p:cNvSpPr/>
          <p:nvPr/>
        </p:nvSpPr>
        <p:spPr>
          <a:xfrm>
            <a:off x="919162" y="1758950"/>
            <a:ext cx="7153276" cy="251460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class TOLock implements Lock {</a:t>
            </a:r>
          </a:p>
          <a:p>
            <a:pPr marL="342900" indent="-342900">
              <a:spcBef>
                <a:spcPts val="500"/>
              </a:spcBef>
              <a:defRPr sz="2400">
                <a:solidFill>
                  <a:srgbClr val="B2B2B2"/>
                </a:solidFill>
                <a:latin typeface="Courier New"/>
                <a:ea typeface="Courier New"/>
                <a:cs typeface="Courier New"/>
                <a:sym typeface="Courier New"/>
              </a:defRPr>
            </a:pPr>
            <a:r>
              <a:t>  static Qnode AVAILABLE</a:t>
            </a:r>
          </a:p>
          <a:p>
            <a:pPr marL="342900" indent="-342900">
              <a:spcBef>
                <a:spcPts val="500"/>
              </a:spcBef>
              <a:defRPr sz="2400">
                <a:solidFill>
                  <a:srgbClr val="B2B2B2"/>
                </a:solidFill>
                <a:latin typeface="Courier New"/>
                <a:ea typeface="Courier New"/>
                <a:cs typeface="Courier New"/>
                <a:sym typeface="Courier New"/>
              </a:defRPr>
            </a:pPr>
            <a:r>
              <a:t>    = new Qnode();</a:t>
            </a:r>
          </a:p>
          <a:p>
            <a:pPr marL="342900" indent="-342900">
              <a:spcBef>
                <a:spcPts val="500"/>
              </a:spcBef>
              <a:defRPr sz="2400">
                <a:latin typeface="Courier New"/>
                <a:ea typeface="Courier New"/>
                <a:cs typeface="Courier New"/>
                <a:sym typeface="Courier New"/>
              </a:defRPr>
            </a:pPr>
            <a:r>
              <a:t>  AtomicReference&lt;Qnode&gt; tail;</a:t>
            </a:r>
          </a:p>
          <a:p>
            <a:pPr marL="342900" indent="-342900">
              <a:spcBef>
                <a:spcPts val="500"/>
              </a:spcBef>
              <a:defRPr sz="2400">
                <a:latin typeface="Courier New"/>
                <a:ea typeface="Courier New"/>
                <a:cs typeface="Courier New"/>
                <a:sym typeface="Courier New"/>
              </a:defRPr>
            </a:pPr>
            <a:r>
              <a:t>  </a:t>
            </a:r>
            <a:r>
              <a:rPr>
                <a:solidFill>
                  <a:srgbClr val="B2B2B2"/>
                </a:solidFill>
              </a:rPr>
              <a:t>ThreadLocal&lt;Qnode&gt; myNode;</a:t>
            </a:r>
            <a:endParaRPr>
              <a:solidFill>
                <a:srgbClr val="B2B2B2"/>
              </a:solidFill>
            </a:endParaRPr>
          </a:p>
          <a:p>
            <a:pPr marL="342900" indent="-342900">
              <a:spcBef>
                <a:spcPts val="500"/>
              </a:spcBef>
              <a:defRPr sz="2400">
                <a:latin typeface="Courier New"/>
                <a:ea typeface="Courier New"/>
                <a:cs typeface="Courier New"/>
                <a:sym typeface="Courier New"/>
              </a:defRPr>
            </a:pPr>
            <a:r>
              <a:t>  </a:t>
            </a:r>
          </a:p>
        </p:txBody>
      </p:sp>
      <p:sp>
        <p:nvSpPr>
          <p:cNvPr id="6716" name="Tail of the queue"/>
          <p:cNvSpPr txBox="1"/>
          <p:nvPr/>
        </p:nvSpPr>
        <p:spPr>
          <a:xfrm>
            <a:off x="1173162" y="4854575"/>
            <a:ext cx="504666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Tail of the queue</a:t>
            </a:r>
          </a:p>
        </p:txBody>
      </p:sp>
      <p:sp>
        <p:nvSpPr>
          <p:cNvPr id="6717" name="Shape"/>
          <p:cNvSpPr/>
          <p:nvPr/>
        </p:nvSpPr>
        <p:spPr>
          <a:xfrm>
            <a:off x="1285875" y="3021012"/>
            <a:ext cx="5338763" cy="19002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08"/>
                  <a:pt x="0" y="1134"/>
                </a:cubicBezTo>
                <a:lnTo>
                  <a:pt x="0" y="5669"/>
                </a:lnTo>
                <a:cubicBezTo>
                  <a:pt x="0" y="6295"/>
                  <a:pt x="1612" y="6803"/>
                  <a:pt x="3600" y="6803"/>
                </a:cubicBezTo>
                <a:lnTo>
                  <a:pt x="10488" y="21600"/>
                </a:lnTo>
                <a:lnTo>
                  <a:pt x="9000" y="6803"/>
                </a:lnTo>
                <a:lnTo>
                  <a:pt x="18000" y="6803"/>
                </a:lnTo>
                <a:cubicBezTo>
                  <a:pt x="19988" y="6803"/>
                  <a:pt x="21600" y="6295"/>
                  <a:pt x="21600" y="5669"/>
                </a:cubicBezTo>
                <a:lnTo>
                  <a:pt x="21600" y="1134"/>
                </a:lnTo>
                <a:cubicBezTo>
                  <a:pt x="21600" y="508"/>
                  <a:pt x="19988" y="0"/>
                  <a:pt x="18000" y="0"/>
                </a:cubicBezTo>
                <a:lnTo>
                  <a:pt x="3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1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2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21"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22" name="public class TOLock implements Lock {…"/>
          <p:cNvSpPr/>
          <p:nvPr/>
        </p:nvSpPr>
        <p:spPr>
          <a:xfrm>
            <a:off x="919162" y="1758950"/>
            <a:ext cx="7153276" cy="251460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500"/>
              </a:spcBef>
              <a:defRPr sz="2400">
                <a:solidFill>
                  <a:srgbClr val="B2B2B2"/>
                </a:solidFill>
                <a:latin typeface="Courier New"/>
                <a:ea typeface="Courier New"/>
                <a:cs typeface="Courier New"/>
                <a:sym typeface="Courier New"/>
              </a:defRPr>
            </a:pPr>
            <a:r>
              <a:t>public class TOLock implements Lock {</a:t>
            </a:r>
          </a:p>
          <a:p>
            <a:pPr marL="342900" indent="-342900">
              <a:spcBef>
                <a:spcPts val="500"/>
              </a:spcBef>
              <a:defRPr sz="2400">
                <a:solidFill>
                  <a:srgbClr val="B2B2B2"/>
                </a:solidFill>
                <a:latin typeface="Courier New"/>
                <a:ea typeface="Courier New"/>
                <a:cs typeface="Courier New"/>
                <a:sym typeface="Courier New"/>
              </a:defRPr>
            </a:pPr>
            <a:r>
              <a:t>  static Qnode AVAILABLE</a:t>
            </a:r>
          </a:p>
          <a:p>
            <a:pPr marL="342900" indent="-342900">
              <a:spcBef>
                <a:spcPts val="500"/>
              </a:spcBef>
              <a:defRPr sz="2400">
                <a:solidFill>
                  <a:srgbClr val="B2B2B2"/>
                </a:solidFill>
                <a:latin typeface="Courier New"/>
                <a:ea typeface="Courier New"/>
                <a:cs typeface="Courier New"/>
                <a:sym typeface="Courier New"/>
              </a:defRPr>
            </a:pPr>
            <a:r>
              <a:t>    = new Qnode();</a:t>
            </a:r>
          </a:p>
          <a:p>
            <a:pPr marL="342900" indent="-342900">
              <a:spcBef>
                <a:spcPts val="500"/>
              </a:spcBef>
              <a:defRPr sz="2400">
                <a:solidFill>
                  <a:srgbClr val="B2B2B2"/>
                </a:solidFill>
                <a:latin typeface="Courier New"/>
                <a:ea typeface="Courier New"/>
                <a:cs typeface="Courier New"/>
                <a:sym typeface="Courier New"/>
              </a:defRPr>
            </a:pPr>
            <a:r>
              <a:t>  AtomicReference&lt;Qnode&gt; tail;</a:t>
            </a:r>
          </a:p>
          <a:p>
            <a:pPr marL="342900" indent="-342900">
              <a:spcBef>
                <a:spcPts val="500"/>
              </a:spcBef>
              <a:defRPr sz="2400">
                <a:latin typeface="Courier New"/>
                <a:ea typeface="Courier New"/>
                <a:cs typeface="Courier New"/>
                <a:sym typeface="Courier New"/>
              </a:defRPr>
            </a:pPr>
            <a:r>
              <a:t>  ThreadLocal&lt;Qnode&gt; myNode;</a:t>
            </a:r>
          </a:p>
          <a:p>
            <a:pPr marL="342900" indent="-342900">
              <a:spcBef>
                <a:spcPts val="500"/>
              </a:spcBef>
              <a:defRPr sz="2400">
                <a:latin typeface="Courier New"/>
                <a:ea typeface="Courier New"/>
                <a:cs typeface="Courier New"/>
                <a:sym typeface="Courier New"/>
              </a:defRPr>
            </a:pPr>
            <a:r>
              <a:t>  </a:t>
            </a:r>
          </a:p>
        </p:txBody>
      </p:sp>
      <p:sp>
        <p:nvSpPr>
          <p:cNvPr id="6723" name="Remember my node …"/>
          <p:cNvSpPr txBox="1"/>
          <p:nvPr/>
        </p:nvSpPr>
        <p:spPr>
          <a:xfrm>
            <a:off x="3025775" y="5137150"/>
            <a:ext cx="504666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Remember my node …</a:t>
            </a:r>
          </a:p>
        </p:txBody>
      </p:sp>
      <p:sp>
        <p:nvSpPr>
          <p:cNvPr id="6724" name="Shape"/>
          <p:cNvSpPr/>
          <p:nvPr/>
        </p:nvSpPr>
        <p:spPr>
          <a:xfrm>
            <a:off x="1260475" y="3548062"/>
            <a:ext cx="5081588" cy="15732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470"/>
                  <a:pt x="0" y="1050"/>
                </a:cubicBezTo>
                <a:lnTo>
                  <a:pt x="0" y="5249"/>
                </a:lnTo>
                <a:cubicBezTo>
                  <a:pt x="0" y="5829"/>
                  <a:pt x="1612" y="6299"/>
                  <a:pt x="3600" y="6299"/>
                </a:cubicBezTo>
                <a:lnTo>
                  <a:pt x="12600" y="6299"/>
                </a:lnTo>
                <a:lnTo>
                  <a:pt x="15257" y="21600"/>
                </a:lnTo>
                <a:lnTo>
                  <a:pt x="18000" y="6299"/>
                </a:lnTo>
                <a:cubicBezTo>
                  <a:pt x="19988" y="6299"/>
                  <a:pt x="21600" y="5829"/>
                  <a:pt x="21600" y="5249"/>
                </a:cubicBezTo>
                <a:lnTo>
                  <a:pt x="21600" y="1050"/>
                </a:lnTo>
                <a:cubicBezTo>
                  <a:pt x="21600" y="470"/>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2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2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28"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29" name="public boolean lock(long timeout) {…"/>
          <p:cNvSpPr/>
          <p:nvPr/>
        </p:nvSpPr>
        <p:spPr>
          <a:xfrm>
            <a:off x="919162" y="1758950"/>
            <a:ext cx="7153276" cy="356108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public boolean lock(long timeout) {</a:t>
            </a:r>
          </a:p>
          <a:p>
            <a:pPr marL="342900" indent="-342900">
              <a:spcBef>
                <a:spcPts val="400"/>
              </a:spcBef>
              <a:defRPr sz="2000">
                <a:latin typeface="Courier New"/>
                <a:ea typeface="Courier New"/>
                <a:cs typeface="Courier New"/>
                <a:sym typeface="Courier New"/>
              </a:defRPr>
            </a:pPr>
            <a:r>
              <a:t>  Qnode qnode = new Qnode();</a:t>
            </a:r>
          </a:p>
          <a:p>
            <a:pPr marL="342900" indent="-342900">
              <a:spcBef>
                <a:spcPts val="400"/>
              </a:spcBef>
              <a:defRPr sz="2000">
                <a:latin typeface="Courier New"/>
                <a:ea typeface="Courier New"/>
                <a:cs typeface="Courier New"/>
                <a:sym typeface="Courier New"/>
              </a:defRPr>
            </a:pPr>
            <a:r>
              <a:t>  myNode.set(qnode); </a:t>
            </a:r>
          </a:p>
          <a:p>
            <a:pPr marL="342900" indent="-342900">
              <a:spcBef>
                <a:spcPts val="400"/>
              </a:spcBef>
              <a:defRPr sz="2000">
                <a:latin typeface="Courier New"/>
                <a:ea typeface="Courier New"/>
                <a:cs typeface="Courier New"/>
                <a:sym typeface="Courier New"/>
              </a:defRPr>
            </a:pPr>
            <a:r>
              <a:t>  qnode.prev = null;</a:t>
            </a:r>
          </a:p>
          <a:p>
            <a:pPr marL="342900" indent="-342900">
              <a:spcBef>
                <a:spcPts val="400"/>
              </a:spcBef>
              <a:defRPr sz="2000">
                <a:latin typeface="Courier New"/>
                <a:ea typeface="Courier New"/>
                <a:cs typeface="Courier New"/>
                <a:sym typeface="Courier New"/>
              </a:defRPr>
            </a:pPr>
            <a:r>
              <a:t>  Qnode myPred = tail.getAndSet(qnode);</a:t>
            </a:r>
          </a:p>
          <a:p>
            <a:pPr marL="342900" indent="-342900">
              <a:spcBef>
                <a:spcPts val="400"/>
              </a:spcBef>
              <a:defRPr sz="2000">
                <a:latin typeface="Courier New"/>
                <a:ea typeface="Courier New"/>
                <a:cs typeface="Courier New"/>
                <a:sym typeface="Courier New"/>
              </a:defRPr>
            </a:pPr>
            <a:r>
              <a:t>  if (myPred== null</a:t>
            </a:r>
          </a:p>
          <a:p>
            <a:pPr marL="342900" indent="-342900">
              <a:spcBef>
                <a:spcPts val="400"/>
              </a:spcBef>
              <a:defRPr sz="2000">
                <a:latin typeface="Courier New"/>
                <a:ea typeface="Courier New"/>
                <a:cs typeface="Courier New"/>
                <a:sym typeface="Courier New"/>
              </a:defRPr>
            </a:pPr>
            <a:r>
              <a:t>      || myPred.prev == AVAILABLE) {</a:t>
            </a:r>
          </a:p>
          <a:p>
            <a:pPr marL="342900" indent="-342900">
              <a:spcBef>
                <a:spcPts val="400"/>
              </a:spcBef>
              <a:defRPr sz="2000">
                <a:latin typeface="Courier New"/>
                <a:ea typeface="Courier New"/>
                <a:cs typeface="Courier New"/>
                <a:sym typeface="Courier New"/>
              </a:defRPr>
            </a:pPr>
            <a:r>
              <a:t>      return true; </a:t>
            </a:r>
          </a:p>
          <a:p>
            <a:pPr marL="342900" indent="-342900">
              <a:spcBef>
                <a:spcPts val="400"/>
              </a:spcBef>
              <a:defRPr sz="2000">
                <a:latin typeface="Courier New"/>
                <a:ea typeface="Courier New"/>
                <a:cs typeface="Courier New"/>
                <a:sym typeface="Courier New"/>
              </a:defRPr>
            </a:pPr>
            <a:r>
              <a:t>   }</a:t>
            </a:r>
          </a:p>
          <a:p>
            <a:pPr marL="342900" indent="-342900">
              <a:spcBef>
                <a:spcPts val="400"/>
              </a:spcBef>
              <a:defRPr sz="2000">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2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3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3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33"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34" name="public boolean lock(long timeout) {…"/>
          <p:cNvSpPr/>
          <p:nvPr/>
        </p:nvSpPr>
        <p:spPr>
          <a:xfrm>
            <a:off x="919162" y="1758950"/>
            <a:ext cx="7153276" cy="320802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public boolean lock(long timeout) {</a:t>
            </a:r>
          </a:p>
          <a:p>
            <a:pPr marL="342900" indent="-342900">
              <a:spcBef>
                <a:spcPts val="400"/>
              </a:spcBef>
              <a:defRPr sz="2000">
                <a:latin typeface="Courier New"/>
                <a:ea typeface="Courier New"/>
                <a:cs typeface="Courier New"/>
                <a:sym typeface="Courier New"/>
              </a:defRPr>
            </a:pPr>
            <a:r>
              <a:t>  Qnode qnode = new Qnode();</a:t>
            </a:r>
          </a:p>
          <a:p>
            <a:pPr marL="342900" indent="-342900">
              <a:spcBef>
                <a:spcPts val="400"/>
              </a:spcBef>
              <a:defRPr sz="2000">
                <a:latin typeface="Courier New"/>
                <a:ea typeface="Courier New"/>
                <a:cs typeface="Courier New"/>
                <a:sym typeface="Courier New"/>
              </a:defRPr>
            </a:pPr>
            <a:r>
              <a:t>  myNode.set(qnode); </a:t>
            </a:r>
          </a:p>
          <a:p>
            <a:pPr marL="342900" indent="-342900">
              <a:spcBef>
                <a:spcPts val="400"/>
              </a:spcBef>
              <a:defRPr sz="2000">
                <a:latin typeface="Courier New"/>
                <a:ea typeface="Courier New"/>
                <a:cs typeface="Courier New"/>
                <a:sym typeface="Courier New"/>
              </a:defRPr>
            </a:pPr>
            <a:r>
              <a:t>  qnode.prev = null;</a:t>
            </a:r>
          </a:p>
          <a:p>
            <a:pPr marL="342900" indent="-342900">
              <a:spcBef>
                <a:spcPts val="400"/>
              </a:spcBef>
              <a:defRPr sz="2000">
                <a:latin typeface="Courier New"/>
                <a:ea typeface="Courier New"/>
                <a:cs typeface="Courier New"/>
                <a:sym typeface="Courier New"/>
              </a:defRPr>
            </a:pPr>
            <a:r>
              <a:t>  </a:t>
            </a:r>
            <a:r>
              <a:rPr>
                <a:solidFill>
                  <a:srgbClr val="B2B2B2"/>
                </a:solidFill>
              </a:rPr>
              <a:t>Qnode myPred = tail.getAndSet(qnode);</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if (myPred == null</a:t>
            </a:r>
          </a:p>
          <a:p>
            <a:pPr marL="342900" indent="-342900">
              <a:spcBef>
                <a:spcPts val="400"/>
              </a:spcBef>
              <a:defRPr sz="2000">
                <a:solidFill>
                  <a:srgbClr val="B2B2B2"/>
                </a:solidFill>
                <a:latin typeface="Courier New"/>
                <a:ea typeface="Courier New"/>
                <a:cs typeface="Courier New"/>
                <a:sym typeface="Courier New"/>
              </a:defRPr>
            </a:pPr>
            <a:r>
              <a:t>      || myPred.prev == AVAILABLE) {</a:t>
            </a:r>
          </a:p>
          <a:p>
            <a:pPr marL="342900" indent="-342900">
              <a:spcBef>
                <a:spcPts val="400"/>
              </a:spcBef>
              <a:defRPr sz="2000">
                <a:solidFill>
                  <a:srgbClr val="B2B2B2"/>
                </a:solidFill>
                <a:latin typeface="Courier New"/>
                <a:ea typeface="Courier New"/>
                <a:cs typeface="Courier New"/>
                <a:sym typeface="Courier New"/>
              </a:defRPr>
            </a:pPr>
            <a:r>
              <a:t>      return true; </a:t>
            </a:r>
          </a:p>
          <a:p>
            <a:pPr marL="342900" indent="-342900">
              <a:spcBef>
                <a:spcPts val="400"/>
              </a:spcBef>
              <a:defRPr sz="2000">
                <a:solidFill>
                  <a:srgbClr val="B2B2B2"/>
                </a:solidFill>
                <a:latin typeface="Courier New"/>
                <a:ea typeface="Courier New"/>
                <a:cs typeface="Courier New"/>
                <a:sym typeface="Courier New"/>
              </a:defRPr>
            </a:pPr>
            <a:r>
              <a:t>   }</a:t>
            </a:r>
          </a:p>
        </p:txBody>
      </p:sp>
      <p:sp>
        <p:nvSpPr>
          <p:cNvPr id="6735" name="Create &amp; initialize node"/>
          <p:cNvSpPr txBox="1"/>
          <p:nvPr/>
        </p:nvSpPr>
        <p:spPr>
          <a:xfrm>
            <a:off x="1700212" y="5394325"/>
            <a:ext cx="504666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Create &amp; initialize node</a:t>
            </a:r>
          </a:p>
        </p:txBody>
      </p:sp>
      <p:sp>
        <p:nvSpPr>
          <p:cNvPr id="6736" name="Shape"/>
          <p:cNvSpPr/>
          <p:nvPr/>
        </p:nvSpPr>
        <p:spPr>
          <a:xfrm>
            <a:off x="1244600" y="2082799"/>
            <a:ext cx="4376738" cy="3271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95"/>
                  <a:pt x="0" y="1329"/>
                </a:cubicBezTo>
                <a:lnTo>
                  <a:pt x="0" y="6646"/>
                </a:lnTo>
                <a:cubicBezTo>
                  <a:pt x="0" y="7380"/>
                  <a:pt x="1612" y="7976"/>
                  <a:pt x="3600" y="7976"/>
                </a:cubicBezTo>
                <a:lnTo>
                  <a:pt x="12600" y="7976"/>
                </a:lnTo>
                <a:lnTo>
                  <a:pt x="13491" y="21600"/>
                </a:lnTo>
                <a:lnTo>
                  <a:pt x="18000" y="7976"/>
                </a:lnTo>
                <a:cubicBezTo>
                  <a:pt x="19988" y="7976"/>
                  <a:pt x="21600" y="7380"/>
                  <a:pt x="21600" y="6646"/>
                </a:cubicBezTo>
                <a:lnTo>
                  <a:pt x="21600" y="1329"/>
                </a:lnTo>
                <a:cubicBezTo>
                  <a:pt x="21600" y="595"/>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3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3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40"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41" name="public boolean lock(long timeout) {…"/>
          <p:cNvSpPr/>
          <p:nvPr/>
        </p:nvSpPr>
        <p:spPr>
          <a:xfrm>
            <a:off x="919162" y="1758950"/>
            <a:ext cx="7153276" cy="320802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public boolean lock(long timeout) {</a:t>
            </a:r>
          </a:p>
          <a:p>
            <a:pPr marL="342900" indent="-342900">
              <a:spcBef>
                <a:spcPts val="400"/>
              </a:spcBef>
              <a:defRPr sz="2000">
                <a:solidFill>
                  <a:srgbClr val="B2B2B2"/>
                </a:solidFill>
                <a:latin typeface="Courier New"/>
                <a:ea typeface="Courier New"/>
                <a:cs typeface="Courier New"/>
                <a:sym typeface="Courier New"/>
              </a:defRPr>
            </a:pPr>
            <a:r>
              <a:t>  Qnode qnode = new Qnode();</a:t>
            </a:r>
          </a:p>
          <a:p>
            <a:pPr marL="342900" indent="-342900">
              <a:spcBef>
                <a:spcPts val="400"/>
              </a:spcBef>
              <a:defRPr sz="2000">
                <a:solidFill>
                  <a:srgbClr val="B2B2B2"/>
                </a:solidFill>
                <a:latin typeface="Courier New"/>
                <a:ea typeface="Courier New"/>
                <a:cs typeface="Courier New"/>
                <a:sym typeface="Courier New"/>
              </a:defRPr>
            </a:pPr>
            <a:r>
              <a:t>  myNode.set(qnode); </a:t>
            </a:r>
          </a:p>
          <a:p>
            <a:pPr marL="342900" indent="-342900">
              <a:spcBef>
                <a:spcPts val="400"/>
              </a:spcBef>
              <a:defRPr sz="2000">
                <a:solidFill>
                  <a:srgbClr val="B2B2B2"/>
                </a:solidFill>
                <a:latin typeface="Courier New"/>
                <a:ea typeface="Courier New"/>
                <a:cs typeface="Courier New"/>
                <a:sym typeface="Courier New"/>
              </a:defRPr>
            </a:pPr>
            <a:r>
              <a:t>  qnode.prev = null;</a:t>
            </a:r>
          </a:p>
          <a:p>
            <a:pPr marL="342900" indent="-342900">
              <a:spcBef>
                <a:spcPts val="400"/>
              </a:spcBef>
              <a:defRPr sz="2000">
                <a:latin typeface="Courier New"/>
                <a:ea typeface="Courier New"/>
                <a:cs typeface="Courier New"/>
                <a:sym typeface="Courier New"/>
              </a:defRPr>
            </a:pPr>
            <a:r>
              <a:t>  Qnode myPred = tail.getAndSet(qnode);</a:t>
            </a:r>
          </a:p>
          <a:p>
            <a:pPr marL="342900" indent="-342900">
              <a:spcBef>
                <a:spcPts val="400"/>
              </a:spcBef>
              <a:defRPr sz="2000">
                <a:latin typeface="Courier New"/>
                <a:ea typeface="Courier New"/>
                <a:cs typeface="Courier New"/>
                <a:sym typeface="Courier New"/>
              </a:defRPr>
            </a:pPr>
            <a:r>
              <a:t>  </a:t>
            </a:r>
            <a:r>
              <a:rPr>
                <a:solidFill>
                  <a:srgbClr val="B2B2B2"/>
                </a:solidFill>
              </a:rPr>
              <a:t>if (myPred == null</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 myPred.prev == AVAILABLE) {</a:t>
            </a:r>
          </a:p>
          <a:p>
            <a:pPr marL="342900" indent="-342900">
              <a:spcBef>
                <a:spcPts val="400"/>
              </a:spcBef>
              <a:defRPr sz="2000">
                <a:solidFill>
                  <a:srgbClr val="B2B2B2"/>
                </a:solidFill>
                <a:latin typeface="Courier New"/>
                <a:ea typeface="Courier New"/>
                <a:cs typeface="Courier New"/>
                <a:sym typeface="Courier New"/>
              </a:defRPr>
            </a:pPr>
            <a:r>
              <a:t>      return true; </a:t>
            </a:r>
          </a:p>
          <a:p>
            <a:pPr marL="342900" indent="-342900">
              <a:spcBef>
                <a:spcPts val="400"/>
              </a:spcBef>
              <a:defRPr sz="2000">
                <a:solidFill>
                  <a:srgbClr val="B2B2B2"/>
                </a:solidFill>
                <a:latin typeface="Courier New"/>
                <a:ea typeface="Courier New"/>
                <a:cs typeface="Courier New"/>
                <a:sym typeface="Courier New"/>
              </a:defRPr>
            </a:pPr>
            <a:r>
              <a:t>   }</a:t>
            </a:r>
          </a:p>
        </p:txBody>
      </p:sp>
      <p:sp>
        <p:nvSpPr>
          <p:cNvPr id="6742" name="Swap with tail"/>
          <p:cNvSpPr txBox="1"/>
          <p:nvPr/>
        </p:nvSpPr>
        <p:spPr>
          <a:xfrm>
            <a:off x="1700212" y="5394325"/>
            <a:ext cx="504666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Swap with tail</a:t>
            </a:r>
          </a:p>
        </p:txBody>
      </p:sp>
      <p:sp>
        <p:nvSpPr>
          <p:cNvPr id="6743" name="Shape"/>
          <p:cNvSpPr/>
          <p:nvPr/>
        </p:nvSpPr>
        <p:spPr>
          <a:xfrm>
            <a:off x="1185862" y="3079750"/>
            <a:ext cx="5584826" cy="23225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400"/>
                  <a:pt x="0" y="893"/>
                </a:cubicBezTo>
                <a:lnTo>
                  <a:pt x="0" y="4466"/>
                </a:lnTo>
                <a:cubicBezTo>
                  <a:pt x="0" y="4959"/>
                  <a:pt x="1612" y="5359"/>
                  <a:pt x="3600" y="5359"/>
                </a:cubicBezTo>
                <a:lnTo>
                  <a:pt x="12600" y="5359"/>
                </a:lnTo>
                <a:lnTo>
                  <a:pt x="12617" y="21600"/>
                </a:lnTo>
                <a:lnTo>
                  <a:pt x="18000" y="5359"/>
                </a:lnTo>
                <a:cubicBezTo>
                  <a:pt x="19988" y="5359"/>
                  <a:pt x="21600" y="4959"/>
                  <a:pt x="21600" y="4466"/>
                </a:cubicBezTo>
                <a:lnTo>
                  <a:pt x="21600" y="893"/>
                </a:lnTo>
                <a:cubicBezTo>
                  <a:pt x="21600" y="400"/>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4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4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47"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48" name="public boolean lock(long timeout) {…"/>
          <p:cNvSpPr/>
          <p:nvPr/>
        </p:nvSpPr>
        <p:spPr>
          <a:xfrm>
            <a:off x="919162" y="1758950"/>
            <a:ext cx="7153276" cy="356108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public boolean lock(long timeout) {</a:t>
            </a:r>
          </a:p>
          <a:p>
            <a:pPr marL="342900" indent="-342900">
              <a:spcBef>
                <a:spcPts val="400"/>
              </a:spcBef>
              <a:defRPr sz="2000">
                <a:solidFill>
                  <a:srgbClr val="B2B2B2"/>
                </a:solidFill>
                <a:latin typeface="Courier New"/>
                <a:ea typeface="Courier New"/>
                <a:cs typeface="Courier New"/>
                <a:sym typeface="Courier New"/>
              </a:defRPr>
            </a:pPr>
            <a:r>
              <a:t>  Qnode qnode = new Qnode();</a:t>
            </a:r>
          </a:p>
          <a:p>
            <a:pPr marL="342900" indent="-342900">
              <a:spcBef>
                <a:spcPts val="400"/>
              </a:spcBef>
              <a:defRPr sz="2000">
                <a:solidFill>
                  <a:srgbClr val="B2B2B2"/>
                </a:solidFill>
                <a:latin typeface="Courier New"/>
                <a:ea typeface="Courier New"/>
                <a:cs typeface="Courier New"/>
                <a:sym typeface="Courier New"/>
              </a:defRPr>
            </a:pPr>
            <a:r>
              <a:t>  myNode.set(qnode); </a:t>
            </a:r>
          </a:p>
          <a:p>
            <a:pPr marL="342900" indent="-342900">
              <a:spcBef>
                <a:spcPts val="400"/>
              </a:spcBef>
              <a:defRPr sz="2000">
                <a:solidFill>
                  <a:srgbClr val="B2B2B2"/>
                </a:solidFill>
                <a:latin typeface="Courier New"/>
                <a:ea typeface="Courier New"/>
                <a:cs typeface="Courier New"/>
                <a:sym typeface="Courier New"/>
              </a:defRPr>
            </a:pPr>
            <a:r>
              <a:t>  qnode.prev = null;</a:t>
            </a:r>
          </a:p>
          <a:p>
            <a:pPr marL="342900" indent="-342900">
              <a:spcBef>
                <a:spcPts val="400"/>
              </a:spcBef>
              <a:defRPr sz="2000">
                <a:solidFill>
                  <a:srgbClr val="B2B2B2"/>
                </a:solidFill>
                <a:latin typeface="Courier New"/>
                <a:ea typeface="Courier New"/>
                <a:cs typeface="Courier New"/>
                <a:sym typeface="Courier New"/>
              </a:defRPr>
            </a:pPr>
            <a:r>
              <a:t>  Qnode myPred = tail.getAndSet(qnode);</a:t>
            </a:r>
          </a:p>
          <a:p>
            <a:pPr marL="342900" indent="-342900">
              <a:spcBef>
                <a:spcPts val="400"/>
              </a:spcBef>
              <a:defRPr sz="2000">
                <a:latin typeface="Courier New"/>
                <a:ea typeface="Courier New"/>
                <a:cs typeface="Courier New"/>
                <a:sym typeface="Courier New"/>
              </a:defRPr>
            </a:pPr>
            <a:r>
              <a:t>  if (myPred == null</a:t>
            </a:r>
          </a:p>
          <a:p>
            <a:pPr marL="342900" indent="-342900">
              <a:spcBef>
                <a:spcPts val="400"/>
              </a:spcBef>
              <a:defRPr sz="2000">
                <a:latin typeface="Courier New"/>
                <a:ea typeface="Courier New"/>
                <a:cs typeface="Courier New"/>
                <a:sym typeface="Courier New"/>
              </a:defRPr>
            </a:pPr>
            <a:r>
              <a:t>      || myPred.prev == AVAILABLE) {</a:t>
            </a:r>
          </a:p>
          <a:p>
            <a:pPr marL="342900" indent="-342900">
              <a:spcBef>
                <a:spcPts val="400"/>
              </a:spcBef>
              <a:defRPr sz="2000">
                <a:latin typeface="Courier New"/>
                <a:ea typeface="Courier New"/>
                <a:cs typeface="Courier New"/>
                <a:sym typeface="Courier New"/>
              </a:defRPr>
            </a:pPr>
            <a:r>
              <a:t>      return true; </a:t>
            </a:r>
          </a:p>
          <a:p>
            <a:pPr marL="342900" indent="-342900">
              <a:spcBef>
                <a:spcPts val="400"/>
              </a:spcBef>
              <a:defRPr sz="20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a:t>
            </a:r>
          </a:p>
        </p:txBody>
      </p:sp>
      <p:sp>
        <p:nvSpPr>
          <p:cNvPr id="6749" name="If predecessor absent or released, we are done"/>
          <p:cNvSpPr txBox="1"/>
          <p:nvPr/>
        </p:nvSpPr>
        <p:spPr>
          <a:xfrm>
            <a:off x="3176587" y="5207000"/>
            <a:ext cx="504666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If predecessor absent or released, we are done</a:t>
            </a:r>
          </a:p>
        </p:txBody>
      </p:sp>
      <p:sp>
        <p:nvSpPr>
          <p:cNvPr id="6750" name="Shape"/>
          <p:cNvSpPr/>
          <p:nvPr/>
        </p:nvSpPr>
        <p:spPr>
          <a:xfrm>
            <a:off x="1196975" y="3478212"/>
            <a:ext cx="5021263" cy="180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194"/>
                  <a:pt x="0" y="2667"/>
                </a:cubicBezTo>
                <a:lnTo>
                  <a:pt x="0" y="13334"/>
                </a:lnTo>
                <a:cubicBezTo>
                  <a:pt x="0" y="14807"/>
                  <a:pt x="1612" y="16001"/>
                  <a:pt x="3600" y="16001"/>
                </a:cubicBezTo>
                <a:lnTo>
                  <a:pt x="12600" y="16001"/>
                </a:lnTo>
                <a:lnTo>
                  <a:pt x="14129" y="21600"/>
                </a:lnTo>
                <a:lnTo>
                  <a:pt x="18000" y="16001"/>
                </a:lnTo>
                <a:cubicBezTo>
                  <a:pt x="19988" y="16001"/>
                  <a:pt x="21600" y="14807"/>
                  <a:pt x="21600" y="13334"/>
                </a:cubicBezTo>
                <a:lnTo>
                  <a:pt x="21600" y="2667"/>
                </a:lnTo>
                <a:cubicBezTo>
                  <a:pt x="21600" y="1194"/>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5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75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754"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755" name="……"/>
          <p:cNvSpPr/>
          <p:nvPr/>
        </p:nvSpPr>
        <p:spPr>
          <a:xfrm>
            <a:off x="919162" y="1758950"/>
            <a:ext cx="7153276" cy="39141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a:t>
            </a:r>
          </a:p>
          <a:p>
            <a:pPr marL="342900" indent="-342900">
              <a:spcBef>
                <a:spcPts val="400"/>
              </a:spcBef>
              <a:defRPr sz="2000">
                <a:latin typeface="Courier New"/>
                <a:ea typeface="Courier New"/>
                <a:cs typeface="Courier New"/>
                <a:sym typeface="Courier New"/>
              </a:defRPr>
            </a:pPr>
            <a:r>
              <a:t>  long start = now();</a:t>
            </a:r>
          </a:p>
          <a:p>
            <a:pPr marL="342900" indent="-342900">
              <a:spcBef>
                <a:spcPts val="400"/>
              </a:spcBef>
              <a:defRPr sz="2000">
                <a:latin typeface="Courier New"/>
                <a:ea typeface="Courier New"/>
                <a:cs typeface="Courier New"/>
                <a:sym typeface="Courier New"/>
              </a:defRPr>
            </a:pPr>
            <a:r>
              <a:t>  while (now()- start &lt; timeout) {</a:t>
            </a:r>
          </a:p>
          <a:p>
            <a:pPr marL="342900" indent="-342900">
              <a:spcBef>
                <a:spcPts val="400"/>
              </a:spcBef>
              <a:defRPr sz="2000">
                <a:latin typeface="Courier New"/>
                <a:ea typeface="Courier New"/>
                <a:cs typeface="Courier New"/>
                <a:sym typeface="Courier New"/>
              </a:defRPr>
            </a:pPr>
            <a:r>
              <a:t>    Qnode predPred = myPred.prev;</a:t>
            </a:r>
          </a:p>
          <a:p>
            <a:pPr marL="342900" indent="-342900">
              <a:spcBef>
                <a:spcPts val="400"/>
              </a:spcBef>
              <a:defRPr sz="2000">
                <a:latin typeface="Courier New"/>
                <a:ea typeface="Courier New"/>
                <a:cs typeface="Courier New"/>
                <a:sym typeface="Courier New"/>
              </a:defRPr>
            </a:pPr>
            <a:r>
              <a:t>    if (predPred == AVAILABLE) {</a:t>
            </a:r>
          </a:p>
          <a:p>
            <a:pPr marL="342900" indent="-342900">
              <a:spcBef>
                <a:spcPts val="400"/>
              </a:spcBef>
              <a:defRPr sz="2000">
                <a:latin typeface="Courier New"/>
                <a:ea typeface="Courier New"/>
                <a:cs typeface="Courier New"/>
                <a:sym typeface="Courier New"/>
              </a:defRPr>
            </a:pPr>
            <a:r>
              <a:t>      return true;</a:t>
            </a:r>
          </a:p>
          <a:p>
            <a:pPr marL="342900" indent="-342900">
              <a:spcBef>
                <a:spcPts val="400"/>
              </a:spcBef>
              <a:defRPr sz="2000">
                <a:latin typeface="Courier New"/>
                <a:ea typeface="Courier New"/>
                <a:cs typeface="Courier New"/>
                <a:sym typeface="Courier New"/>
              </a:defRPr>
            </a:pPr>
            <a:r>
              <a:t>    } else if (predPred != null) {</a:t>
            </a:r>
          </a:p>
          <a:p>
            <a:pPr marL="342900" indent="-342900">
              <a:spcBef>
                <a:spcPts val="400"/>
              </a:spcBef>
              <a:defRPr sz="2000">
                <a:latin typeface="Courier New"/>
                <a:ea typeface="Courier New"/>
                <a:cs typeface="Courier New"/>
                <a:sym typeface="Courier New"/>
              </a:defRPr>
            </a:pPr>
            <a:r>
              <a:t>      myPred = predPred;</a:t>
            </a:r>
          </a:p>
          <a:p>
            <a:pPr marL="342900" indent="-342900">
              <a:spcBef>
                <a:spcPts val="400"/>
              </a:spcBef>
              <a:defRPr sz="2000">
                <a:latin typeface="Courier New"/>
                <a:ea typeface="Courier New"/>
                <a:cs typeface="Courier New"/>
                <a:sym typeface="Courier New"/>
              </a:defRPr>
            </a:pPr>
            <a:r>
              <a:t>    }</a:t>
            </a:r>
          </a:p>
          <a:p>
            <a:pPr marL="342900" indent="-342900">
              <a:spcBef>
                <a:spcPts val="400"/>
              </a:spcBef>
              <a:defRPr sz="2000">
                <a:latin typeface="Courier New"/>
                <a:ea typeface="Courier New"/>
                <a:cs typeface="Courier New"/>
                <a:sym typeface="Courier New"/>
              </a:defRPr>
            </a:pPr>
            <a:r>
              <a:t>  }</a:t>
            </a:r>
          </a:p>
          <a:p>
            <a:pPr marL="342900" indent="-342900">
              <a:spcBef>
                <a:spcPts val="400"/>
              </a:spcBef>
              <a:defRPr sz="2000">
                <a:latin typeface="Courier New"/>
                <a:ea typeface="Courier New"/>
                <a:cs typeface="Courier New"/>
                <a:sym typeface="Courier New"/>
              </a:defRPr>
            </a:pPr>
            <a:r>
              <a:t>  …</a:t>
            </a:r>
          </a:p>
        </p:txBody>
      </p:sp>
      <p:grpSp>
        <p:nvGrpSpPr>
          <p:cNvPr id="6849" name="Group"/>
          <p:cNvGrpSpPr/>
          <p:nvPr/>
        </p:nvGrpSpPr>
        <p:grpSpPr>
          <a:xfrm>
            <a:off x="5376862" y="787399"/>
            <a:ext cx="3084514" cy="1568452"/>
            <a:chOff x="0" y="0"/>
            <a:chExt cx="3084512" cy="1568450"/>
          </a:xfrm>
        </p:grpSpPr>
        <p:pic>
          <p:nvPicPr>
            <p:cNvPr id="6756" name="magic" descr="magic"/>
            <p:cNvPicPr>
              <a:picLocks noChangeAspect="1"/>
            </p:cNvPicPr>
            <p:nvPr/>
          </p:nvPicPr>
          <p:blipFill>
            <a:blip r:embed="rId2">
              <a:extLst/>
            </a:blip>
            <a:stretch>
              <a:fillRect/>
            </a:stretch>
          </p:blipFill>
          <p:spPr>
            <a:xfrm>
              <a:off x="984208" y="259857"/>
              <a:ext cx="49304" cy="57269"/>
            </a:xfrm>
            <a:prstGeom prst="rect">
              <a:avLst/>
            </a:prstGeom>
            <a:ln w="12700" cap="flat">
              <a:noFill/>
              <a:miter lim="400000"/>
            </a:ln>
            <a:effectLst/>
          </p:spPr>
        </p:pic>
        <p:grpSp>
          <p:nvGrpSpPr>
            <p:cNvPr id="6767" name="Group"/>
            <p:cNvGrpSpPr/>
            <p:nvPr/>
          </p:nvGrpSpPr>
          <p:grpSpPr>
            <a:xfrm>
              <a:off x="2212467" y="294935"/>
              <a:ext cx="438797" cy="529022"/>
              <a:chOff x="0" y="0"/>
              <a:chExt cx="438795" cy="529021"/>
            </a:xfrm>
          </p:grpSpPr>
          <p:sp>
            <p:nvSpPr>
              <p:cNvPr id="6757" name="Rectangle"/>
              <p:cNvSpPr/>
              <p:nvPr/>
            </p:nvSpPr>
            <p:spPr>
              <a:xfrm>
                <a:off x="59163" y="420210"/>
                <a:ext cx="325400" cy="103085"/>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defRPr sz="1600"/>
                </a:pPr>
              </a:p>
            </p:txBody>
          </p:sp>
          <p:sp>
            <p:nvSpPr>
              <p:cNvPr id="6758" name="Line"/>
              <p:cNvSpPr/>
              <p:nvPr/>
            </p:nvSpPr>
            <p:spPr>
              <a:xfrm>
                <a:off x="59163" y="0"/>
                <a:ext cx="325400" cy="4202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762" name="Group"/>
              <p:cNvGrpSpPr/>
              <p:nvPr/>
            </p:nvGrpSpPr>
            <p:grpSpPr>
              <a:xfrm>
                <a:off x="354980" y="76597"/>
                <a:ext cx="83816" cy="452425"/>
                <a:chOff x="0" y="0"/>
                <a:chExt cx="83814" cy="452423"/>
              </a:xfrm>
            </p:grpSpPr>
            <p:sp>
              <p:nvSpPr>
                <p:cNvPr id="6759" name="Line"/>
                <p:cNvSpPr/>
                <p:nvPr/>
              </p:nvSpPr>
              <p:spPr>
                <a:xfrm>
                  <a:off x="0" y="206167"/>
                  <a:ext cx="83815" cy="2462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60" name="Line"/>
                <p:cNvSpPr/>
                <p:nvPr/>
              </p:nvSpPr>
              <p:spPr>
                <a:xfrm>
                  <a:off x="-1" y="103083"/>
                  <a:ext cx="75805" cy="223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61" name="Line"/>
                <p:cNvSpPr/>
                <p:nvPr/>
              </p:nvSpPr>
              <p:spPr>
                <a:xfrm>
                  <a:off x="-1" y="0"/>
                  <a:ext cx="78270" cy="22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766" name="Group"/>
              <p:cNvGrpSpPr/>
              <p:nvPr/>
            </p:nvGrpSpPr>
            <p:grpSpPr>
              <a:xfrm>
                <a:off x="0" y="76597"/>
                <a:ext cx="83815" cy="452425"/>
                <a:chOff x="0" y="0"/>
                <a:chExt cx="83814" cy="452423"/>
              </a:xfrm>
            </p:grpSpPr>
            <p:sp>
              <p:nvSpPr>
                <p:cNvPr id="6763" name="Line"/>
                <p:cNvSpPr/>
                <p:nvPr/>
              </p:nvSpPr>
              <p:spPr>
                <a:xfrm flipH="1">
                  <a:off x="0" y="206167"/>
                  <a:ext cx="83815" cy="2462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64" name="Line"/>
                <p:cNvSpPr/>
                <p:nvPr/>
              </p:nvSpPr>
              <p:spPr>
                <a:xfrm flipH="1">
                  <a:off x="8011" y="103083"/>
                  <a:ext cx="75804" cy="223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65" name="Line"/>
                <p:cNvSpPr/>
                <p:nvPr/>
              </p:nvSpPr>
              <p:spPr>
                <a:xfrm flipH="1">
                  <a:off x="5546" y="0"/>
                  <a:ext cx="78269" cy="22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768" name="spinning"/>
            <p:cNvSpPr txBox="1"/>
            <p:nvPr/>
          </p:nvSpPr>
          <p:spPr>
            <a:xfrm>
              <a:off x="2133366" y="15748"/>
              <a:ext cx="624537" cy="2392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1100"/>
              </a:lvl1pPr>
            </a:lstStyle>
            <a:p>
              <a:pPr/>
              <a:r>
                <a:t>spinning</a:t>
              </a:r>
            </a:p>
          </p:txBody>
        </p:sp>
        <p:sp>
          <p:nvSpPr>
            <p:cNvPr id="6769" name="Rectangle"/>
            <p:cNvSpPr/>
            <p:nvPr/>
          </p:nvSpPr>
          <p:spPr>
            <a:xfrm>
              <a:off x="2121873" y="1002920"/>
              <a:ext cx="332795" cy="37654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1000">
                  <a:solidFill>
                    <a:srgbClr val="FFFFFF"/>
                  </a:solidFill>
                </a:defRPr>
              </a:pPr>
            </a:p>
          </p:txBody>
        </p:sp>
        <p:sp>
          <p:nvSpPr>
            <p:cNvPr id="6770" name="Line"/>
            <p:cNvSpPr/>
            <p:nvPr/>
          </p:nvSpPr>
          <p:spPr>
            <a:xfrm>
              <a:off x="2331410" y="1180453"/>
              <a:ext cx="298900"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grpSp>
          <p:nvGrpSpPr>
            <p:cNvPr id="6774" name="Group"/>
            <p:cNvGrpSpPr/>
            <p:nvPr/>
          </p:nvGrpSpPr>
          <p:grpSpPr>
            <a:xfrm>
              <a:off x="378618" y="1100993"/>
              <a:ext cx="70" cy="180398"/>
              <a:chOff x="0" y="0"/>
              <a:chExt cx="68" cy="180396"/>
            </a:xfrm>
          </p:grpSpPr>
          <p:sp>
            <p:nvSpPr>
              <p:cNvPr id="6771" name="Line"/>
              <p:cNvSpPr/>
              <p:nvPr/>
            </p:nvSpPr>
            <p:spPr>
              <a:xfrm flipH="1">
                <a:off x="-1" y="0"/>
                <a:ext cx="2" cy="180397"/>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772" name="Line"/>
              <p:cNvSpPr/>
              <p:nvPr/>
            </p:nvSpPr>
            <p:spPr>
              <a:xfrm flipH="1">
                <a:off x="34" y="35793"/>
                <a:ext cx="1" cy="108811"/>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sp>
            <p:nvSpPr>
              <p:cNvPr id="6773" name="Line"/>
              <p:cNvSpPr/>
              <p:nvPr/>
            </p:nvSpPr>
            <p:spPr>
              <a:xfrm flipH="1">
                <a:off x="68" y="54405"/>
                <a:ext cx="1" cy="72303"/>
              </a:xfrm>
              <a:prstGeom prst="line">
                <a:avLst/>
              </a:prstGeom>
              <a:noFill/>
              <a:ln w="57150" cap="flat">
                <a:solidFill>
                  <a:srgbClr val="000000"/>
                </a:solidFill>
                <a:prstDash val="solid"/>
                <a:round/>
              </a:ln>
              <a:effectLst/>
            </p:spPr>
            <p:txBody>
              <a:bodyPr wrap="square" lIns="45719" tIns="45719" rIns="45719" bIns="45719" numCol="1" anchor="t">
                <a:noAutofit/>
              </a:bodyPr>
              <a:lstStyle/>
              <a:p>
                <a:pPr algn="r">
                  <a:defRPr b="1" sz="4400"/>
                </a:pPr>
              </a:p>
            </p:txBody>
          </p:sp>
        </p:grpSp>
        <p:grpSp>
          <p:nvGrpSpPr>
            <p:cNvPr id="6785" name="Group"/>
            <p:cNvGrpSpPr/>
            <p:nvPr/>
          </p:nvGrpSpPr>
          <p:grpSpPr>
            <a:xfrm>
              <a:off x="1283724" y="316411"/>
              <a:ext cx="438796" cy="529022"/>
              <a:chOff x="0" y="0"/>
              <a:chExt cx="438795" cy="529021"/>
            </a:xfrm>
          </p:grpSpPr>
          <p:sp>
            <p:nvSpPr>
              <p:cNvPr id="6775" name="Rectangle"/>
              <p:cNvSpPr/>
              <p:nvPr/>
            </p:nvSpPr>
            <p:spPr>
              <a:xfrm>
                <a:off x="59163" y="420210"/>
                <a:ext cx="325400" cy="103085"/>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defRPr sz="1600"/>
                </a:pPr>
              </a:p>
            </p:txBody>
          </p:sp>
          <p:sp>
            <p:nvSpPr>
              <p:cNvPr id="6776" name="Line"/>
              <p:cNvSpPr/>
              <p:nvPr/>
            </p:nvSpPr>
            <p:spPr>
              <a:xfrm>
                <a:off x="59163" y="0"/>
                <a:ext cx="325400" cy="4202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780" name="Group"/>
              <p:cNvGrpSpPr/>
              <p:nvPr/>
            </p:nvGrpSpPr>
            <p:grpSpPr>
              <a:xfrm>
                <a:off x="354980" y="76597"/>
                <a:ext cx="83816" cy="452425"/>
                <a:chOff x="0" y="0"/>
                <a:chExt cx="83814" cy="452423"/>
              </a:xfrm>
            </p:grpSpPr>
            <p:sp>
              <p:nvSpPr>
                <p:cNvPr id="6777" name="Line"/>
                <p:cNvSpPr/>
                <p:nvPr/>
              </p:nvSpPr>
              <p:spPr>
                <a:xfrm>
                  <a:off x="0" y="206167"/>
                  <a:ext cx="83815" cy="2462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78" name="Line"/>
                <p:cNvSpPr/>
                <p:nvPr/>
              </p:nvSpPr>
              <p:spPr>
                <a:xfrm>
                  <a:off x="-1" y="103083"/>
                  <a:ext cx="75805" cy="223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79" name="Line"/>
                <p:cNvSpPr/>
                <p:nvPr/>
              </p:nvSpPr>
              <p:spPr>
                <a:xfrm>
                  <a:off x="-1" y="0"/>
                  <a:ext cx="78270" cy="22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784" name="Group"/>
              <p:cNvGrpSpPr/>
              <p:nvPr/>
            </p:nvGrpSpPr>
            <p:grpSpPr>
              <a:xfrm>
                <a:off x="0" y="76597"/>
                <a:ext cx="83815" cy="452425"/>
                <a:chOff x="0" y="0"/>
                <a:chExt cx="83814" cy="452423"/>
              </a:xfrm>
            </p:grpSpPr>
            <p:sp>
              <p:nvSpPr>
                <p:cNvPr id="6781" name="Line"/>
                <p:cNvSpPr/>
                <p:nvPr/>
              </p:nvSpPr>
              <p:spPr>
                <a:xfrm flipH="1">
                  <a:off x="0" y="206167"/>
                  <a:ext cx="83815" cy="2462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82" name="Line"/>
                <p:cNvSpPr/>
                <p:nvPr/>
              </p:nvSpPr>
              <p:spPr>
                <a:xfrm flipH="1">
                  <a:off x="8011" y="103083"/>
                  <a:ext cx="75804" cy="223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83" name="Line"/>
                <p:cNvSpPr/>
                <p:nvPr/>
              </p:nvSpPr>
              <p:spPr>
                <a:xfrm flipH="1">
                  <a:off x="5546" y="0"/>
                  <a:ext cx="78269" cy="22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786" name="spinning"/>
            <p:cNvSpPr txBox="1"/>
            <p:nvPr/>
          </p:nvSpPr>
          <p:spPr>
            <a:xfrm>
              <a:off x="1204622" y="37225"/>
              <a:ext cx="624537" cy="2392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1100"/>
              </a:lvl1pPr>
            </a:lstStyle>
            <a:p>
              <a:pPr/>
              <a:r>
                <a:t>spinning</a:t>
              </a:r>
            </a:p>
          </p:txBody>
        </p:sp>
        <p:sp>
          <p:nvSpPr>
            <p:cNvPr id="6787" name="Rectangle"/>
            <p:cNvSpPr/>
            <p:nvPr/>
          </p:nvSpPr>
          <p:spPr>
            <a:xfrm>
              <a:off x="1193130" y="1003636"/>
              <a:ext cx="332795" cy="376543"/>
            </a:xfrm>
            <a:prstGeom prst="rect">
              <a:avLst/>
            </a:prstGeom>
            <a:solidFill>
              <a:srgbClr val="0066FF"/>
            </a:solidFill>
            <a:ln w="38100" cap="flat">
              <a:solidFill>
                <a:srgbClr val="000000"/>
              </a:solidFill>
              <a:prstDash val="solid"/>
              <a:round/>
            </a:ln>
            <a:effectLst/>
          </p:spPr>
          <p:txBody>
            <a:bodyPr wrap="square" lIns="45719" tIns="45719" rIns="45719" bIns="45719" numCol="1" anchor="ctr">
              <a:noAutofit/>
            </a:bodyPr>
            <a:lstStyle/>
            <a:p>
              <a:pPr algn="ctr">
                <a:defRPr sz="1000">
                  <a:solidFill>
                    <a:srgbClr val="FFFFFF"/>
                  </a:solidFill>
                </a:defRPr>
              </a:pPr>
            </a:p>
          </p:txBody>
        </p:sp>
        <p:sp>
          <p:nvSpPr>
            <p:cNvPr id="6788" name="Shape"/>
            <p:cNvSpPr/>
            <p:nvPr/>
          </p:nvSpPr>
          <p:spPr>
            <a:xfrm>
              <a:off x="226793" y="838984"/>
              <a:ext cx="977441" cy="6936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47" y="1560"/>
                  </a:moveTo>
                  <a:cubicBezTo>
                    <a:pt x="1006" y="1560"/>
                    <a:pt x="0" y="3056"/>
                    <a:pt x="0" y="4900"/>
                  </a:cubicBezTo>
                  <a:lnTo>
                    <a:pt x="0" y="18260"/>
                  </a:lnTo>
                  <a:cubicBezTo>
                    <a:pt x="0" y="20105"/>
                    <a:pt x="1006" y="21600"/>
                    <a:pt x="2247" y="21600"/>
                  </a:cubicBezTo>
                  <a:lnTo>
                    <a:pt x="11236" y="21600"/>
                  </a:lnTo>
                  <a:cubicBezTo>
                    <a:pt x="12477" y="21600"/>
                    <a:pt x="13483" y="20105"/>
                    <a:pt x="13483" y="18260"/>
                  </a:cubicBezTo>
                  <a:lnTo>
                    <a:pt x="13483" y="9910"/>
                  </a:lnTo>
                  <a:lnTo>
                    <a:pt x="21600" y="0"/>
                  </a:lnTo>
                  <a:lnTo>
                    <a:pt x="13483" y="4900"/>
                  </a:lnTo>
                  <a:cubicBezTo>
                    <a:pt x="13483" y="3056"/>
                    <a:pt x="12477" y="1560"/>
                    <a:pt x="11236" y="1560"/>
                  </a:cubicBezTo>
                  <a:lnTo>
                    <a:pt x="7865" y="1560"/>
                  </a:lnTo>
                  <a:close/>
                </a:path>
              </a:pathLst>
            </a:custGeom>
            <a:noFill/>
            <a:ln w="38100" cap="flat">
              <a:solidFill>
                <a:srgbClr val="3333CC"/>
              </a:solidFill>
              <a:prstDash val="solid"/>
              <a:round/>
            </a:ln>
            <a:effectLst/>
          </p:spPr>
          <p:txBody>
            <a:bodyPr wrap="square" lIns="45719" tIns="45719" rIns="45719" bIns="45719" numCol="1" anchor="ctr">
              <a:noAutofit/>
            </a:bodyPr>
            <a:lstStyle/>
            <a:p>
              <a:pPr algn="ctr">
                <a:defRPr sz="1600"/>
              </a:pPr>
            </a:p>
          </p:txBody>
        </p:sp>
        <p:pic>
          <p:nvPicPr>
            <p:cNvPr id="6789" name="magic" descr="magic"/>
            <p:cNvPicPr>
              <a:picLocks noChangeAspect="1"/>
            </p:cNvPicPr>
            <p:nvPr/>
          </p:nvPicPr>
          <p:blipFill>
            <a:blip r:embed="rId2">
              <a:extLst/>
            </a:blip>
            <a:stretch>
              <a:fillRect/>
            </a:stretch>
          </p:blipFill>
          <p:spPr>
            <a:xfrm>
              <a:off x="133117" y="249119"/>
              <a:ext cx="49304" cy="57270"/>
            </a:xfrm>
            <a:prstGeom prst="rect">
              <a:avLst/>
            </a:prstGeom>
            <a:ln w="12700" cap="flat">
              <a:noFill/>
              <a:miter lim="400000"/>
            </a:ln>
            <a:effectLst/>
          </p:spPr>
        </p:pic>
        <p:grpSp>
          <p:nvGrpSpPr>
            <p:cNvPr id="6800" name="Group"/>
            <p:cNvGrpSpPr/>
            <p:nvPr/>
          </p:nvGrpSpPr>
          <p:grpSpPr>
            <a:xfrm>
              <a:off x="432633" y="305672"/>
              <a:ext cx="438796" cy="529022"/>
              <a:chOff x="0" y="0"/>
              <a:chExt cx="438795" cy="529021"/>
            </a:xfrm>
          </p:grpSpPr>
          <p:sp>
            <p:nvSpPr>
              <p:cNvPr id="6790" name="Rectangle"/>
              <p:cNvSpPr/>
              <p:nvPr/>
            </p:nvSpPr>
            <p:spPr>
              <a:xfrm>
                <a:off x="59163" y="420210"/>
                <a:ext cx="325400" cy="103085"/>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defRPr sz="1600"/>
                </a:pPr>
              </a:p>
            </p:txBody>
          </p:sp>
          <p:sp>
            <p:nvSpPr>
              <p:cNvPr id="6791" name="Line"/>
              <p:cNvSpPr/>
              <p:nvPr/>
            </p:nvSpPr>
            <p:spPr>
              <a:xfrm>
                <a:off x="59163" y="0"/>
                <a:ext cx="325400" cy="4202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6795" name="Group"/>
              <p:cNvGrpSpPr/>
              <p:nvPr/>
            </p:nvGrpSpPr>
            <p:grpSpPr>
              <a:xfrm>
                <a:off x="354980" y="76597"/>
                <a:ext cx="83816" cy="452425"/>
                <a:chOff x="0" y="0"/>
                <a:chExt cx="83814" cy="452423"/>
              </a:xfrm>
            </p:grpSpPr>
            <p:sp>
              <p:nvSpPr>
                <p:cNvPr id="6792" name="Line"/>
                <p:cNvSpPr/>
                <p:nvPr/>
              </p:nvSpPr>
              <p:spPr>
                <a:xfrm>
                  <a:off x="0" y="206167"/>
                  <a:ext cx="83815" cy="2462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93" name="Line"/>
                <p:cNvSpPr/>
                <p:nvPr/>
              </p:nvSpPr>
              <p:spPr>
                <a:xfrm>
                  <a:off x="-1" y="103083"/>
                  <a:ext cx="75805" cy="223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94" name="Line"/>
                <p:cNvSpPr/>
                <p:nvPr/>
              </p:nvSpPr>
              <p:spPr>
                <a:xfrm>
                  <a:off x="-1" y="0"/>
                  <a:ext cx="78270" cy="22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6799" name="Group"/>
              <p:cNvGrpSpPr/>
              <p:nvPr/>
            </p:nvGrpSpPr>
            <p:grpSpPr>
              <a:xfrm>
                <a:off x="0" y="76597"/>
                <a:ext cx="83815" cy="452425"/>
                <a:chOff x="0" y="0"/>
                <a:chExt cx="83814" cy="452423"/>
              </a:xfrm>
            </p:grpSpPr>
            <p:sp>
              <p:nvSpPr>
                <p:cNvPr id="6796" name="Line"/>
                <p:cNvSpPr/>
                <p:nvPr/>
              </p:nvSpPr>
              <p:spPr>
                <a:xfrm flipH="1">
                  <a:off x="0" y="206167"/>
                  <a:ext cx="83815" cy="2462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97" name="Line"/>
                <p:cNvSpPr/>
                <p:nvPr/>
              </p:nvSpPr>
              <p:spPr>
                <a:xfrm flipH="1">
                  <a:off x="8011" y="103083"/>
                  <a:ext cx="75804" cy="223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98" name="Line"/>
                <p:cNvSpPr/>
                <p:nvPr/>
              </p:nvSpPr>
              <p:spPr>
                <a:xfrm flipH="1">
                  <a:off x="5546" y="0"/>
                  <a:ext cx="78269" cy="22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sp>
          <p:nvSpPr>
            <p:cNvPr id="6801" name="Rectangle"/>
            <p:cNvSpPr/>
            <p:nvPr/>
          </p:nvSpPr>
          <p:spPr>
            <a:xfrm>
              <a:off x="342038" y="1002920"/>
              <a:ext cx="332796" cy="37654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1000">
                  <a:solidFill>
                    <a:srgbClr val="FFFFFF"/>
                  </a:solidFill>
                </a:defRPr>
              </a:pPr>
            </a:p>
          </p:txBody>
        </p:sp>
        <p:sp>
          <p:nvSpPr>
            <p:cNvPr id="6802" name="Line"/>
            <p:cNvSpPr/>
            <p:nvPr/>
          </p:nvSpPr>
          <p:spPr>
            <a:xfrm>
              <a:off x="0" y="1191191"/>
              <a:ext cx="298899"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sp>
          <p:nvSpPr>
            <p:cNvPr id="6803" name="locked"/>
            <p:cNvSpPr txBox="1"/>
            <p:nvPr/>
          </p:nvSpPr>
          <p:spPr>
            <a:xfrm>
              <a:off x="395176" y="-1"/>
              <a:ext cx="507961" cy="2392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sz="1100"/>
              </a:lvl1pPr>
            </a:lstStyle>
            <a:p>
              <a:pPr/>
              <a:r>
                <a:t>locked</a:t>
              </a:r>
            </a:p>
          </p:txBody>
        </p:sp>
        <p:grpSp>
          <p:nvGrpSpPr>
            <p:cNvPr id="6824" name="Group"/>
            <p:cNvGrpSpPr/>
            <p:nvPr/>
          </p:nvGrpSpPr>
          <p:grpSpPr>
            <a:xfrm>
              <a:off x="2719670" y="432379"/>
              <a:ext cx="364843" cy="268449"/>
              <a:chOff x="0" y="0"/>
              <a:chExt cx="364841" cy="268447"/>
            </a:xfrm>
          </p:grpSpPr>
          <p:sp>
            <p:nvSpPr>
              <p:cNvPr id="6804" name="Rectangle"/>
              <p:cNvSpPr/>
              <p:nvPr/>
            </p:nvSpPr>
            <p:spPr>
              <a:xfrm>
                <a:off x="-1" y="0"/>
                <a:ext cx="364843" cy="268448"/>
              </a:xfrm>
              <a:prstGeom prst="rect">
                <a:avLst/>
              </a:prstGeom>
              <a:solidFill>
                <a:srgbClr val="FFFFFF"/>
              </a:solidFill>
              <a:ln w="12700" cap="flat">
                <a:noFill/>
                <a:miter lim="400000"/>
              </a:ln>
              <a:effectLst/>
            </p:spPr>
            <p:txBody>
              <a:bodyPr wrap="square" lIns="45719" tIns="45719" rIns="45719" bIns="45719" numCol="1" anchor="ctr">
                <a:noAutofit/>
              </a:bodyPr>
              <a:lstStyle/>
              <a:p>
                <a:pPr>
                  <a:defRPr sz="1600"/>
                </a:pPr>
              </a:p>
            </p:txBody>
          </p:sp>
          <p:grpSp>
            <p:nvGrpSpPr>
              <p:cNvPr id="6823" name="Group"/>
              <p:cNvGrpSpPr/>
              <p:nvPr/>
            </p:nvGrpSpPr>
            <p:grpSpPr>
              <a:xfrm>
                <a:off x="15898" y="30774"/>
                <a:ext cx="332231" cy="179439"/>
                <a:chOff x="0" y="0"/>
                <a:chExt cx="332229" cy="179438"/>
              </a:xfrm>
            </p:grpSpPr>
            <p:sp>
              <p:nvSpPr>
                <p:cNvPr id="6805" name="Oval"/>
                <p:cNvSpPr/>
                <p:nvPr/>
              </p:nvSpPr>
              <p:spPr>
                <a:xfrm>
                  <a:off x="96134" y="118838"/>
                  <a:ext cx="138548" cy="5587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06" name="Oval"/>
                <p:cNvSpPr/>
                <p:nvPr/>
              </p:nvSpPr>
              <p:spPr>
                <a:xfrm>
                  <a:off x="72100" y="60599"/>
                  <a:ext cx="214891" cy="8027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07" name="Oval"/>
                <p:cNvSpPr/>
                <p:nvPr/>
              </p:nvSpPr>
              <p:spPr>
                <a:xfrm>
                  <a:off x="45239" y="4722"/>
                  <a:ext cx="286991" cy="7948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08" name="Rectangle"/>
                <p:cNvSpPr/>
                <p:nvPr/>
              </p:nvSpPr>
              <p:spPr>
                <a:xfrm>
                  <a:off x="-1" y="86571"/>
                  <a:ext cx="62206" cy="1574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09" name="Rectangle"/>
                <p:cNvSpPr/>
                <p:nvPr/>
              </p:nvSpPr>
              <p:spPr>
                <a:xfrm>
                  <a:off x="48067" y="110181"/>
                  <a:ext cx="62912" cy="1574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0" name="Rectangle"/>
                <p:cNvSpPr/>
                <p:nvPr/>
              </p:nvSpPr>
              <p:spPr>
                <a:xfrm>
                  <a:off x="46653" y="136152"/>
                  <a:ext cx="62913" cy="1731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1" name="Rectangle"/>
                <p:cNvSpPr/>
                <p:nvPr/>
              </p:nvSpPr>
              <p:spPr>
                <a:xfrm>
                  <a:off x="91893" y="163698"/>
                  <a:ext cx="62913" cy="1574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2" name="Rectangle"/>
                <p:cNvSpPr/>
                <p:nvPr/>
              </p:nvSpPr>
              <p:spPr>
                <a:xfrm>
                  <a:off x="43826" y="93654"/>
                  <a:ext cx="62912" cy="1652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3" name="Rectangle"/>
                <p:cNvSpPr/>
                <p:nvPr/>
              </p:nvSpPr>
              <p:spPr>
                <a:xfrm>
                  <a:off x="37464" y="66895"/>
                  <a:ext cx="62912" cy="15742"/>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4" name="Oval"/>
                <p:cNvSpPr/>
                <p:nvPr/>
              </p:nvSpPr>
              <p:spPr>
                <a:xfrm>
                  <a:off x="118047" y="123900"/>
                  <a:ext cx="24035" cy="127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15" name="Oval"/>
                <p:cNvSpPr/>
                <p:nvPr/>
              </p:nvSpPr>
              <p:spPr>
                <a:xfrm>
                  <a:off x="129357" y="123900"/>
                  <a:ext cx="45241"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6" name="Rectangle"/>
                <p:cNvSpPr/>
                <p:nvPr/>
              </p:nvSpPr>
              <p:spPr>
                <a:xfrm>
                  <a:off x="29688" y="50368"/>
                  <a:ext cx="62206" cy="1652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7" name="Rectangle"/>
                <p:cNvSpPr/>
                <p:nvPr/>
              </p:nvSpPr>
              <p:spPr>
                <a:xfrm>
                  <a:off x="28274" y="25184"/>
                  <a:ext cx="62206" cy="1652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18" name="Line"/>
                <p:cNvSpPr/>
                <p:nvPr/>
              </p:nvSpPr>
              <p:spPr>
                <a:xfrm>
                  <a:off x="706" y="69256"/>
                  <a:ext cx="53710" cy="40139"/>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819" name="Line"/>
                <p:cNvSpPr/>
                <p:nvPr/>
              </p:nvSpPr>
              <p:spPr>
                <a:xfrm>
                  <a:off x="706" y="-1"/>
                  <a:ext cx="180961" cy="716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820" name="Circle"/>
                <p:cNvSpPr/>
                <p:nvPr/>
              </p:nvSpPr>
              <p:spPr>
                <a:xfrm>
                  <a:off x="107444" y="66841"/>
                  <a:ext cx="18380" cy="127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21" name="Oval"/>
                <p:cNvSpPr/>
                <p:nvPr/>
              </p:nvSpPr>
              <p:spPr>
                <a:xfrm>
                  <a:off x="119461" y="67628"/>
                  <a:ext cx="43120"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22" name="Triangle"/>
                <p:cNvSpPr/>
                <p:nvPr/>
              </p:nvSpPr>
              <p:spPr>
                <a:xfrm>
                  <a:off x="31809" y="93654"/>
                  <a:ext cx="60085" cy="22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6845" name="Group"/>
            <p:cNvGrpSpPr/>
            <p:nvPr/>
          </p:nvGrpSpPr>
          <p:grpSpPr>
            <a:xfrm>
              <a:off x="1827905" y="522578"/>
              <a:ext cx="364842" cy="268448"/>
              <a:chOff x="0" y="0"/>
              <a:chExt cx="364841" cy="268447"/>
            </a:xfrm>
          </p:grpSpPr>
          <p:sp>
            <p:nvSpPr>
              <p:cNvPr id="6825" name="Rectangle"/>
              <p:cNvSpPr/>
              <p:nvPr/>
            </p:nvSpPr>
            <p:spPr>
              <a:xfrm>
                <a:off x="-1" y="0"/>
                <a:ext cx="364843" cy="268448"/>
              </a:xfrm>
              <a:prstGeom prst="rect">
                <a:avLst/>
              </a:prstGeom>
              <a:solidFill>
                <a:srgbClr val="FFFFFF"/>
              </a:solidFill>
              <a:ln w="12700" cap="flat">
                <a:noFill/>
                <a:miter lim="400000"/>
              </a:ln>
              <a:effectLst/>
            </p:spPr>
            <p:txBody>
              <a:bodyPr wrap="square" lIns="45719" tIns="45719" rIns="45719" bIns="45719" numCol="1" anchor="ctr">
                <a:noAutofit/>
              </a:bodyPr>
              <a:lstStyle/>
              <a:p>
                <a:pPr>
                  <a:defRPr sz="1600"/>
                </a:pPr>
              </a:p>
            </p:txBody>
          </p:sp>
          <p:grpSp>
            <p:nvGrpSpPr>
              <p:cNvPr id="6844" name="Group"/>
              <p:cNvGrpSpPr/>
              <p:nvPr/>
            </p:nvGrpSpPr>
            <p:grpSpPr>
              <a:xfrm>
                <a:off x="15898" y="30774"/>
                <a:ext cx="332231" cy="179439"/>
                <a:chOff x="0" y="0"/>
                <a:chExt cx="332229" cy="179438"/>
              </a:xfrm>
            </p:grpSpPr>
            <p:sp>
              <p:nvSpPr>
                <p:cNvPr id="6826" name="Oval"/>
                <p:cNvSpPr/>
                <p:nvPr/>
              </p:nvSpPr>
              <p:spPr>
                <a:xfrm>
                  <a:off x="96134" y="118838"/>
                  <a:ext cx="138548" cy="5587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27" name="Oval"/>
                <p:cNvSpPr/>
                <p:nvPr/>
              </p:nvSpPr>
              <p:spPr>
                <a:xfrm>
                  <a:off x="72100" y="60599"/>
                  <a:ext cx="214891" cy="8027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28" name="Oval"/>
                <p:cNvSpPr/>
                <p:nvPr/>
              </p:nvSpPr>
              <p:spPr>
                <a:xfrm>
                  <a:off x="45239" y="4722"/>
                  <a:ext cx="286991" cy="79489"/>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29" name="Rectangle"/>
                <p:cNvSpPr/>
                <p:nvPr/>
              </p:nvSpPr>
              <p:spPr>
                <a:xfrm>
                  <a:off x="-1" y="86571"/>
                  <a:ext cx="62206" cy="1574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0" name="Rectangle"/>
                <p:cNvSpPr/>
                <p:nvPr/>
              </p:nvSpPr>
              <p:spPr>
                <a:xfrm>
                  <a:off x="48067" y="110181"/>
                  <a:ext cx="62912" cy="1574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1" name="Rectangle"/>
                <p:cNvSpPr/>
                <p:nvPr/>
              </p:nvSpPr>
              <p:spPr>
                <a:xfrm>
                  <a:off x="46653" y="136152"/>
                  <a:ext cx="62913" cy="17316"/>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2" name="Rectangle"/>
                <p:cNvSpPr/>
                <p:nvPr/>
              </p:nvSpPr>
              <p:spPr>
                <a:xfrm>
                  <a:off x="91893" y="163698"/>
                  <a:ext cx="62913" cy="1574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3" name="Rectangle"/>
                <p:cNvSpPr/>
                <p:nvPr/>
              </p:nvSpPr>
              <p:spPr>
                <a:xfrm>
                  <a:off x="43826" y="93654"/>
                  <a:ext cx="62912" cy="1652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4" name="Rectangle"/>
                <p:cNvSpPr/>
                <p:nvPr/>
              </p:nvSpPr>
              <p:spPr>
                <a:xfrm>
                  <a:off x="37464" y="66895"/>
                  <a:ext cx="62912" cy="15742"/>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5" name="Oval"/>
                <p:cNvSpPr/>
                <p:nvPr/>
              </p:nvSpPr>
              <p:spPr>
                <a:xfrm>
                  <a:off x="118047" y="123900"/>
                  <a:ext cx="24035" cy="127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36" name="Oval"/>
                <p:cNvSpPr/>
                <p:nvPr/>
              </p:nvSpPr>
              <p:spPr>
                <a:xfrm>
                  <a:off x="129357" y="123900"/>
                  <a:ext cx="45241"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7" name="Rectangle"/>
                <p:cNvSpPr/>
                <p:nvPr/>
              </p:nvSpPr>
              <p:spPr>
                <a:xfrm>
                  <a:off x="29688" y="50368"/>
                  <a:ext cx="62206" cy="1652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8" name="Rectangle"/>
                <p:cNvSpPr/>
                <p:nvPr/>
              </p:nvSpPr>
              <p:spPr>
                <a:xfrm>
                  <a:off x="28274" y="25184"/>
                  <a:ext cx="62206" cy="16528"/>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39" name="Line"/>
                <p:cNvSpPr/>
                <p:nvPr/>
              </p:nvSpPr>
              <p:spPr>
                <a:xfrm>
                  <a:off x="706" y="69256"/>
                  <a:ext cx="53710" cy="40139"/>
                </a:xfrm>
                <a:custGeom>
                  <a:avLst/>
                  <a:gdLst/>
                  <a:ahLst/>
                  <a:cxnLst>
                    <a:cxn ang="0">
                      <a:pos x="wd2" y="hd2"/>
                    </a:cxn>
                    <a:cxn ang="5400000">
                      <a:pos x="wd2" y="hd2"/>
                    </a:cxn>
                    <a:cxn ang="10800000">
                      <a:pos x="wd2" y="hd2"/>
                    </a:cxn>
                    <a:cxn ang="16200000">
                      <a:pos x="wd2" y="hd2"/>
                    </a:cxn>
                  </a:cxnLst>
                  <a:rect l="0" t="0" r="r" b="b"/>
                  <a:pathLst>
                    <a:path w="21599" h="21600" fill="norm" stroke="1" extrusionOk="0">
                      <a:moveTo>
                        <a:pt x="21599" y="21600"/>
                      </a:moveTo>
                      <a:cubicBezTo>
                        <a:pt x="9624" y="21447"/>
                        <a:pt x="0" y="12008"/>
                        <a:pt x="0" y="417"/>
                      </a:cubicBezTo>
                      <a:cubicBezTo>
                        <a:pt x="-1" y="278"/>
                        <a:pt x="1" y="138"/>
                        <a:pt x="4"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840" name="Line"/>
                <p:cNvSpPr/>
                <p:nvPr/>
              </p:nvSpPr>
              <p:spPr>
                <a:xfrm>
                  <a:off x="706" y="-1"/>
                  <a:ext cx="180961" cy="716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3"/>
                        <a:pt x="9657" y="46"/>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6841" name="Circle"/>
                <p:cNvSpPr/>
                <p:nvPr/>
              </p:nvSpPr>
              <p:spPr>
                <a:xfrm>
                  <a:off x="107444" y="66841"/>
                  <a:ext cx="18380" cy="1270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defRPr sz="1600"/>
                  </a:pPr>
                </a:p>
              </p:txBody>
            </p:sp>
            <p:sp>
              <p:nvSpPr>
                <p:cNvPr id="6842" name="Oval"/>
                <p:cNvSpPr/>
                <p:nvPr/>
              </p:nvSpPr>
              <p:spPr>
                <a:xfrm>
                  <a:off x="119461" y="67628"/>
                  <a:ext cx="43120" cy="12701"/>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defRPr sz="1600"/>
                  </a:pPr>
                </a:p>
              </p:txBody>
            </p:sp>
            <p:sp>
              <p:nvSpPr>
                <p:cNvPr id="6843" name="Triangle"/>
                <p:cNvSpPr/>
                <p:nvPr/>
              </p:nvSpPr>
              <p:spPr>
                <a:xfrm>
                  <a:off x="31809" y="93654"/>
                  <a:ext cx="60085" cy="22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1" y="0"/>
                      </a:moveTo>
                      <a:lnTo>
                        <a:pt x="21600" y="11917"/>
                      </a:lnTo>
                      <a:lnTo>
                        <a:pt x="0" y="21600"/>
                      </a:lnTo>
                      <a:lnTo>
                        <a:pt x="1271"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sp>
          <p:nvSpPr>
            <p:cNvPr id="6846" name="Line"/>
            <p:cNvSpPr/>
            <p:nvPr/>
          </p:nvSpPr>
          <p:spPr>
            <a:xfrm>
              <a:off x="1475389" y="1180453"/>
              <a:ext cx="298899"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sp>
          <p:nvSpPr>
            <p:cNvPr id="6847" name="Line"/>
            <p:cNvSpPr/>
            <p:nvPr/>
          </p:nvSpPr>
          <p:spPr>
            <a:xfrm>
              <a:off x="563285" y="1180453"/>
              <a:ext cx="298900" cy="1"/>
            </a:xfrm>
            <a:prstGeom prst="line">
              <a:avLst/>
            </a:prstGeom>
            <a:noFill/>
            <a:ln w="76200" cap="flat">
              <a:solidFill>
                <a:srgbClr val="000000"/>
              </a:solidFill>
              <a:prstDash val="solid"/>
              <a:round/>
              <a:tailEnd type="triangle" w="med" len="med"/>
            </a:ln>
            <a:effectLst/>
          </p:spPr>
          <p:txBody>
            <a:bodyPr wrap="square" lIns="45719" tIns="45719" rIns="45719" bIns="45719" numCol="1" anchor="t">
              <a:noAutofit/>
            </a:bodyPr>
            <a:lstStyle/>
            <a:p>
              <a:pPr algn="r">
                <a:defRPr b="1" sz="4400"/>
              </a:pPr>
            </a:p>
          </p:txBody>
        </p:sp>
        <p:sp>
          <p:nvSpPr>
            <p:cNvPr id="6848" name="Shape"/>
            <p:cNvSpPr/>
            <p:nvPr/>
          </p:nvSpPr>
          <p:spPr>
            <a:xfrm>
              <a:off x="1101303" y="832558"/>
              <a:ext cx="1063706" cy="735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5" y="2710"/>
                  </a:moveTo>
                  <a:cubicBezTo>
                    <a:pt x="924" y="2710"/>
                    <a:pt x="0" y="4120"/>
                    <a:pt x="0" y="5858"/>
                  </a:cubicBezTo>
                  <a:lnTo>
                    <a:pt x="0" y="18452"/>
                  </a:lnTo>
                  <a:cubicBezTo>
                    <a:pt x="0" y="20190"/>
                    <a:pt x="924" y="21600"/>
                    <a:pt x="2065" y="21600"/>
                  </a:cubicBezTo>
                  <a:lnTo>
                    <a:pt x="10324" y="21600"/>
                  </a:lnTo>
                  <a:cubicBezTo>
                    <a:pt x="11465" y="21600"/>
                    <a:pt x="12389" y="20190"/>
                    <a:pt x="12389" y="18452"/>
                  </a:cubicBezTo>
                  <a:lnTo>
                    <a:pt x="12389" y="10581"/>
                  </a:lnTo>
                  <a:lnTo>
                    <a:pt x="21600" y="0"/>
                  </a:lnTo>
                  <a:lnTo>
                    <a:pt x="12389" y="5858"/>
                  </a:lnTo>
                  <a:cubicBezTo>
                    <a:pt x="12389" y="4120"/>
                    <a:pt x="11465" y="2710"/>
                    <a:pt x="10324" y="2710"/>
                  </a:cubicBezTo>
                  <a:lnTo>
                    <a:pt x="7227" y="2710"/>
                  </a:lnTo>
                  <a:close/>
                </a:path>
              </a:pathLst>
            </a:custGeom>
            <a:noFill/>
            <a:ln w="38100" cap="flat">
              <a:solidFill>
                <a:srgbClr val="3333CC"/>
              </a:solidFill>
              <a:prstDash val="solid"/>
              <a:round/>
            </a:ln>
            <a:effectLst/>
          </p:spPr>
          <p:txBody>
            <a:bodyPr wrap="square" lIns="45719" tIns="45719" rIns="45719" bIns="45719" numCol="1" anchor="ctr">
              <a:noAutofit/>
            </a:bodyPr>
            <a:lstStyle/>
            <a:p>
              <a:pPr algn="ctr">
                <a:defRPr sz="1600"/>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68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849" grpId="1"/>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0"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1"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1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13" name="Bakery Algorithm"/>
          <p:cNvSpPr txBox="1"/>
          <p:nvPr>
            <p:ph type="title" idx="4294967295"/>
          </p:nvPr>
        </p:nvSpPr>
        <p:spPr>
          <a:xfrm>
            <a:off x="700087" y="363537"/>
            <a:ext cx="7772401" cy="1143001"/>
          </a:xfrm>
          <a:prstGeom prst="rect">
            <a:avLst/>
          </a:prstGeom>
        </p:spPr>
        <p:txBody>
          <a:bodyPr>
            <a:normAutofit fontScale="100000" lnSpcReduction="0"/>
          </a:bodyPr>
          <a:lstStyle/>
          <a:p>
            <a:pPr/>
            <a:r>
              <a:t>Bakery Algorithm</a:t>
            </a:r>
          </a:p>
        </p:txBody>
      </p:sp>
      <p:grpSp>
        <p:nvGrpSpPr>
          <p:cNvPr id="216" name="Group"/>
          <p:cNvGrpSpPr/>
          <p:nvPr/>
        </p:nvGrpSpPr>
        <p:grpSpPr>
          <a:xfrm>
            <a:off x="1249362" y="1690687"/>
            <a:ext cx="6783388" cy="4305301"/>
            <a:chOff x="0" y="0"/>
            <a:chExt cx="6783387" cy="4305300"/>
          </a:xfrm>
        </p:grpSpPr>
        <p:sp>
          <p:nvSpPr>
            <p:cNvPr id="214" name="Rectangle"/>
            <p:cNvSpPr/>
            <p:nvPr/>
          </p:nvSpPr>
          <p:spPr>
            <a:xfrm>
              <a:off x="0" y="0"/>
              <a:ext cx="6783388" cy="43053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3333CC"/>
                  </a:solidFill>
                  <a:latin typeface="Courier New"/>
                  <a:ea typeface="Courier New"/>
                  <a:cs typeface="Courier New"/>
                  <a:sym typeface="Courier New"/>
                </a:defRPr>
              </a:pPr>
            </a:p>
          </p:txBody>
        </p:sp>
        <p:sp>
          <p:nvSpPr>
            <p:cNvPr id="215" name="class Bakery implements Lock {…"/>
            <p:cNvSpPr txBox="1"/>
            <p:nvPr/>
          </p:nvSpPr>
          <p:spPr>
            <a:xfrm>
              <a:off x="0" y="0"/>
              <a:ext cx="6783388" cy="38557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latin typeface="Courier New"/>
                  <a:ea typeface="Courier New"/>
                  <a:cs typeface="Courier New"/>
                  <a:sym typeface="Courier New"/>
                </a:defRPr>
              </a:pPr>
              <a:r>
                <a:t>class </a:t>
              </a:r>
              <a:r>
                <a:rPr>
                  <a:solidFill>
                    <a:srgbClr val="3333CC"/>
                  </a:solidFill>
                </a:rPr>
                <a:t>Bakery</a:t>
              </a:r>
              <a:r>
                <a:t> implements </a:t>
              </a:r>
              <a:r>
                <a:rPr>
                  <a:solidFill>
                    <a:srgbClr val="3333CC"/>
                  </a:solidFill>
                </a:rPr>
                <a:t>Lock {</a:t>
              </a:r>
            </a:p>
            <a:p>
              <a:pPr marL="231775" indent="-231775">
                <a:spcBef>
                  <a:spcPts val="400"/>
                </a:spcBef>
                <a:defRPr sz="2000">
                  <a:latin typeface="Courier New"/>
                  <a:ea typeface="Courier New"/>
                  <a:cs typeface="Courier New"/>
                  <a:sym typeface="Courier New"/>
                </a:defRPr>
              </a:pPr>
              <a:r>
                <a:t>   boolean[] </a:t>
              </a:r>
              <a:r>
                <a:rPr>
                  <a:solidFill>
                    <a:srgbClr val="3333CC"/>
                  </a:solidFill>
                </a:rPr>
                <a:t>flag;</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3333CC"/>
                  </a:solidFill>
                </a:rPr>
                <a:t>Label[] label;</a:t>
              </a:r>
              <a:endParaRPr>
                <a:solidFill>
                  <a:srgbClr val="3333CC"/>
                </a:solidFill>
              </a:endParaRPr>
            </a:p>
            <a:p>
              <a:pPr marL="231775" indent="-231775">
                <a:spcBef>
                  <a:spcPts val="400"/>
                </a:spcBef>
                <a:defRPr sz="2000">
                  <a:latin typeface="Courier New"/>
                  <a:ea typeface="Courier New"/>
                  <a:cs typeface="Courier New"/>
                  <a:sym typeface="Courier New"/>
                </a:defRPr>
              </a:pPr>
              <a:r>
                <a:t>  public </a:t>
              </a:r>
              <a:r>
                <a:rPr>
                  <a:solidFill>
                    <a:srgbClr val="3333CC"/>
                  </a:solidFill>
                </a:rPr>
                <a:t>Bakery (</a:t>
              </a:r>
              <a:r>
                <a:t>int </a:t>
              </a:r>
              <a:r>
                <a:rPr>
                  <a:solidFill>
                    <a:srgbClr val="3333CC"/>
                  </a:solidFill>
                </a:rPr>
                <a:t>n) {</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3333CC"/>
                  </a:solidFill>
                </a:rPr>
                <a:t>flag  =</a:t>
              </a:r>
              <a:r>
                <a:t> new </a:t>
              </a:r>
              <a:r>
                <a:rPr>
                  <a:solidFill>
                    <a:srgbClr val="3333CC"/>
                  </a:solidFill>
                </a:rPr>
                <a:t>boolean[n];</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3333CC"/>
                  </a:solidFill>
                </a:rPr>
                <a:t>label =</a:t>
              </a:r>
              <a:r>
                <a:t> new </a:t>
              </a:r>
              <a:r>
                <a:rPr>
                  <a:solidFill>
                    <a:srgbClr val="3333CC"/>
                  </a:solidFill>
                </a:rPr>
                <a:t>Label[n];</a:t>
              </a:r>
              <a:endParaRPr>
                <a:solidFill>
                  <a:srgbClr val="3333CC"/>
                </a:solidFill>
              </a:endParaRPr>
            </a:p>
            <a:p>
              <a:pPr marL="231775" indent="-231775">
                <a:spcBef>
                  <a:spcPts val="400"/>
                </a:spcBef>
                <a:defRPr sz="2000">
                  <a:latin typeface="Courier New"/>
                  <a:ea typeface="Courier New"/>
                  <a:cs typeface="Courier New"/>
                  <a:sym typeface="Courier New"/>
                </a:defRPr>
              </a:pPr>
              <a:r>
                <a:t>    for </a:t>
              </a:r>
              <a:r>
                <a:rPr>
                  <a:solidFill>
                    <a:srgbClr val="3333CC"/>
                  </a:solidFill>
                </a:rPr>
                <a:t>(</a:t>
              </a:r>
              <a:r>
                <a:t>int </a:t>
              </a:r>
              <a:r>
                <a:rPr>
                  <a:solidFill>
                    <a:srgbClr val="3333CC"/>
                  </a:solidFill>
                </a:rPr>
                <a:t>i = 0; i &lt; n; i++) { </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3333CC"/>
                  </a:solidFill>
                </a:rPr>
                <a:t>flag[i] =</a:t>
              </a:r>
              <a:r>
                <a:t> false</a:t>
              </a:r>
              <a:r>
                <a:rPr>
                  <a:solidFill>
                    <a:srgbClr val="3333CC"/>
                  </a:solidFill>
                </a:rPr>
                <a:t>; label[i] = 0;</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3333CC"/>
                  </a:solidFill>
                </a:rPr>
                <a:t>}</a:t>
              </a:r>
              <a:endParaRPr>
                <a:solidFill>
                  <a:srgbClr val="3333CC"/>
                </a:solidFill>
              </a:endParaRPr>
            </a:p>
            <a:p>
              <a:pPr marL="231775" indent="-231775">
                <a:spcBef>
                  <a:spcPts val="400"/>
                </a:spcBef>
                <a:defRPr sz="2000">
                  <a:solidFill>
                    <a:srgbClr val="3333CC"/>
                  </a:solidFill>
                  <a:latin typeface="Courier New"/>
                  <a:ea typeface="Courier New"/>
                  <a:cs typeface="Courier New"/>
                  <a:sym typeface="Courier New"/>
                </a:defRPr>
              </a:pPr>
              <a:r>
                <a:t>  }</a:t>
              </a:r>
              <a:endParaRPr sz="1400"/>
            </a:p>
            <a:p>
              <a:pPr marL="231775" indent="-231775">
                <a:lnSpc>
                  <a:spcPct val="80000"/>
                </a:lnSpc>
                <a:spcBef>
                  <a:spcPts val="400"/>
                </a:spcBef>
                <a:defRPr sz="2000">
                  <a:latin typeface="Courier New"/>
                  <a:ea typeface="Courier New"/>
                  <a:cs typeface="Courier New"/>
                  <a:sym typeface="Courier New"/>
                </a:defRPr>
              </a:pPr>
              <a:r>
                <a:t> </a:t>
              </a:r>
              <a:r>
                <a:rPr>
                  <a:solidFill>
                    <a:srgbClr val="3333CC"/>
                  </a:solidFill>
                </a:rPr>
                <a:t>…</a:t>
              </a:r>
            </a:p>
          </p:txBody>
        </p:sp>
      </p:grpSp>
    </p:spTree>
  </p:cSld>
  <p:clrMapOvr>
    <a:masterClrMapping/>
  </p:clrMapOvr>
  <p:transition xmlns:p14="http://schemas.microsoft.com/office/powerpoint/2010/main" spd="med" advClick="1"/>
</p:sld>
</file>

<file path=ppt/slides/slide2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5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52"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53"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54" name="……"/>
          <p:cNvSpPr/>
          <p:nvPr/>
        </p:nvSpPr>
        <p:spPr>
          <a:xfrm>
            <a:off x="919162" y="1758950"/>
            <a:ext cx="7153276" cy="39141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a:t>
            </a:r>
          </a:p>
          <a:p>
            <a:pPr marL="342900" indent="-342900">
              <a:spcBef>
                <a:spcPts val="400"/>
              </a:spcBef>
              <a:defRPr sz="2000">
                <a:latin typeface="Courier New"/>
                <a:ea typeface="Courier New"/>
                <a:cs typeface="Courier New"/>
                <a:sym typeface="Courier New"/>
              </a:defRPr>
            </a:pPr>
            <a:r>
              <a:t>  long start = now();</a:t>
            </a:r>
          </a:p>
          <a:p>
            <a:pPr marL="342900" indent="-342900">
              <a:spcBef>
                <a:spcPts val="400"/>
              </a:spcBef>
              <a:defRPr sz="2000">
                <a:latin typeface="Courier New"/>
                <a:ea typeface="Courier New"/>
                <a:cs typeface="Courier New"/>
                <a:sym typeface="Courier New"/>
              </a:defRPr>
            </a:pPr>
            <a:r>
              <a:t>  while (now()- start &lt; timeout) {</a:t>
            </a:r>
          </a:p>
          <a:p>
            <a:pPr marL="342900" indent="-342900">
              <a:spcBef>
                <a:spcPts val="400"/>
              </a:spcBef>
              <a:defRPr sz="2000">
                <a:latin typeface="Courier New"/>
                <a:ea typeface="Courier New"/>
                <a:cs typeface="Courier New"/>
                <a:sym typeface="Courier New"/>
              </a:defRPr>
            </a:pPr>
            <a:r>
              <a:t>    </a:t>
            </a:r>
            <a:r>
              <a:rPr>
                <a:solidFill>
                  <a:srgbClr val="B2B2B2"/>
                </a:solidFill>
              </a:rPr>
              <a:t>Qnode predPred = myPred.prev;</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if (predPred == AVAILABLE) {</a:t>
            </a:r>
          </a:p>
          <a:p>
            <a:pPr marL="342900" indent="-342900">
              <a:spcBef>
                <a:spcPts val="400"/>
              </a:spcBef>
              <a:defRPr sz="2000">
                <a:solidFill>
                  <a:srgbClr val="B2B2B2"/>
                </a:solidFill>
                <a:latin typeface="Courier New"/>
                <a:ea typeface="Courier New"/>
                <a:cs typeface="Courier New"/>
                <a:sym typeface="Courier New"/>
              </a:defRPr>
            </a:pPr>
            <a:r>
              <a:t>      return true;</a:t>
            </a:r>
          </a:p>
          <a:p>
            <a:pPr marL="342900" indent="-342900">
              <a:spcBef>
                <a:spcPts val="400"/>
              </a:spcBef>
              <a:defRPr sz="2000">
                <a:solidFill>
                  <a:srgbClr val="B2B2B2"/>
                </a:solidFill>
                <a:latin typeface="Courier New"/>
                <a:ea typeface="Courier New"/>
                <a:cs typeface="Courier New"/>
                <a:sym typeface="Courier New"/>
              </a:defRPr>
            </a:pPr>
            <a:r>
              <a:t>    } else if (predPred != null) {</a:t>
            </a:r>
          </a:p>
          <a:p>
            <a:pPr marL="342900" indent="-342900">
              <a:spcBef>
                <a:spcPts val="400"/>
              </a:spcBef>
              <a:defRPr sz="2000">
                <a:solidFill>
                  <a:srgbClr val="B2B2B2"/>
                </a:solidFill>
                <a:latin typeface="Courier New"/>
                <a:ea typeface="Courier New"/>
                <a:cs typeface="Courier New"/>
                <a:sym typeface="Courier New"/>
              </a:defRPr>
            </a:pPr>
            <a:r>
              <a:t>      myPred = predPred;</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latin typeface="Courier New"/>
                <a:ea typeface="Courier New"/>
                <a:cs typeface="Courier New"/>
                <a:sym typeface="Courier New"/>
              </a:defRPr>
            </a:pPr>
            <a:r>
              <a:t>  …</a:t>
            </a:r>
          </a:p>
        </p:txBody>
      </p:sp>
      <p:sp>
        <p:nvSpPr>
          <p:cNvPr id="6855" name="Keep trying for a while …"/>
          <p:cNvSpPr txBox="1"/>
          <p:nvPr/>
        </p:nvSpPr>
        <p:spPr>
          <a:xfrm>
            <a:off x="3049587" y="4738687"/>
            <a:ext cx="5046663" cy="5480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Keep trying for a while …</a:t>
            </a:r>
          </a:p>
        </p:txBody>
      </p:sp>
      <p:sp>
        <p:nvSpPr>
          <p:cNvPr id="6856" name="Shape"/>
          <p:cNvSpPr/>
          <p:nvPr/>
        </p:nvSpPr>
        <p:spPr>
          <a:xfrm>
            <a:off x="1209675" y="1966912"/>
            <a:ext cx="5021263" cy="2836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60"/>
                  <a:pt x="0" y="1251"/>
                </a:cubicBezTo>
                <a:lnTo>
                  <a:pt x="0" y="6255"/>
                </a:lnTo>
                <a:cubicBezTo>
                  <a:pt x="0" y="6946"/>
                  <a:pt x="1612" y="7506"/>
                  <a:pt x="3600" y="7506"/>
                </a:cubicBezTo>
                <a:lnTo>
                  <a:pt x="12600" y="7506"/>
                </a:lnTo>
                <a:lnTo>
                  <a:pt x="17953" y="21600"/>
                </a:lnTo>
                <a:lnTo>
                  <a:pt x="18000" y="7506"/>
                </a:lnTo>
                <a:cubicBezTo>
                  <a:pt x="19988" y="7506"/>
                  <a:pt x="21600" y="6946"/>
                  <a:pt x="21600" y="6255"/>
                </a:cubicBezTo>
                <a:lnTo>
                  <a:pt x="21600" y="1251"/>
                </a:lnTo>
                <a:cubicBezTo>
                  <a:pt x="21600" y="560"/>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5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5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60"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61" name="……"/>
          <p:cNvSpPr/>
          <p:nvPr/>
        </p:nvSpPr>
        <p:spPr>
          <a:xfrm>
            <a:off x="919162" y="1758950"/>
            <a:ext cx="7153276" cy="39141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long start = now();</a:t>
            </a:r>
          </a:p>
          <a:p>
            <a:pPr marL="342900" indent="-342900">
              <a:spcBef>
                <a:spcPts val="400"/>
              </a:spcBef>
              <a:defRPr sz="2000">
                <a:solidFill>
                  <a:srgbClr val="B2B2B2"/>
                </a:solidFill>
                <a:latin typeface="Courier New"/>
                <a:ea typeface="Courier New"/>
                <a:cs typeface="Courier New"/>
                <a:sym typeface="Courier New"/>
              </a:defRPr>
            </a:pPr>
            <a:r>
              <a:t>  while (now()- start &lt; timeout) {</a:t>
            </a:r>
          </a:p>
          <a:p>
            <a:pPr marL="342900" indent="-342900">
              <a:spcBef>
                <a:spcPts val="400"/>
              </a:spcBef>
              <a:defRPr sz="2000">
                <a:latin typeface="Courier New"/>
                <a:ea typeface="Courier New"/>
                <a:cs typeface="Courier New"/>
                <a:sym typeface="Courier New"/>
              </a:defRPr>
            </a:pPr>
            <a:r>
              <a:t>    Qnode predPred = myPred.prev;</a:t>
            </a:r>
          </a:p>
          <a:p>
            <a:pPr marL="342900" indent="-342900">
              <a:spcBef>
                <a:spcPts val="400"/>
              </a:spcBef>
              <a:defRPr sz="2000">
                <a:latin typeface="Courier New"/>
                <a:ea typeface="Courier New"/>
                <a:cs typeface="Courier New"/>
                <a:sym typeface="Courier New"/>
              </a:defRPr>
            </a:pPr>
            <a:r>
              <a:t>    </a:t>
            </a:r>
            <a:r>
              <a:rPr>
                <a:solidFill>
                  <a:srgbClr val="B2B2B2"/>
                </a:solidFill>
              </a:rPr>
              <a:t>if (predPred == AVAILABLE) {</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return true;</a:t>
            </a:r>
          </a:p>
          <a:p>
            <a:pPr marL="342900" indent="-342900">
              <a:spcBef>
                <a:spcPts val="400"/>
              </a:spcBef>
              <a:defRPr sz="2000">
                <a:solidFill>
                  <a:srgbClr val="B2B2B2"/>
                </a:solidFill>
                <a:latin typeface="Courier New"/>
                <a:ea typeface="Courier New"/>
                <a:cs typeface="Courier New"/>
                <a:sym typeface="Courier New"/>
              </a:defRPr>
            </a:pPr>
            <a:r>
              <a:t>    } else if (predPred != null) {</a:t>
            </a:r>
          </a:p>
          <a:p>
            <a:pPr marL="342900" indent="-342900">
              <a:spcBef>
                <a:spcPts val="400"/>
              </a:spcBef>
              <a:defRPr sz="2000">
                <a:solidFill>
                  <a:srgbClr val="B2B2B2"/>
                </a:solidFill>
                <a:latin typeface="Courier New"/>
                <a:ea typeface="Courier New"/>
                <a:cs typeface="Courier New"/>
                <a:sym typeface="Courier New"/>
              </a:defRPr>
            </a:pPr>
            <a:r>
              <a:t>      myPred = predPred;</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latin typeface="Courier New"/>
                <a:ea typeface="Courier New"/>
                <a:cs typeface="Courier New"/>
                <a:sym typeface="Courier New"/>
              </a:defRPr>
            </a:pPr>
            <a:r>
              <a:t>  …</a:t>
            </a:r>
          </a:p>
        </p:txBody>
      </p:sp>
      <p:sp>
        <p:nvSpPr>
          <p:cNvPr id="6862" name="Spin on predecessor’s prev field"/>
          <p:cNvSpPr txBox="1"/>
          <p:nvPr/>
        </p:nvSpPr>
        <p:spPr>
          <a:xfrm>
            <a:off x="2474912" y="4854575"/>
            <a:ext cx="504666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Spin on predecessor’s prev field</a:t>
            </a:r>
          </a:p>
        </p:txBody>
      </p:sp>
      <p:sp>
        <p:nvSpPr>
          <p:cNvPr id="6863" name="Shape"/>
          <p:cNvSpPr/>
          <p:nvPr/>
        </p:nvSpPr>
        <p:spPr>
          <a:xfrm>
            <a:off x="1398587" y="2879725"/>
            <a:ext cx="4737101" cy="18653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336"/>
                  <a:pt x="0" y="751"/>
                </a:cubicBezTo>
                <a:lnTo>
                  <a:pt x="0" y="3753"/>
                </a:lnTo>
                <a:cubicBezTo>
                  <a:pt x="0" y="4168"/>
                  <a:pt x="1612" y="4504"/>
                  <a:pt x="3600" y="4504"/>
                </a:cubicBezTo>
                <a:lnTo>
                  <a:pt x="12600" y="4504"/>
                </a:lnTo>
                <a:lnTo>
                  <a:pt x="16352" y="21600"/>
                </a:lnTo>
                <a:lnTo>
                  <a:pt x="18000" y="4504"/>
                </a:lnTo>
                <a:cubicBezTo>
                  <a:pt x="19988" y="4504"/>
                  <a:pt x="21600" y="4168"/>
                  <a:pt x="21600" y="3753"/>
                </a:cubicBezTo>
                <a:lnTo>
                  <a:pt x="21600" y="751"/>
                </a:lnTo>
                <a:cubicBezTo>
                  <a:pt x="21600" y="336"/>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6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6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67"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68" name="……"/>
          <p:cNvSpPr/>
          <p:nvPr/>
        </p:nvSpPr>
        <p:spPr>
          <a:xfrm>
            <a:off x="919162" y="1758950"/>
            <a:ext cx="7153276" cy="39141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a:t>
            </a:r>
          </a:p>
          <a:p>
            <a:pPr marL="342900" indent="-342900">
              <a:spcBef>
                <a:spcPts val="400"/>
              </a:spcBef>
              <a:defRPr sz="2000">
                <a:solidFill>
                  <a:srgbClr val="B2B2B2"/>
                </a:solidFill>
                <a:latin typeface="Courier New"/>
                <a:ea typeface="Courier New"/>
                <a:cs typeface="Courier New"/>
                <a:sym typeface="Courier New"/>
              </a:defRPr>
            </a:pPr>
            <a:r>
              <a:t>  long start = now();</a:t>
            </a:r>
          </a:p>
          <a:p>
            <a:pPr marL="342900" indent="-342900">
              <a:spcBef>
                <a:spcPts val="400"/>
              </a:spcBef>
              <a:defRPr sz="2000">
                <a:solidFill>
                  <a:srgbClr val="B2B2B2"/>
                </a:solidFill>
                <a:latin typeface="Courier New"/>
                <a:ea typeface="Courier New"/>
                <a:cs typeface="Courier New"/>
                <a:sym typeface="Courier New"/>
              </a:defRPr>
            </a:pPr>
            <a:r>
              <a:t>  while (now()- start &lt; timeout) {</a:t>
            </a:r>
          </a:p>
          <a:p>
            <a:pPr marL="342900" indent="-342900">
              <a:spcBef>
                <a:spcPts val="400"/>
              </a:spcBef>
              <a:defRPr sz="2000">
                <a:solidFill>
                  <a:srgbClr val="B2B2B2"/>
                </a:solidFill>
                <a:latin typeface="Courier New"/>
                <a:ea typeface="Courier New"/>
                <a:cs typeface="Courier New"/>
                <a:sym typeface="Courier New"/>
              </a:defRPr>
            </a:pPr>
            <a:r>
              <a:t>    Qnode predPred = myPred.prev;</a:t>
            </a:r>
          </a:p>
          <a:p>
            <a:pPr marL="342900" indent="-342900">
              <a:spcBef>
                <a:spcPts val="400"/>
              </a:spcBef>
              <a:defRPr sz="2000">
                <a:latin typeface="Courier New"/>
                <a:ea typeface="Courier New"/>
                <a:cs typeface="Courier New"/>
                <a:sym typeface="Courier New"/>
              </a:defRPr>
            </a:pPr>
            <a:r>
              <a:t>    if (predPred == AVAILABLE) {</a:t>
            </a:r>
          </a:p>
          <a:p>
            <a:pPr marL="342900" indent="-342900">
              <a:spcBef>
                <a:spcPts val="400"/>
              </a:spcBef>
              <a:defRPr sz="2000">
                <a:latin typeface="Courier New"/>
                <a:ea typeface="Courier New"/>
                <a:cs typeface="Courier New"/>
                <a:sym typeface="Courier New"/>
              </a:defRPr>
            </a:pPr>
            <a:r>
              <a:t>      return true;</a:t>
            </a:r>
          </a:p>
          <a:p>
            <a:pPr marL="342900" indent="-342900">
              <a:spcBef>
                <a:spcPts val="400"/>
              </a:spcBef>
              <a:defRPr sz="2000">
                <a:latin typeface="Courier New"/>
                <a:ea typeface="Courier New"/>
                <a:cs typeface="Courier New"/>
                <a:sym typeface="Courier New"/>
              </a:defRPr>
            </a:pPr>
            <a:r>
              <a:t>    </a:t>
            </a:r>
            <a:r>
              <a:rPr>
                <a:solidFill>
                  <a:srgbClr val="B2B2B2"/>
                </a:solidFill>
              </a:rPr>
              <a:t>} else if (predPred != null) {</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myPred = predPred;</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solidFill>
                  <a:srgbClr val="B2B2B2"/>
                </a:solidFill>
                <a:latin typeface="Courier New"/>
                <a:ea typeface="Courier New"/>
                <a:cs typeface="Courier New"/>
                <a:sym typeface="Courier New"/>
              </a:defRPr>
            </a:pPr>
            <a:r>
              <a:t>  …</a:t>
            </a:r>
          </a:p>
        </p:txBody>
      </p:sp>
      <p:sp>
        <p:nvSpPr>
          <p:cNvPr id="6869" name="Predecessor released lock"/>
          <p:cNvSpPr txBox="1"/>
          <p:nvPr/>
        </p:nvSpPr>
        <p:spPr>
          <a:xfrm>
            <a:off x="1854200" y="5102225"/>
            <a:ext cx="5445125"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Predecessor released lock</a:t>
            </a:r>
          </a:p>
        </p:txBody>
      </p:sp>
      <p:sp>
        <p:nvSpPr>
          <p:cNvPr id="6870" name="Shape"/>
          <p:cNvSpPr/>
          <p:nvPr/>
        </p:nvSpPr>
        <p:spPr>
          <a:xfrm>
            <a:off x="1411287" y="3278187"/>
            <a:ext cx="4714876" cy="17478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619"/>
                  <a:pt x="0" y="1383"/>
                </a:cubicBezTo>
                <a:lnTo>
                  <a:pt x="0" y="6916"/>
                </a:lnTo>
                <a:cubicBezTo>
                  <a:pt x="0" y="7679"/>
                  <a:pt x="1612" y="8299"/>
                  <a:pt x="3600" y="8299"/>
                </a:cubicBezTo>
                <a:lnTo>
                  <a:pt x="12600" y="8299"/>
                </a:lnTo>
                <a:lnTo>
                  <a:pt x="13047" y="21600"/>
                </a:lnTo>
                <a:lnTo>
                  <a:pt x="18000" y="8299"/>
                </a:lnTo>
                <a:cubicBezTo>
                  <a:pt x="19988" y="8299"/>
                  <a:pt x="21600" y="7679"/>
                  <a:pt x="21600" y="6916"/>
                </a:cubicBezTo>
                <a:lnTo>
                  <a:pt x="21600" y="1383"/>
                </a:lnTo>
                <a:cubicBezTo>
                  <a:pt x="21600" y="619"/>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7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73"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74"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75" name="……"/>
          <p:cNvSpPr/>
          <p:nvPr/>
        </p:nvSpPr>
        <p:spPr>
          <a:xfrm>
            <a:off x="919162" y="1758950"/>
            <a:ext cx="7153276" cy="39141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a:t>
            </a:r>
          </a:p>
          <a:p>
            <a:pPr marL="342900" indent="-342900">
              <a:spcBef>
                <a:spcPts val="400"/>
              </a:spcBef>
              <a:defRPr sz="2000">
                <a:solidFill>
                  <a:srgbClr val="B2B2B2"/>
                </a:solidFill>
                <a:latin typeface="Courier New"/>
                <a:ea typeface="Courier New"/>
                <a:cs typeface="Courier New"/>
                <a:sym typeface="Courier New"/>
              </a:defRPr>
            </a:pPr>
            <a:r>
              <a:t>  long start = now();</a:t>
            </a:r>
          </a:p>
          <a:p>
            <a:pPr marL="342900" indent="-342900">
              <a:spcBef>
                <a:spcPts val="400"/>
              </a:spcBef>
              <a:defRPr sz="2000">
                <a:solidFill>
                  <a:srgbClr val="B2B2B2"/>
                </a:solidFill>
                <a:latin typeface="Courier New"/>
                <a:ea typeface="Courier New"/>
                <a:cs typeface="Courier New"/>
                <a:sym typeface="Courier New"/>
              </a:defRPr>
            </a:pPr>
            <a:r>
              <a:t>  while (now()- start &lt; timeout) {</a:t>
            </a:r>
          </a:p>
          <a:p>
            <a:pPr marL="342900" indent="-342900">
              <a:spcBef>
                <a:spcPts val="400"/>
              </a:spcBef>
              <a:defRPr sz="2000">
                <a:solidFill>
                  <a:srgbClr val="B2B2B2"/>
                </a:solidFill>
                <a:latin typeface="Courier New"/>
                <a:ea typeface="Courier New"/>
                <a:cs typeface="Courier New"/>
                <a:sym typeface="Courier New"/>
              </a:defRPr>
            </a:pPr>
            <a:r>
              <a:t>    Qnode predPred = myPred.prev;</a:t>
            </a:r>
          </a:p>
          <a:p>
            <a:pPr marL="342900" indent="-342900">
              <a:spcBef>
                <a:spcPts val="400"/>
              </a:spcBef>
              <a:defRPr sz="2000">
                <a:solidFill>
                  <a:srgbClr val="B2B2B2"/>
                </a:solidFill>
                <a:latin typeface="Courier New"/>
                <a:ea typeface="Courier New"/>
                <a:cs typeface="Courier New"/>
                <a:sym typeface="Courier New"/>
              </a:defRPr>
            </a:pPr>
            <a:r>
              <a:t>    if (predPred == AVAILABLE) {</a:t>
            </a:r>
          </a:p>
          <a:p>
            <a:pPr marL="342900" indent="-342900">
              <a:spcBef>
                <a:spcPts val="400"/>
              </a:spcBef>
              <a:defRPr sz="2000">
                <a:solidFill>
                  <a:srgbClr val="B2B2B2"/>
                </a:solidFill>
                <a:latin typeface="Courier New"/>
                <a:ea typeface="Courier New"/>
                <a:cs typeface="Courier New"/>
                <a:sym typeface="Courier New"/>
              </a:defRPr>
            </a:pPr>
            <a:r>
              <a:t>      return true;</a:t>
            </a:r>
          </a:p>
          <a:p>
            <a:pPr marL="342900" indent="-342900">
              <a:spcBef>
                <a:spcPts val="400"/>
              </a:spcBef>
              <a:defRPr sz="2000">
                <a:latin typeface="Courier New"/>
                <a:ea typeface="Courier New"/>
                <a:cs typeface="Courier New"/>
                <a:sym typeface="Courier New"/>
              </a:defRPr>
            </a:pPr>
            <a:r>
              <a:t>    } else if (predPred != null) {</a:t>
            </a:r>
          </a:p>
          <a:p>
            <a:pPr marL="342900" indent="-342900">
              <a:spcBef>
                <a:spcPts val="400"/>
              </a:spcBef>
              <a:defRPr sz="2000">
                <a:latin typeface="Courier New"/>
                <a:ea typeface="Courier New"/>
                <a:cs typeface="Courier New"/>
                <a:sym typeface="Courier New"/>
              </a:defRPr>
            </a:pPr>
            <a:r>
              <a:t>      myPred = predPred;</a:t>
            </a:r>
          </a:p>
          <a:p>
            <a:pPr marL="342900" indent="-342900">
              <a:spcBef>
                <a:spcPts val="400"/>
              </a:spcBef>
              <a:defRPr sz="20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solidFill>
                  <a:srgbClr val="B2B2B2"/>
                </a:solidFill>
                <a:latin typeface="Courier New"/>
                <a:ea typeface="Courier New"/>
                <a:cs typeface="Courier New"/>
                <a:sym typeface="Courier New"/>
              </a:defRPr>
            </a:pPr>
            <a:r>
              <a:t>  …</a:t>
            </a:r>
          </a:p>
        </p:txBody>
      </p:sp>
      <p:sp>
        <p:nvSpPr>
          <p:cNvPr id="6876" name="Predecessor aborted, advance one"/>
          <p:cNvSpPr txBox="1"/>
          <p:nvPr/>
        </p:nvSpPr>
        <p:spPr>
          <a:xfrm>
            <a:off x="2698750" y="4845050"/>
            <a:ext cx="5445125"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Predecessor aborted, advance one</a:t>
            </a:r>
          </a:p>
        </p:txBody>
      </p:sp>
      <p:sp>
        <p:nvSpPr>
          <p:cNvPr id="6877" name="Shape"/>
          <p:cNvSpPr/>
          <p:nvPr/>
        </p:nvSpPr>
        <p:spPr>
          <a:xfrm>
            <a:off x="1457325" y="3981450"/>
            <a:ext cx="4714875" cy="1020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060"/>
                  <a:pt x="0" y="2368"/>
                </a:cubicBezTo>
                <a:lnTo>
                  <a:pt x="0" y="11841"/>
                </a:lnTo>
                <a:cubicBezTo>
                  <a:pt x="0" y="13149"/>
                  <a:pt x="1612" y="14210"/>
                  <a:pt x="3600" y="14210"/>
                </a:cubicBezTo>
                <a:lnTo>
                  <a:pt x="12600" y="14210"/>
                </a:lnTo>
                <a:lnTo>
                  <a:pt x="19062" y="21600"/>
                </a:lnTo>
                <a:lnTo>
                  <a:pt x="18000" y="14210"/>
                </a:lnTo>
                <a:cubicBezTo>
                  <a:pt x="19988" y="14210"/>
                  <a:pt x="21600" y="13149"/>
                  <a:pt x="21600" y="11841"/>
                </a:cubicBezTo>
                <a:lnTo>
                  <a:pt x="21600" y="2368"/>
                </a:lnTo>
                <a:cubicBezTo>
                  <a:pt x="21600" y="1060"/>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7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80"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81"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82" name="……"/>
          <p:cNvSpPr/>
          <p:nvPr/>
        </p:nvSpPr>
        <p:spPr>
          <a:xfrm>
            <a:off x="919162" y="1758950"/>
            <a:ext cx="7153276" cy="21488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a:t>
            </a:r>
          </a:p>
          <a:p>
            <a:pPr marL="342900" indent="-342900">
              <a:spcBef>
                <a:spcPts val="400"/>
              </a:spcBef>
              <a:defRPr sz="2000">
                <a:latin typeface="Courier New"/>
                <a:ea typeface="Courier New"/>
                <a:cs typeface="Courier New"/>
                <a:sym typeface="Courier New"/>
              </a:defRPr>
            </a:pPr>
            <a:r>
              <a:t>if (!tail.compareAndSet(qnode, myPred))</a:t>
            </a:r>
          </a:p>
          <a:p>
            <a:pPr marL="342900" indent="-342900">
              <a:spcBef>
                <a:spcPts val="400"/>
              </a:spcBef>
              <a:defRPr sz="2000">
                <a:latin typeface="Courier New"/>
                <a:ea typeface="Courier New"/>
                <a:cs typeface="Courier New"/>
                <a:sym typeface="Courier New"/>
              </a:defRPr>
            </a:pPr>
            <a:r>
              <a:t>    qnode.prev = myPred;</a:t>
            </a:r>
          </a:p>
          <a:p>
            <a:pPr marL="342900" indent="-342900">
              <a:spcBef>
                <a:spcPts val="400"/>
              </a:spcBef>
              <a:defRPr sz="2000">
                <a:latin typeface="Courier New"/>
                <a:ea typeface="Courier New"/>
                <a:cs typeface="Courier New"/>
                <a:sym typeface="Courier New"/>
              </a:defRPr>
            </a:pPr>
            <a:r>
              <a:t>    return false;</a:t>
            </a:r>
          </a:p>
          <a:p>
            <a:pPr marL="342900" indent="-342900">
              <a:spcBef>
                <a:spcPts val="400"/>
              </a:spcBef>
              <a:defRPr sz="2000">
                <a:latin typeface="Courier New"/>
                <a:ea typeface="Courier New"/>
                <a:cs typeface="Courier New"/>
                <a:sym typeface="Courier New"/>
              </a:defRPr>
            </a:pPr>
            <a:r>
              <a:t>  }</a:t>
            </a:r>
          </a:p>
          <a:p>
            <a:pPr marL="342900" indent="-342900">
              <a:spcBef>
                <a:spcPts val="400"/>
              </a:spcBef>
              <a:defRPr sz="2000">
                <a:latin typeface="Courier New"/>
                <a:ea typeface="Courier New"/>
                <a:cs typeface="Courier New"/>
                <a:sym typeface="Courier New"/>
              </a:defRPr>
            </a:pPr>
            <a:r>
              <a:t>}</a:t>
            </a:r>
          </a:p>
        </p:txBody>
      </p:sp>
      <p:sp>
        <p:nvSpPr>
          <p:cNvPr id="6883" name="What do I do when I time out?"/>
          <p:cNvSpPr txBox="1"/>
          <p:nvPr/>
        </p:nvSpPr>
        <p:spPr>
          <a:xfrm>
            <a:off x="1292225" y="4352925"/>
            <a:ext cx="6183313" cy="548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What do I do when I time out?</a:t>
            </a:r>
          </a:p>
        </p:txBody>
      </p:sp>
    </p:spTree>
  </p:cSld>
  <p:clrMapOvr>
    <a:masterClrMapping/>
  </p:clrMapOvr>
  <p:transition xmlns:p14="http://schemas.microsoft.com/office/powerpoint/2010/main" spd="med" advClick="1"/>
</p:sld>
</file>

<file path=ppt/slides/slide2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8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86"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87"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88" name="……"/>
          <p:cNvSpPr/>
          <p:nvPr/>
        </p:nvSpPr>
        <p:spPr>
          <a:xfrm>
            <a:off x="919162" y="1758950"/>
            <a:ext cx="7153276" cy="21488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a:t>
            </a:r>
          </a:p>
          <a:p>
            <a:pPr marL="342900" indent="-342900">
              <a:spcBef>
                <a:spcPts val="400"/>
              </a:spcBef>
              <a:defRPr sz="2000">
                <a:latin typeface="Courier New"/>
                <a:ea typeface="Courier New"/>
                <a:cs typeface="Courier New"/>
                <a:sym typeface="Courier New"/>
              </a:defRPr>
            </a:pPr>
            <a:r>
              <a:t>if (!tail.compareAndSet(qnode, myPred))</a:t>
            </a:r>
          </a:p>
          <a:p>
            <a:pPr marL="342900" indent="-342900">
              <a:spcBef>
                <a:spcPts val="400"/>
              </a:spcBef>
              <a:defRPr sz="2000">
                <a:latin typeface="Courier New"/>
                <a:ea typeface="Courier New"/>
                <a:cs typeface="Courier New"/>
                <a:sym typeface="Courier New"/>
              </a:defRPr>
            </a:pPr>
            <a:r>
              <a:t>    qnode.prev = myPred;</a:t>
            </a:r>
          </a:p>
          <a:p>
            <a:pPr marL="342900" indent="-342900">
              <a:spcBef>
                <a:spcPts val="400"/>
              </a:spcBef>
              <a:defRPr sz="2000">
                <a:solidFill>
                  <a:srgbClr val="B2B2B2"/>
                </a:solidFill>
                <a:latin typeface="Courier New"/>
                <a:ea typeface="Courier New"/>
                <a:cs typeface="Courier New"/>
                <a:sym typeface="Courier New"/>
              </a:defRPr>
            </a:pPr>
            <a:r>
              <a:t>    return false;</a:t>
            </a:r>
          </a:p>
          <a:p>
            <a:pPr marL="342900" indent="-342900">
              <a:spcBef>
                <a:spcPts val="400"/>
              </a:spcBef>
              <a:defRPr sz="2000">
                <a:solidFill>
                  <a:srgbClr val="B2B2B2"/>
                </a:solidFill>
                <a:latin typeface="Courier New"/>
                <a:ea typeface="Courier New"/>
                <a:cs typeface="Courier New"/>
                <a:sym typeface="Courier New"/>
              </a:defRPr>
            </a:pPr>
            <a:r>
              <a:t>  }</a:t>
            </a:r>
          </a:p>
          <a:p>
            <a:pPr marL="342900" indent="-342900">
              <a:spcBef>
                <a:spcPts val="400"/>
              </a:spcBef>
              <a:defRPr sz="2000">
                <a:solidFill>
                  <a:srgbClr val="B2B2B2"/>
                </a:solidFill>
                <a:latin typeface="Courier New"/>
                <a:ea typeface="Courier New"/>
                <a:cs typeface="Courier New"/>
                <a:sym typeface="Courier New"/>
              </a:defRPr>
            </a:pPr>
            <a:r>
              <a:t>}</a:t>
            </a:r>
          </a:p>
        </p:txBody>
      </p:sp>
      <p:sp>
        <p:nvSpPr>
          <p:cNvPr id="6889" name="Do I have a successor?…"/>
          <p:cNvSpPr txBox="1"/>
          <p:nvPr/>
        </p:nvSpPr>
        <p:spPr>
          <a:xfrm>
            <a:off x="1292225" y="4352925"/>
            <a:ext cx="6183313" cy="14878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rgbClr val="FF3300"/>
                </a:solidFill>
              </a:defRPr>
            </a:pPr>
            <a:r>
              <a:t>Do I have a successor?</a:t>
            </a:r>
          </a:p>
          <a:p>
            <a:pPr algn="ctr">
              <a:defRPr sz="3200">
                <a:solidFill>
                  <a:srgbClr val="FF3300"/>
                </a:solidFill>
              </a:defRPr>
            </a:pPr>
            <a:r>
              <a:t>If CAS fails, I do.</a:t>
            </a:r>
          </a:p>
          <a:p>
            <a:pPr algn="ctr">
              <a:defRPr sz="3200">
                <a:solidFill>
                  <a:srgbClr val="FF3300"/>
                </a:solidFill>
              </a:defRPr>
            </a:pPr>
            <a:r>
              <a:t>Tell it about myPred</a:t>
            </a:r>
          </a:p>
        </p:txBody>
      </p:sp>
      <p:sp>
        <p:nvSpPr>
          <p:cNvPr id="6890" name="Shape"/>
          <p:cNvSpPr/>
          <p:nvPr/>
        </p:nvSpPr>
        <p:spPr>
          <a:xfrm>
            <a:off x="963612" y="2127250"/>
            <a:ext cx="6075363" cy="23463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40"/>
                  <a:pt x="0" y="1206"/>
                </a:cubicBezTo>
                <a:lnTo>
                  <a:pt x="0" y="6028"/>
                </a:lnTo>
                <a:cubicBezTo>
                  <a:pt x="0" y="6694"/>
                  <a:pt x="1612" y="7234"/>
                  <a:pt x="3600" y="7234"/>
                </a:cubicBezTo>
                <a:lnTo>
                  <a:pt x="8709" y="21600"/>
                </a:lnTo>
                <a:lnTo>
                  <a:pt x="9000" y="7234"/>
                </a:lnTo>
                <a:lnTo>
                  <a:pt x="18000" y="7234"/>
                </a:lnTo>
                <a:cubicBezTo>
                  <a:pt x="19988" y="7234"/>
                  <a:pt x="21600" y="6694"/>
                  <a:pt x="21600" y="6028"/>
                </a:cubicBezTo>
                <a:lnTo>
                  <a:pt x="21600" y="1206"/>
                </a:lnTo>
                <a:cubicBezTo>
                  <a:pt x="21600" y="540"/>
                  <a:pt x="19988" y="0"/>
                  <a:pt x="18000" y="0"/>
                </a:cubicBezTo>
                <a:lnTo>
                  <a:pt x="3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9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895"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896" name="Time-out Lock"/>
          <p:cNvSpPr txBox="1"/>
          <p:nvPr>
            <p:ph type="title" idx="4294967295"/>
          </p:nvPr>
        </p:nvSpPr>
        <p:spPr>
          <a:xfrm>
            <a:off x="685800" y="609599"/>
            <a:ext cx="7772400" cy="1143002"/>
          </a:xfrm>
          <a:prstGeom prst="rect">
            <a:avLst/>
          </a:prstGeom>
        </p:spPr>
        <p:txBody>
          <a:bodyPr>
            <a:normAutofit fontScale="100000" lnSpcReduction="0"/>
          </a:bodyPr>
          <a:lstStyle/>
          <a:p>
            <a:pPr/>
            <a:r>
              <a:t>Time-out Lock</a:t>
            </a:r>
          </a:p>
        </p:txBody>
      </p:sp>
      <p:sp>
        <p:nvSpPr>
          <p:cNvPr id="6897" name="……"/>
          <p:cNvSpPr/>
          <p:nvPr/>
        </p:nvSpPr>
        <p:spPr>
          <a:xfrm>
            <a:off x="919162" y="1758950"/>
            <a:ext cx="7153276" cy="214884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a:t>
            </a:r>
          </a:p>
          <a:p>
            <a:pPr marL="342900" indent="-342900">
              <a:spcBef>
                <a:spcPts val="400"/>
              </a:spcBef>
              <a:defRPr sz="2000">
                <a:solidFill>
                  <a:srgbClr val="B2B2B2"/>
                </a:solidFill>
                <a:latin typeface="Courier New"/>
                <a:ea typeface="Courier New"/>
                <a:cs typeface="Courier New"/>
                <a:sym typeface="Courier New"/>
              </a:defRPr>
            </a:pPr>
            <a:r>
              <a:t>if (!tail.compareAndSet(qnode, myPred))</a:t>
            </a:r>
          </a:p>
          <a:p>
            <a:pPr marL="342900" indent="-342900">
              <a:spcBef>
                <a:spcPts val="400"/>
              </a:spcBef>
              <a:defRPr sz="2000">
                <a:solidFill>
                  <a:srgbClr val="A6A6A6"/>
                </a:solidFill>
                <a:latin typeface="Courier New"/>
                <a:ea typeface="Courier New"/>
                <a:cs typeface="Courier New"/>
                <a:sym typeface="Courier New"/>
              </a:defRPr>
            </a:pPr>
            <a:r>
              <a:t>    qnode.prev = myPred;</a:t>
            </a:r>
          </a:p>
          <a:p>
            <a:pPr marL="342900" indent="-342900">
              <a:spcBef>
                <a:spcPts val="400"/>
              </a:spcBef>
              <a:defRPr sz="2000">
                <a:latin typeface="Courier New"/>
                <a:ea typeface="Courier New"/>
                <a:cs typeface="Courier New"/>
                <a:sym typeface="Courier New"/>
              </a:defRPr>
            </a:pPr>
            <a:r>
              <a:t>    return false;</a:t>
            </a:r>
          </a:p>
          <a:p>
            <a:pPr marL="342900" indent="-342900">
              <a:spcBef>
                <a:spcPts val="400"/>
              </a:spcBef>
              <a:defRPr sz="20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spcBef>
                <a:spcPts val="400"/>
              </a:spcBef>
              <a:defRPr sz="2000">
                <a:solidFill>
                  <a:srgbClr val="B2B2B2"/>
                </a:solidFill>
                <a:latin typeface="Courier New"/>
                <a:ea typeface="Courier New"/>
                <a:cs typeface="Courier New"/>
                <a:sym typeface="Courier New"/>
              </a:defRPr>
            </a:pPr>
            <a:r>
              <a:t>}</a:t>
            </a:r>
          </a:p>
        </p:txBody>
      </p:sp>
      <p:sp>
        <p:nvSpPr>
          <p:cNvPr id="6898" name="If CAS succeeds: no successor, simply return false"/>
          <p:cNvSpPr txBox="1"/>
          <p:nvPr/>
        </p:nvSpPr>
        <p:spPr>
          <a:xfrm>
            <a:off x="1203325" y="4975225"/>
            <a:ext cx="618331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If CAS succeeds: no successor, simply return false</a:t>
            </a:r>
          </a:p>
        </p:txBody>
      </p:sp>
      <p:sp>
        <p:nvSpPr>
          <p:cNvPr id="6899" name="Shape"/>
          <p:cNvSpPr/>
          <p:nvPr/>
        </p:nvSpPr>
        <p:spPr>
          <a:xfrm>
            <a:off x="1522412" y="2870200"/>
            <a:ext cx="3278188" cy="19051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286"/>
                  <a:pt x="0" y="639"/>
                </a:cubicBezTo>
                <a:lnTo>
                  <a:pt x="0" y="3195"/>
                </a:lnTo>
                <a:cubicBezTo>
                  <a:pt x="0" y="3548"/>
                  <a:pt x="1612" y="3834"/>
                  <a:pt x="3600" y="3834"/>
                </a:cubicBezTo>
                <a:lnTo>
                  <a:pt x="12600" y="3834"/>
                </a:lnTo>
                <a:lnTo>
                  <a:pt x="14550" y="21600"/>
                </a:lnTo>
                <a:lnTo>
                  <a:pt x="18000" y="3834"/>
                </a:lnTo>
                <a:cubicBezTo>
                  <a:pt x="19988" y="3834"/>
                  <a:pt x="21600" y="3548"/>
                  <a:pt x="21600" y="3195"/>
                </a:cubicBezTo>
                <a:lnTo>
                  <a:pt x="21600" y="639"/>
                </a:lnTo>
                <a:cubicBezTo>
                  <a:pt x="21600" y="286"/>
                  <a:pt x="19988" y="0"/>
                  <a:pt x="18000" y="0"/>
                </a:cubicBezTo>
                <a:lnTo>
                  <a:pt x="12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0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904"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905" name="Time-Out Unlock"/>
          <p:cNvSpPr txBox="1"/>
          <p:nvPr>
            <p:ph type="title" idx="4294967295"/>
          </p:nvPr>
        </p:nvSpPr>
        <p:spPr>
          <a:xfrm>
            <a:off x="685800" y="609599"/>
            <a:ext cx="7772400" cy="1143002"/>
          </a:xfrm>
          <a:prstGeom prst="rect">
            <a:avLst/>
          </a:prstGeom>
        </p:spPr>
        <p:txBody>
          <a:bodyPr>
            <a:normAutofit fontScale="100000" lnSpcReduction="0"/>
          </a:bodyPr>
          <a:lstStyle/>
          <a:p>
            <a:pPr/>
            <a:r>
              <a:t>Time-Out Unlock</a:t>
            </a:r>
          </a:p>
        </p:txBody>
      </p:sp>
      <p:sp>
        <p:nvSpPr>
          <p:cNvPr id="6906" name="public void unlock() {…"/>
          <p:cNvSpPr/>
          <p:nvPr/>
        </p:nvSpPr>
        <p:spPr>
          <a:xfrm>
            <a:off x="919162" y="1758950"/>
            <a:ext cx="7153276" cy="179578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latin typeface="Courier New"/>
                <a:ea typeface="Courier New"/>
                <a:cs typeface="Courier New"/>
                <a:sym typeface="Courier New"/>
              </a:defRPr>
            </a:pPr>
            <a:r>
              <a:t>public void unlock() {</a:t>
            </a:r>
          </a:p>
          <a:p>
            <a:pPr marL="342900" indent="-342900">
              <a:spcBef>
                <a:spcPts val="400"/>
              </a:spcBef>
              <a:defRPr sz="2000">
                <a:latin typeface="Courier New"/>
                <a:ea typeface="Courier New"/>
                <a:cs typeface="Courier New"/>
                <a:sym typeface="Courier New"/>
              </a:defRPr>
            </a:pPr>
            <a:r>
              <a:t>  Qnode qnode = myNode.get();</a:t>
            </a:r>
          </a:p>
          <a:p>
            <a:pPr marL="342900" indent="-342900">
              <a:spcBef>
                <a:spcPts val="400"/>
              </a:spcBef>
              <a:defRPr sz="2000">
                <a:latin typeface="Courier New"/>
                <a:ea typeface="Courier New"/>
                <a:cs typeface="Courier New"/>
                <a:sym typeface="Courier New"/>
              </a:defRPr>
            </a:pPr>
            <a:r>
              <a:t>  if (!tail.compareAndSet(qnode, null))</a:t>
            </a:r>
          </a:p>
          <a:p>
            <a:pPr marL="342900" indent="-342900">
              <a:spcBef>
                <a:spcPts val="400"/>
              </a:spcBef>
              <a:defRPr sz="2000">
                <a:latin typeface="Courier New"/>
                <a:ea typeface="Courier New"/>
                <a:cs typeface="Courier New"/>
                <a:sym typeface="Courier New"/>
              </a:defRPr>
            </a:pPr>
            <a:r>
              <a:t>    qnode.prev = AVAILABLE;</a:t>
            </a:r>
          </a:p>
          <a:p>
            <a:pPr marL="342900" indent="-342900">
              <a:spcBef>
                <a:spcPts val="400"/>
              </a:spcBef>
              <a:defRPr sz="2000">
                <a:latin typeface="Courier New"/>
                <a:ea typeface="Courier New"/>
                <a:cs typeface="Courier New"/>
                <a:sym typeface="Courier New"/>
              </a:defRPr>
            </a:pPr>
            <a:r>
              <a:t>}</a:t>
            </a:r>
          </a:p>
        </p:txBody>
      </p:sp>
    </p:spTree>
  </p:cSld>
  <p:clrMapOvr>
    <a:masterClrMapping/>
  </p:clrMapOvr>
  <p:transition xmlns:p14="http://schemas.microsoft.com/office/powerpoint/2010/main" spd="med" advClick="1"/>
</p:sld>
</file>

<file path=ppt/slides/slide2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0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909"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910" name="public void unlock() {…"/>
          <p:cNvSpPr/>
          <p:nvPr/>
        </p:nvSpPr>
        <p:spPr>
          <a:xfrm>
            <a:off x="919162" y="1758950"/>
            <a:ext cx="7153276" cy="179578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public void unlock() {</a:t>
            </a:r>
          </a:p>
          <a:p>
            <a:pPr marL="342900" indent="-342900">
              <a:spcBef>
                <a:spcPts val="400"/>
              </a:spcBef>
              <a:defRPr sz="2000">
                <a:solidFill>
                  <a:srgbClr val="B2B2B2"/>
                </a:solidFill>
                <a:latin typeface="Courier New"/>
                <a:ea typeface="Courier New"/>
                <a:cs typeface="Courier New"/>
                <a:sym typeface="Courier New"/>
              </a:defRPr>
            </a:pPr>
            <a:r>
              <a:t>  Qnode qnode = myNode.get();</a:t>
            </a:r>
          </a:p>
          <a:p>
            <a:pPr marL="342900" indent="-342900">
              <a:spcBef>
                <a:spcPts val="400"/>
              </a:spcBef>
              <a:defRPr sz="2000">
                <a:latin typeface="Courier New"/>
                <a:ea typeface="Courier New"/>
                <a:cs typeface="Courier New"/>
                <a:sym typeface="Courier New"/>
              </a:defRPr>
            </a:pPr>
            <a:r>
              <a:t>  if (!tail.compareAndSet(qnode, null))</a:t>
            </a:r>
          </a:p>
          <a:p>
            <a:pPr marL="342900" indent="-342900">
              <a:spcBef>
                <a:spcPts val="400"/>
              </a:spcBef>
              <a:defRPr sz="2000">
                <a:latin typeface="Courier New"/>
                <a:ea typeface="Courier New"/>
                <a:cs typeface="Courier New"/>
                <a:sym typeface="Courier New"/>
              </a:defRPr>
            </a:pPr>
            <a:r>
              <a:t>    qnode.prev = AVAILABLE;</a:t>
            </a:r>
          </a:p>
          <a:p>
            <a:pPr marL="342900" indent="-342900">
              <a:spcBef>
                <a:spcPts val="400"/>
              </a:spcBef>
              <a:defRPr sz="2000">
                <a:solidFill>
                  <a:srgbClr val="B2B2B2"/>
                </a:solidFill>
                <a:latin typeface="Courier New"/>
                <a:ea typeface="Courier New"/>
                <a:cs typeface="Courier New"/>
                <a:sym typeface="Courier New"/>
              </a:defRPr>
            </a:pPr>
            <a:r>
              <a:t>}</a:t>
            </a:r>
          </a:p>
        </p:txBody>
      </p:sp>
      <p:sp>
        <p:nvSpPr>
          <p:cNvPr id="6911" name="Time-out Unlock"/>
          <p:cNvSpPr txBox="1"/>
          <p:nvPr>
            <p:ph type="title" idx="4294967295"/>
          </p:nvPr>
        </p:nvSpPr>
        <p:spPr>
          <a:xfrm>
            <a:off x="685800" y="609599"/>
            <a:ext cx="7772400" cy="1143002"/>
          </a:xfrm>
          <a:prstGeom prst="rect">
            <a:avLst/>
          </a:prstGeom>
        </p:spPr>
        <p:txBody>
          <a:bodyPr>
            <a:normAutofit fontScale="100000" lnSpcReduction="0"/>
          </a:bodyPr>
          <a:lstStyle/>
          <a:p>
            <a:pPr/>
            <a:r>
              <a:t>Time-out Unlock</a:t>
            </a:r>
          </a:p>
        </p:txBody>
      </p:sp>
      <p:sp>
        <p:nvSpPr>
          <p:cNvPr id="6912" name="If CAS failed:…"/>
          <p:cNvSpPr txBox="1"/>
          <p:nvPr/>
        </p:nvSpPr>
        <p:spPr>
          <a:xfrm>
            <a:off x="1385887" y="4597400"/>
            <a:ext cx="5445126" cy="14878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rgbClr val="FF3300"/>
                </a:solidFill>
              </a:defRPr>
            </a:pPr>
            <a:r>
              <a:t>If CAS failed:</a:t>
            </a:r>
          </a:p>
          <a:p>
            <a:pPr algn="ctr">
              <a:defRPr sz="3200">
                <a:solidFill>
                  <a:srgbClr val="FF3300"/>
                </a:solidFill>
              </a:defRPr>
            </a:pPr>
            <a:r>
              <a:t>successor exists,</a:t>
            </a:r>
          </a:p>
          <a:p>
            <a:pPr algn="ctr">
              <a:defRPr sz="3200">
                <a:solidFill>
                  <a:srgbClr val="FF3300"/>
                </a:solidFill>
              </a:defRPr>
            </a:pPr>
            <a:r>
              <a:t>notify it can enter</a:t>
            </a:r>
          </a:p>
        </p:txBody>
      </p:sp>
      <p:sp>
        <p:nvSpPr>
          <p:cNvPr id="6913" name="Shape"/>
          <p:cNvSpPr/>
          <p:nvPr/>
        </p:nvSpPr>
        <p:spPr>
          <a:xfrm>
            <a:off x="1139825" y="2503487"/>
            <a:ext cx="6086475" cy="1982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680"/>
                  <a:pt x="0" y="1519"/>
                </a:cubicBezTo>
                <a:lnTo>
                  <a:pt x="0" y="7595"/>
                </a:lnTo>
                <a:cubicBezTo>
                  <a:pt x="0" y="8434"/>
                  <a:pt x="1612" y="9114"/>
                  <a:pt x="3600" y="9114"/>
                </a:cubicBezTo>
                <a:lnTo>
                  <a:pt x="9651" y="21600"/>
                </a:lnTo>
                <a:lnTo>
                  <a:pt x="9000" y="9114"/>
                </a:lnTo>
                <a:lnTo>
                  <a:pt x="18000" y="9114"/>
                </a:lnTo>
                <a:cubicBezTo>
                  <a:pt x="19988" y="9114"/>
                  <a:pt x="21600" y="8434"/>
                  <a:pt x="21600" y="7595"/>
                </a:cubicBezTo>
                <a:lnTo>
                  <a:pt x="21600" y="1519"/>
                </a:lnTo>
                <a:cubicBezTo>
                  <a:pt x="21600" y="680"/>
                  <a:pt x="19988" y="0"/>
                  <a:pt x="18000" y="0"/>
                </a:cubicBezTo>
                <a:lnTo>
                  <a:pt x="3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1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918"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919" name="public void unlock() {…"/>
          <p:cNvSpPr/>
          <p:nvPr/>
        </p:nvSpPr>
        <p:spPr>
          <a:xfrm>
            <a:off x="1071562" y="1911350"/>
            <a:ext cx="7153276" cy="1795781"/>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spcBef>
                <a:spcPts val="400"/>
              </a:spcBef>
              <a:defRPr sz="2000">
                <a:solidFill>
                  <a:srgbClr val="B2B2B2"/>
                </a:solidFill>
                <a:latin typeface="Courier New"/>
                <a:ea typeface="Courier New"/>
                <a:cs typeface="Courier New"/>
                <a:sym typeface="Courier New"/>
              </a:defRPr>
            </a:pPr>
            <a:r>
              <a:t>public void unlock() {</a:t>
            </a:r>
          </a:p>
          <a:p>
            <a:pPr marL="342900" indent="-342900">
              <a:spcBef>
                <a:spcPts val="400"/>
              </a:spcBef>
              <a:defRPr sz="2000">
                <a:solidFill>
                  <a:srgbClr val="B2B2B2"/>
                </a:solidFill>
                <a:latin typeface="Courier New"/>
                <a:ea typeface="Courier New"/>
                <a:cs typeface="Courier New"/>
                <a:sym typeface="Courier New"/>
              </a:defRPr>
            </a:pPr>
            <a:r>
              <a:t>  Qnode qnode = myNode.get();</a:t>
            </a:r>
          </a:p>
          <a:p>
            <a:pPr marL="342900" indent="-342900">
              <a:spcBef>
                <a:spcPts val="400"/>
              </a:spcBef>
              <a:defRPr sz="2000">
                <a:latin typeface="Courier New"/>
                <a:ea typeface="Courier New"/>
                <a:cs typeface="Courier New"/>
                <a:sym typeface="Courier New"/>
              </a:defRPr>
            </a:pPr>
            <a:r>
              <a:t>  if (!tail.compareAndSet(qnode, null))</a:t>
            </a:r>
          </a:p>
          <a:p>
            <a:pPr marL="342900" indent="-342900">
              <a:spcBef>
                <a:spcPts val="400"/>
              </a:spcBef>
              <a:defRPr sz="2000">
                <a:solidFill>
                  <a:srgbClr val="B2B2B2"/>
                </a:solidFill>
                <a:latin typeface="Courier New"/>
                <a:ea typeface="Courier New"/>
                <a:cs typeface="Courier New"/>
                <a:sym typeface="Courier New"/>
              </a:defRPr>
            </a:pPr>
            <a:r>
              <a:t>    qnode.prev = AVAILABLE;</a:t>
            </a:r>
          </a:p>
          <a:p>
            <a:pPr marL="342900" indent="-342900">
              <a:spcBef>
                <a:spcPts val="400"/>
              </a:spcBef>
              <a:defRPr sz="2000">
                <a:solidFill>
                  <a:srgbClr val="B2B2B2"/>
                </a:solidFill>
                <a:latin typeface="Courier New"/>
                <a:ea typeface="Courier New"/>
                <a:cs typeface="Courier New"/>
                <a:sym typeface="Courier New"/>
              </a:defRPr>
            </a:pPr>
            <a:r>
              <a:t>}</a:t>
            </a:r>
          </a:p>
        </p:txBody>
      </p:sp>
      <p:sp>
        <p:nvSpPr>
          <p:cNvPr id="6920" name="Timing-out Lock"/>
          <p:cNvSpPr txBox="1"/>
          <p:nvPr>
            <p:ph type="title" idx="4294967295"/>
          </p:nvPr>
        </p:nvSpPr>
        <p:spPr>
          <a:xfrm>
            <a:off x="685800" y="609599"/>
            <a:ext cx="7772400" cy="1143002"/>
          </a:xfrm>
          <a:prstGeom prst="rect">
            <a:avLst/>
          </a:prstGeom>
        </p:spPr>
        <p:txBody>
          <a:bodyPr>
            <a:normAutofit fontScale="100000" lnSpcReduction="0"/>
          </a:bodyPr>
          <a:lstStyle/>
          <a:p>
            <a:pPr/>
            <a:r>
              <a:t>Timing-out Lock</a:t>
            </a:r>
          </a:p>
        </p:txBody>
      </p:sp>
      <p:sp>
        <p:nvSpPr>
          <p:cNvPr id="6921" name="CAS successful: set tail to null, no clean up since no successor waiting"/>
          <p:cNvSpPr txBox="1"/>
          <p:nvPr/>
        </p:nvSpPr>
        <p:spPr>
          <a:xfrm>
            <a:off x="1773237" y="4421187"/>
            <a:ext cx="5445126" cy="14878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CAS successful: set tail to null, no clean up since no successor waiting</a:t>
            </a:r>
          </a:p>
        </p:txBody>
      </p:sp>
      <p:sp>
        <p:nvSpPr>
          <p:cNvPr id="6922" name="Shape"/>
          <p:cNvSpPr/>
          <p:nvPr/>
        </p:nvSpPr>
        <p:spPr>
          <a:xfrm>
            <a:off x="1241425" y="2565400"/>
            <a:ext cx="6086475" cy="16398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485"/>
                  <a:pt x="0" y="1084"/>
                </a:cubicBezTo>
                <a:lnTo>
                  <a:pt x="0" y="5419"/>
                </a:lnTo>
                <a:cubicBezTo>
                  <a:pt x="0" y="6018"/>
                  <a:pt x="1612" y="6503"/>
                  <a:pt x="3600" y="6503"/>
                </a:cubicBezTo>
                <a:lnTo>
                  <a:pt x="9651" y="21600"/>
                </a:lnTo>
                <a:lnTo>
                  <a:pt x="9000" y="6503"/>
                </a:lnTo>
                <a:lnTo>
                  <a:pt x="18000" y="6503"/>
                </a:lnTo>
                <a:cubicBezTo>
                  <a:pt x="19988" y="6503"/>
                  <a:pt x="21600" y="6018"/>
                  <a:pt x="21600" y="5419"/>
                </a:cubicBezTo>
                <a:lnTo>
                  <a:pt x="21600" y="1084"/>
                </a:lnTo>
                <a:cubicBezTo>
                  <a:pt x="21600" y="485"/>
                  <a:pt x="19988" y="0"/>
                  <a:pt x="18000" y="0"/>
                </a:cubicBezTo>
                <a:lnTo>
                  <a:pt x="3600" y="0"/>
                </a:lnTo>
                <a:close/>
              </a:path>
            </a:pathLst>
          </a:custGeom>
          <a:ln w="38100">
            <a:solidFill>
              <a:srgbClr val="FF33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1"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2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3" name="Bakery Algorithm"/>
          <p:cNvSpPr txBox="1"/>
          <p:nvPr>
            <p:ph type="title" idx="4294967295"/>
          </p:nvPr>
        </p:nvSpPr>
        <p:spPr>
          <a:xfrm>
            <a:off x="700087" y="363537"/>
            <a:ext cx="7772401" cy="1143001"/>
          </a:xfrm>
          <a:prstGeom prst="rect">
            <a:avLst/>
          </a:prstGeom>
        </p:spPr>
        <p:txBody>
          <a:bodyPr>
            <a:normAutofit fontScale="100000" lnSpcReduction="0"/>
          </a:bodyPr>
          <a:lstStyle/>
          <a:p>
            <a:pPr/>
            <a:r>
              <a:t>Bakery Algorithm</a:t>
            </a:r>
          </a:p>
        </p:txBody>
      </p:sp>
      <p:grpSp>
        <p:nvGrpSpPr>
          <p:cNvPr id="226" name="Group"/>
          <p:cNvGrpSpPr/>
          <p:nvPr/>
        </p:nvGrpSpPr>
        <p:grpSpPr>
          <a:xfrm>
            <a:off x="1249362" y="1690687"/>
            <a:ext cx="6783388" cy="4305301"/>
            <a:chOff x="0" y="0"/>
            <a:chExt cx="6783387" cy="4305300"/>
          </a:xfrm>
        </p:grpSpPr>
        <p:sp>
          <p:nvSpPr>
            <p:cNvPr id="224" name="Rectangle"/>
            <p:cNvSpPr/>
            <p:nvPr/>
          </p:nvSpPr>
          <p:spPr>
            <a:xfrm>
              <a:off x="0" y="0"/>
              <a:ext cx="6783388" cy="43053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p>
          </p:txBody>
        </p:sp>
        <p:sp>
          <p:nvSpPr>
            <p:cNvPr id="225" name="class Bakery implements Lock {…"/>
            <p:cNvSpPr txBox="1"/>
            <p:nvPr/>
          </p:nvSpPr>
          <p:spPr>
            <a:xfrm>
              <a:off x="0" y="0"/>
              <a:ext cx="6783388" cy="385572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r>
                <a:t>class Bakery implements Lock {</a:t>
              </a:r>
            </a:p>
            <a:p>
              <a:pPr marL="231775" indent="-231775">
                <a:spcBef>
                  <a:spcPts val="400"/>
                </a:spcBef>
                <a:defRPr sz="2000">
                  <a:latin typeface="Courier New"/>
                  <a:ea typeface="Courier New"/>
                  <a:cs typeface="Courier New"/>
                  <a:sym typeface="Courier New"/>
                </a:defRPr>
              </a:pPr>
              <a:r>
                <a:t>   boolean[] </a:t>
              </a:r>
              <a:r>
                <a:rPr>
                  <a:solidFill>
                    <a:srgbClr val="3333CC"/>
                  </a:solidFill>
                </a:rPr>
                <a:t>flag;</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3333CC"/>
                  </a:solidFill>
                </a:rPr>
                <a:t>Label[] label;</a:t>
              </a:r>
              <a:endParaRPr>
                <a:solidFill>
                  <a:srgbClr val="3333CC"/>
                </a:solidFill>
              </a:endParaRPr>
            </a:p>
            <a:p>
              <a:pPr marL="231775" indent="-231775">
                <a:spcBef>
                  <a:spcPts val="400"/>
                </a:spcBef>
                <a:defRPr sz="2000">
                  <a:latin typeface="Courier New"/>
                  <a:ea typeface="Courier New"/>
                  <a:cs typeface="Courier New"/>
                  <a:sym typeface="Courier New"/>
                </a:defRPr>
              </a:pPr>
              <a:r>
                <a:t>  </a:t>
              </a:r>
              <a:r>
                <a:rPr>
                  <a:solidFill>
                    <a:srgbClr val="B2B2B2"/>
                  </a:solidFill>
                </a:rPr>
                <a:t>public Bakery (int n) {</a:t>
              </a:r>
              <a:endParaRPr>
                <a:solidFill>
                  <a:srgbClr val="B2B2B2"/>
                </a:solidFill>
              </a:endParaRPr>
            </a:p>
            <a:p>
              <a:pPr marL="231775" indent="-231775">
                <a:spcBef>
                  <a:spcPts val="400"/>
                </a:spcBef>
                <a:defRPr sz="2000">
                  <a:solidFill>
                    <a:srgbClr val="B2B2B2"/>
                  </a:solidFill>
                  <a:latin typeface="Courier New"/>
                  <a:ea typeface="Courier New"/>
                  <a:cs typeface="Courier New"/>
                  <a:sym typeface="Courier New"/>
                </a:defRPr>
              </a:pPr>
              <a:r>
                <a:t>    flag  = new boolean[n];</a:t>
              </a:r>
            </a:p>
            <a:p>
              <a:pPr marL="231775" indent="-231775">
                <a:spcBef>
                  <a:spcPts val="400"/>
                </a:spcBef>
                <a:defRPr sz="2000">
                  <a:solidFill>
                    <a:srgbClr val="B2B2B2"/>
                  </a:solidFill>
                  <a:latin typeface="Courier New"/>
                  <a:ea typeface="Courier New"/>
                  <a:cs typeface="Courier New"/>
                  <a:sym typeface="Courier New"/>
                </a:defRPr>
              </a:pPr>
              <a:r>
                <a:t>    label = new Label[n];</a:t>
              </a:r>
            </a:p>
            <a:p>
              <a:pPr marL="231775" indent="-231775">
                <a:spcBef>
                  <a:spcPts val="400"/>
                </a:spcBef>
                <a:defRPr sz="2000">
                  <a:solidFill>
                    <a:srgbClr val="B2B2B2"/>
                  </a:solidFill>
                  <a:latin typeface="Courier New"/>
                  <a:ea typeface="Courier New"/>
                  <a:cs typeface="Courier New"/>
                  <a:sym typeface="Courier New"/>
                </a:defRPr>
              </a:pPr>
              <a:r>
                <a:t>    for (int i = 0; i &lt; n; i++) { </a:t>
              </a:r>
            </a:p>
            <a:p>
              <a:pPr marL="231775" indent="-231775">
                <a:spcBef>
                  <a:spcPts val="400"/>
                </a:spcBef>
                <a:defRPr sz="2000">
                  <a:solidFill>
                    <a:srgbClr val="B2B2B2"/>
                  </a:solidFill>
                  <a:latin typeface="Courier New"/>
                  <a:ea typeface="Courier New"/>
                  <a:cs typeface="Courier New"/>
                  <a:sym typeface="Courier New"/>
                </a:defRPr>
              </a:pPr>
              <a:r>
                <a:t>       flag[i] = false; label[i] = 0;</a:t>
              </a:r>
            </a:p>
            <a:p>
              <a:pPr marL="231775" indent="-231775">
                <a:spcBef>
                  <a:spcPts val="400"/>
                </a:spcBef>
                <a:defRPr sz="2000">
                  <a:solidFill>
                    <a:srgbClr val="B2B2B2"/>
                  </a:solidFill>
                  <a:latin typeface="Courier New"/>
                  <a:ea typeface="Courier New"/>
                  <a:cs typeface="Courier New"/>
                  <a:sym typeface="Courier New"/>
                </a:defRPr>
              </a:pPr>
              <a:r>
                <a:t>    }</a:t>
              </a:r>
            </a:p>
            <a:p>
              <a:pPr marL="231775" indent="-231775">
                <a:spcBef>
                  <a:spcPts val="400"/>
                </a:spcBef>
                <a:defRPr sz="2000">
                  <a:solidFill>
                    <a:srgbClr val="B2B2B2"/>
                  </a:solidFill>
                  <a:latin typeface="Courier New"/>
                  <a:ea typeface="Courier New"/>
                  <a:cs typeface="Courier New"/>
                  <a:sym typeface="Courier New"/>
                </a:defRPr>
              </a:pPr>
              <a:r>
                <a:t>  }</a:t>
              </a:r>
              <a:endParaRPr sz="1400"/>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p:txBody>
        </p:sp>
      </p:grpSp>
      <p:grpSp>
        <p:nvGrpSpPr>
          <p:cNvPr id="290" name="Group"/>
          <p:cNvGrpSpPr/>
          <p:nvPr/>
        </p:nvGrpSpPr>
        <p:grpSpPr>
          <a:xfrm>
            <a:off x="5557837" y="2325687"/>
            <a:ext cx="2874043" cy="3496033"/>
            <a:chOff x="0" y="0"/>
            <a:chExt cx="2874042" cy="3496032"/>
          </a:xfrm>
        </p:grpSpPr>
        <p:sp>
          <p:nvSpPr>
            <p:cNvPr id="227" name="n-1"/>
            <p:cNvSpPr txBox="1"/>
            <p:nvPr/>
          </p:nvSpPr>
          <p:spPr>
            <a:xfrm>
              <a:off x="2397125" y="190500"/>
              <a:ext cx="476918" cy="4370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defRPr sz="2400"/>
              </a:pPr>
              <a:r>
                <a:t>n</a:t>
              </a:r>
              <a:r>
                <a:rPr sz="1800"/>
                <a:t>-1</a:t>
              </a:r>
            </a:p>
          </p:txBody>
        </p:sp>
        <p:grpSp>
          <p:nvGrpSpPr>
            <p:cNvPr id="236" name="Group"/>
            <p:cNvGrpSpPr/>
            <p:nvPr/>
          </p:nvGrpSpPr>
          <p:grpSpPr>
            <a:xfrm>
              <a:off x="39687" y="670559"/>
              <a:ext cx="2728913" cy="384176"/>
              <a:chOff x="0" y="0"/>
              <a:chExt cx="2728912" cy="384174"/>
            </a:xfrm>
          </p:grpSpPr>
          <p:sp>
            <p:nvSpPr>
              <p:cNvPr id="228" name="Rectangle"/>
              <p:cNvSpPr/>
              <p:nvPr/>
            </p:nvSpPr>
            <p:spPr>
              <a:xfrm rot="16200000">
                <a:off x="1186656" y="-1168242"/>
                <a:ext cx="355601" cy="2728914"/>
              </a:xfrm>
              <a:prstGeom prst="rect">
                <a:avLst/>
              </a:prstGeom>
              <a:solidFill>
                <a:srgbClr val="FF99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29" name="Line"/>
              <p:cNvSpPr/>
              <p:nvPr/>
            </p:nvSpPr>
            <p:spPr>
              <a:xfrm flipV="1">
                <a:off x="354964" y="19050"/>
                <a:ext cx="1" cy="35560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30" name="Line"/>
              <p:cNvSpPr/>
              <p:nvPr/>
            </p:nvSpPr>
            <p:spPr>
              <a:xfrm flipV="1">
                <a:off x="707389" y="23812"/>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31" name="Line"/>
              <p:cNvSpPr/>
              <p:nvPr/>
            </p:nvSpPr>
            <p:spPr>
              <a:xfrm flipV="1">
                <a:off x="1045527" y="28575"/>
                <a:ext cx="1" cy="35560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32" name="Line"/>
              <p:cNvSpPr/>
              <p:nvPr/>
            </p:nvSpPr>
            <p:spPr>
              <a:xfrm flipV="1">
                <a:off x="1391602" y="20637"/>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33" name="Line"/>
              <p:cNvSpPr/>
              <p:nvPr/>
            </p:nvSpPr>
            <p:spPr>
              <a:xfrm flipV="1">
                <a:off x="1732914" y="23812"/>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34" name="Line"/>
              <p:cNvSpPr/>
              <p:nvPr/>
            </p:nvSpPr>
            <p:spPr>
              <a:xfrm flipV="1">
                <a:off x="2061527" y="23812"/>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35" name="Line"/>
              <p:cNvSpPr/>
              <p:nvPr/>
            </p:nvSpPr>
            <p:spPr>
              <a:xfrm flipV="1">
                <a:off x="2399664" y="0"/>
                <a:ext cx="1" cy="35560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grpSp>
        <p:sp>
          <p:nvSpPr>
            <p:cNvPr id="237" name="0"/>
            <p:cNvSpPr txBox="1"/>
            <p:nvPr/>
          </p:nvSpPr>
          <p:spPr>
            <a:xfrm>
              <a:off x="0" y="238125"/>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38" name="f"/>
            <p:cNvSpPr txBox="1"/>
            <p:nvPr/>
          </p:nvSpPr>
          <p:spPr>
            <a:xfrm>
              <a:off x="57150"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f</a:t>
              </a:r>
            </a:p>
          </p:txBody>
        </p:sp>
        <p:sp>
          <p:nvSpPr>
            <p:cNvPr id="239" name="f"/>
            <p:cNvSpPr txBox="1"/>
            <p:nvPr/>
          </p:nvSpPr>
          <p:spPr>
            <a:xfrm>
              <a:off x="373062"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f</a:t>
              </a:r>
            </a:p>
          </p:txBody>
        </p:sp>
        <p:sp>
          <p:nvSpPr>
            <p:cNvPr id="240" name="f"/>
            <p:cNvSpPr txBox="1"/>
            <p:nvPr/>
          </p:nvSpPr>
          <p:spPr>
            <a:xfrm>
              <a:off x="1084262"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f</a:t>
              </a:r>
            </a:p>
          </p:txBody>
        </p:sp>
        <p:sp>
          <p:nvSpPr>
            <p:cNvPr id="241" name="f"/>
            <p:cNvSpPr txBox="1"/>
            <p:nvPr/>
          </p:nvSpPr>
          <p:spPr>
            <a:xfrm>
              <a:off x="1395412"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f</a:t>
              </a:r>
            </a:p>
          </p:txBody>
        </p:sp>
        <p:sp>
          <p:nvSpPr>
            <p:cNvPr id="242" name="t"/>
            <p:cNvSpPr txBox="1"/>
            <p:nvPr/>
          </p:nvSpPr>
          <p:spPr>
            <a:xfrm>
              <a:off x="1754187"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t</a:t>
              </a:r>
            </a:p>
          </p:txBody>
        </p:sp>
        <p:sp>
          <p:nvSpPr>
            <p:cNvPr id="243" name="f"/>
            <p:cNvSpPr txBox="1"/>
            <p:nvPr/>
          </p:nvSpPr>
          <p:spPr>
            <a:xfrm>
              <a:off x="2422525"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f</a:t>
              </a:r>
            </a:p>
          </p:txBody>
        </p:sp>
        <p:sp>
          <p:nvSpPr>
            <p:cNvPr id="244" name="t"/>
            <p:cNvSpPr txBox="1"/>
            <p:nvPr/>
          </p:nvSpPr>
          <p:spPr>
            <a:xfrm>
              <a:off x="742950" y="66357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t</a:t>
              </a:r>
            </a:p>
          </p:txBody>
        </p:sp>
        <p:grpSp>
          <p:nvGrpSpPr>
            <p:cNvPr id="255" name="Group"/>
            <p:cNvGrpSpPr/>
            <p:nvPr/>
          </p:nvGrpSpPr>
          <p:grpSpPr>
            <a:xfrm>
              <a:off x="658812" y="20637"/>
              <a:ext cx="477838" cy="561976"/>
              <a:chOff x="0" y="0"/>
              <a:chExt cx="477837" cy="561975"/>
            </a:xfrm>
          </p:grpSpPr>
          <p:sp>
            <p:nvSpPr>
              <p:cNvPr id="245" name="Shape"/>
              <p:cNvSpPr/>
              <p:nvPr/>
            </p:nvSpPr>
            <p:spPr>
              <a:xfrm>
                <a:off x="399206" y="347816"/>
                <a:ext cx="78632" cy="211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46" name="Shape"/>
              <p:cNvSpPr/>
              <p:nvPr/>
            </p:nvSpPr>
            <p:spPr>
              <a:xfrm>
                <a:off x="381610" y="203526"/>
                <a:ext cx="47290" cy="1678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47" name="Shape"/>
              <p:cNvSpPr/>
              <p:nvPr/>
            </p:nvSpPr>
            <p:spPr>
              <a:xfrm>
                <a:off x="364014" y="86574"/>
                <a:ext cx="28044" cy="1351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48" name="Shape"/>
              <p:cNvSpPr/>
              <p:nvPr/>
            </p:nvSpPr>
            <p:spPr>
              <a:xfrm>
                <a:off x="346418" y="19745"/>
                <a:ext cx="25845" cy="118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49" name="Shape"/>
              <p:cNvSpPr/>
              <p:nvPr/>
            </p:nvSpPr>
            <p:spPr>
              <a:xfrm flipH="1">
                <a:off x="0" y="350854"/>
                <a:ext cx="78632" cy="2111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50" name="Shape"/>
              <p:cNvSpPr/>
              <p:nvPr/>
            </p:nvSpPr>
            <p:spPr>
              <a:xfrm flipH="1">
                <a:off x="49488" y="217955"/>
                <a:ext cx="47290" cy="1678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51" name="Shape"/>
              <p:cNvSpPr/>
              <p:nvPr/>
            </p:nvSpPr>
            <p:spPr>
              <a:xfrm flipH="1">
                <a:off x="110523" y="46324"/>
                <a:ext cx="28045" cy="1351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52" name="Shape"/>
              <p:cNvSpPr/>
              <p:nvPr/>
            </p:nvSpPr>
            <p:spPr>
              <a:xfrm flipH="1">
                <a:off x="88529" y="126064"/>
                <a:ext cx="25845" cy="118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53" name="Shape"/>
              <p:cNvSpPr/>
              <p:nvPr/>
            </p:nvSpPr>
            <p:spPr>
              <a:xfrm flipH="1" rot="10800000">
                <a:off x="65984" y="-1"/>
                <a:ext cx="361266" cy="423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0000"/>
              </a:solidFill>
              <a:ln w="38100" cap="flat">
                <a:solidFill>
                  <a:srgbClr val="000000"/>
                </a:solidFill>
                <a:prstDash val="solid"/>
                <a:miter lim="800000"/>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54" name="Rectangle"/>
              <p:cNvSpPr/>
              <p:nvPr/>
            </p:nvSpPr>
            <p:spPr>
              <a:xfrm>
                <a:off x="65984" y="428316"/>
                <a:ext cx="361266" cy="119230"/>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grpSp>
        <p:sp>
          <p:nvSpPr>
            <p:cNvPr id="256" name="2"/>
            <p:cNvSpPr txBox="1"/>
            <p:nvPr/>
          </p:nvSpPr>
          <p:spPr>
            <a:xfrm>
              <a:off x="728662" y="38100"/>
              <a:ext cx="245404"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2</a:t>
              </a:r>
            </a:p>
          </p:txBody>
        </p:sp>
        <p:sp>
          <p:nvSpPr>
            <p:cNvPr id="257" name="f"/>
            <p:cNvSpPr txBox="1"/>
            <p:nvPr/>
          </p:nvSpPr>
          <p:spPr>
            <a:xfrm>
              <a:off x="2081212" y="669925"/>
              <a:ext cx="174710"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f</a:t>
              </a:r>
            </a:p>
          </p:txBody>
        </p:sp>
        <p:grpSp>
          <p:nvGrpSpPr>
            <p:cNvPr id="266" name="Group"/>
            <p:cNvGrpSpPr/>
            <p:nvPr/>
          </p:nvGrpSpPr>
          <p:grpSpPr>
            <a:xfrm>
              <a:off x="34924" y="1151572"/>
              <a:ext cx="2728914" cy="384176"/>
              <a:chOff x="0" y="0"/>
              <a:chExt cx="2728912" cy="384174"/>
            </a:xfrm>
          </p:grpSpPr>
          <p:sp>
            <p:nvSpPr>
              <p:cNvPr id="258" name="Rectangle"/>
              <p:cNvSpPr/>
              <p:nvPr/>
            </p:nvSpPr>
            <p:spPr>
              <a:xfrm rot="16200000">
                <a:off x="1186656" y="-1168242"/>
                <a:ext cx="355601" cy="2728914"/>
              </a:xfrm>
              <a:prstGeom prst="rect">
                <a:avLst/>
              </a:prstGeom>
              <a:solidFill>
                <a:srgbClr val="FF99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59" name="Line"/>
              <p:cNvSpPr/>
              <p:nvPr/>
            </p:nvSpPr>
            <p:spPr>
              <a:xfrm flipV="1">
                <a:off x="354964" y="19050"/>
                <a:ext cx="1" cy="35560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60" name="Line"/>
              <p:cNvSpPr/>
              <p:nvPr/>
            </p:nvSpPr>
            <p:spPr>
              <a:xfrm flipV="1">
                <a:off x="707389" y="23812"/>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61" name="Line"/>
              <p:cNvSpPr/>
              <p:nvPr/>
            </p:nvSpPr>
            <p:spPr>
              <a:xfrm flipV="1">
                <a:off x="1045527" y="28575"/>
                <a:ext cx="1" cy="35560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62" name="Line"/>
              <p:cNvSpPr/>
              <p:nvPr/>
            </p:nvSpPr>
            <p:spPr>
              <a:xfrm flipV="1">
                <a:off x="1391602" y="20637"/>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63" name="Line"/>
              <p:cNvSpPr/>
              <p:nvPr/>
            </p:nvSpPr>
            <p:spPr>
              <a:xfrm flipV="1">
                <a:off x="1732914" y="23812"/>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64" name="Line"/>
              <p:cNvSpPr/>
              <p:nvPr/>
            </p:nvSpPr>
            <p:spPr>
              <a:xfrm flipV="1">
                <a:off x="2061527" y="23812"/>
                <a:ext cx="1" cy="355601"/>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sp>
            <p:nvSpPr>
              <p:cNvPr id="265" name="Line"/>
              <p:cNvSpPr/>
              <p:nvPr/>
            </p:nvSpPr>
            <p:spPr>
              <a:xfrm flipV="1">
                <a:off x="2399664" y="0"/>
                <a:ext cx="1" cy="355600"/>
              </a:xfrm>
              <a:prstGeom prst="line">
                <a:avLst/>
              </a:prstGeom>
              <a:noFill/>
              <a:ln w="38100" cap="flat">
                <a:solidFill>
                  <a:srgbClr val="000000"/>
                </a:solidFill>
                <a:prstDash val="solid"/>
                <a:round/>
              </a:ln>
              <a:effectLst/>
            </p:spPr>
            <p:txBody>
              <a:bodyPr wrap="square" lIns="45719" tIns="45719" rIns="45719" bIns="45719" numCol="1" anchor="t">
                <a:noAutofit/>
              </a:bodyPr>
              <a:lstStyle/>
              <a:p>
                <a:pPr>
                  <a:defRPr b="1" sz="4400"/>
                </a:pPr>
              </a:p>
            </p:txBody>
          </p:sp>
        </p:grpSp>
        <p:sp>
          <p:nvSpPr>
            <p:cNvPr id="267" name="0"/>
            <p:cNvSpPr txBox="1"/>
            <p:nvPr/>
          </p:nvSpPr>
          <p:spPr>
            <a:xfrm>
              <a:off x="52387" y="1144587"/>
              <a:ext cx="245404"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68" name="0"/>
            <p:cNvSpPr txBox="1"/>
            <p:nvPr/>
          </p:nvSpPr>
          <p:spPr>
            <a:xfrm>
              <a:off x="368300" y="1144587"/>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69" name="0"/>
            <p:cNvSpPr txBox="1"/>
            <p:nvPr/>
          </p:nvSpPr>
          <p:spPr>
            <a:xfrm>
              <a:off x="1079500" y="1144587"/>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70" name="0"/>
            <p:cNvSpPr txBox="1"/>
            <p:nvPr/>
          </p:nvSpPr>
          <p:spPr>
            <a:xfrm>
              <a:off x="1390650" y="1144587"/>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71" name="5"/>
            <p:cNvSpPr txBox="1"/>
            <p:nvPr/>
          </p:nvSpPr>
          <p:spPr>
            <a:xfrm>
              <a:off x="1749425" y="1144587"/>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5</a:t>
              </a:r>
            </a:p>
          </p:txBody>
        </p:sp>
        <p:sp>
          <p:nvSpPr>
            <p:cNvPr id="272" name="0"/>
            <p:cNvSpPr txBox="1"/>
            <p:nvPr/>
          </p:nvSpPr>
          <p:spPr>
            <a:xfrm>
              <a:off x="2417762" y="1144587"/>
              <a:ext cx="245404"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73" name="4"/>
            <p:cNvSpPr txBox="1"/>
            <p:nvPr/>
          </p:nvSpPr>
          <p:spPr>
            <a:xfrm>
              <a:off x="738187" y="1144587"/>
              <a:ext cx="245404"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4</a:t>
              </a:r>
            </a:p>
          </p:txBody>
        </p:sp>
        <p:sp>
          <p:nvSpPr>
            <p:cNvPr id="274" name="0"/>
            <p:cNvSpPr txBox="1"/>
            <p:nvPr/>
          </p:nvSpPr>
          <p:spPr>
            <a:xfrm>
              <a:off x="2076450" y="1150937"/>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0</a:t>
              </a:r>
            </a:p>
          </p:txBody>
        </p:sp>
        <p:sp>
          <p:nvSpPr>
            <p:cNvPr id="275" name="Line"/>
            <p:cNvSpPr/>
            <p:nvPr/>
          </p:nvSpPr>
          <p:spPr>
            <a:xfrm flipH="1">
              <a:off x="915987" y="1839912"/>
              <a:ext cx="1" cy="94297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pPr>
                <a:defRPr b="1" sz="4400"/>
              </a:pPr>
            </a:p>
          </p:txBody>
        </p:sp>
        <p:grpSp>
          <p:nvGrpSpPr>
            <p:cNvPr id="286" name="Group"/>
            <p:cNvGrpSpPr/>
            <p:nvPr/>
          </p:nvGrpSpPr>
          <p:grpSpPr>
            <a:xfrm>
              <a:off x="1711324" y="-1"/>
              <a:ext cx="477839" cy="561977"/>
              <a:chOff x="0" y="0"/>
              <a:chExt cx="477837" cy="561975"/>
            </a:xfrm>
          </p:grpSpPr>
          <p:sp>
            <p:nvSpPr>
              <p:cNvPr id="276" name="Shape"/>
              <p:cNvSpPr/>
              <p:nvPr/>
            </p:nvSpPr>
            <p:spPr>
              <a:xfrm>
                <a:off x="399206" y="347816"/>
                <a:ext cx="78632" cy="211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77" name="Shape"/>
              <p:cNvSpPr/>
              <p:nvPr/>
            </p:nvSpPr>
            <p:spPr>
              <a:xfrm>
                <a:off x="381610" y="203526"/>
                <a:ext cx="47290" cy="1678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78" name="Shape"/>
              <p:cNvSpPr/>
              <p:nvPr/>
            </p:nvSpPr>
            <p:spPr>
              <a:xfrm>
                <a:off x="364014" y="86574"/>
                <a:ext cx="28044" cy="1351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3333CC"/>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79" name="Shape"/>
              <p:cNvSpPr/>
              <p:nvPr/>
            </p:nvSpPr>
            <p:spPr>
              <a:xfrm>
                <a:off x="346418" y="19745"/>
                <a:ext cx="25845" cy="118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3333CC"/>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80" name="Shape"/>
              <p:cNvSpPr/>
              <p:nvPr/>
            </p:nvSpPr>
            <p:spPr>
              <a:xfrm flipH="1">
                <a:off x="0" y="350854"/>
                <a:ext cx="78632" cy="2111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81" name="Shape"/>
              <p:cNvSpPr/>
              <p:nvPr/>
            </p:nvSpPr>
            <p:spPr>
              <a:xfrm flipH="1">
                <a:off x="49488" y="217955"/>
                <a:ext cx="47290" cy="1678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82" name="Shape"/>
              <p:cNvSpPr/>
              <p:nvPr/>
            </p:nvSpPr>
            <p:spPr>
              <a:xfrm flipH="1">
                <a:off x="110523" y="46324"/>
                <a:ext cx="28045" cy="1351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3333CC"/>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83" name="Shape"/>
              <p:cNvSpPr/>
              <p:nvPr/>
            </p:nvSpPr>
            <p:spPr>
              <a:xfrm flipH="1">
                <a:off x="88529" y="126064"/>
                <a:ext cx="25845" cy="118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3263"/>
                    </a:lnTo>
                    <a:lnTo>
                      <a:pt x="21600" y="18803"/>
                    </a:lnTo>
                    <a:lnTo>
                      <a:pt x="15105" y="21600"/>
                    </a:lnTo>
                    <a:lnTo>
                      <a:pt x="14048" y="7770"/>
                    </a:lnTo>
                    <a:lnTo>
                      <a:pt x="1057" y="3885"/>
                    </a:lnTo>
                    <a:lnTo>
                      <a:pt x="0" y="0"/>
                    </a:lnTo>
                    <a:close/>
                  </a:path>
                </a:pathLst>
              </a:custGeom>
              <a:solidFill>
                <a:srgbClr val="3333CC"/>
              </a:solidFill>
              <a:ln w="9525" cap="flat">
                <a:solidFill>
                  <a:srgbClr val="000000"/>
                </a:solidFill>
                <a:prstDash val="solid"/>
                <a:round/>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84" name="Shape"/>
              <p:cNvSpPr/>
              <p:nvPr/>
            </p:nvSpPr>
            <p:spPr>
              <a:xfrm flipH="1" rot="10800000">
                <a:off x="65984" y="-1"/>
                <a:ext cx="361266" cy="423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3333CC"/>
              </a:solidFill>
              <a:ln w="38100" cap="flat">
                <a:solidFill>
                  <a:srgbClr val="000000"/>
                </a:solidFill>
                <a:prstDash val="solid"/>
                <a:miter lim="800000"/>
              </a:ln>
              <a:effectLst/>
            </p:spPr>
            <p:txBody>
              <a:bodyPr wrap="square" lIns="45719" tIns="45719" rIns="45719" bIns="45719" numCol="1" anchor="ctr">
                <a:noAutofit/>
              </a:bodyPr>
              <a:lstStyle/>
              <a:p>
                <a:pPr>
                  <a:defRPr b="1" sz="4400">
                    <a:solidFill>
                      <a:srgbClr val="0000FF"/>
                    </a:solidFill>
                    <a:latin typeface="Comic Sans MS"/>
                    <a:ea typeface="Comic Sans MS"/>
                    <a:cs typeface="Comic Sans MS"/>
                    <a:sym typeface="Comic Sans MS"/>
                  </a:defRPr>
                </a:pPr>
              </a:p>
            </p:txBody>
          </p:sp>
          <p:sp>
            <p:nvSpPr>
              <p:cNvPr id="285" name="Rectangle"/>
              <p:cNvSpPr/>
              <p:nvPr/>
            </p:nvSpPr>
            <p:spPr>
              <a:xfrm>
                <a:off x="65984" y="428316"/>
                <a:ext cx="361266" cy="119230"/>
              </a:xfrm>
              <a:prstGeom prst="rect">
                <a:avLst/>
              </a:prstGeom>
              <a:solidFill>
                <a:srgbClr val="3333CC"/>
              </a:solidFill>
              <a:ln w="38100" cap="flat">
                <a:solidFill>
                  <a:srgbClr val="000000"/>
                </a:solidFill>
                <a:prstDash val="solid"/>
                <a:round/>
              </a:ln>
              <a:effectLst/>
            </p:spPr>
            <p:txBody>
              <a:bodyPr wrap="square" lIns="45719" tIns="45719" rIns="45719" bIns="45719" numCol="1" anchor="ctr">
                <a:noAutofit/>
              </a:bodyPr>
              <a:lstStyle/>
              <a:p>
                <a:pPr/>
              </a:p>
            </p:txBody>
          </p:sp>
        </p:grpSp>
        <p:sp>
          <p:nvSpPr>
            <p:cNvPr id="287" name="6"/>
            <p:cNvSpPr txBox="1"/>
            <p:nvPr/>
          </p:nvSpPr>
          <p:spPr>
            <a:xfrm>
              <a:off x="1781175" y="17462"/>
              <a:ext cx="245403" cy="375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000"/>
              </a:lvl1pPr>
            </a:lstStyle>
            <a:p>
              <a:pPr/>
              <a:r>
                <a:t>6</a:t>
              </a:r>
            </a:p>
          </p:txBody>
        </p:sp>
        <p:sp>
          <p:nvSpPr>
            <p:cNvPr id="288" name="Line"/>
            <p:cNvSpPr/>
            <p:nvPr/>
          </p:nvSpPr>
          <p:spPr>
            <a:xfrm>
              <a:off x="1939925" y="1847850"/>
              <a:ext cx="0" cy="942975"/>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pPr>
                <a:defRPr b="1" sz="4400"/>
              </a:pPr>
            </a:p>
          </p:txBody>
        </p:sp>
        <p:sp>
          <p:nvSpPr>
            <p:cNvPr id="289" name="CS"/>
            <p:cNvSpPr txBox="1"/>
            <p:nvPr/>
          </p:nvSpPr>
          <p:spPr>
            <a:xfrm>
              <a:off x="1069975" y="2947987"/>
              <a:ext cx="668695"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3200"/>
              </a:lvl1pPr>
            </a:lstStyle>
            <a:p>
              <a:pPr/>
              <a:r>
                <a:t>CS</a:t>
              </a:r>
            </a:p>
          </p:txBody>
        </p:sp>
      </p:grpSp>
      <p:sp>
        <p:nvSpPr>
          <p:cNvPr id="291" name="Shape"/>
          <p:cNvSpPr/>
          <p:nvPr/>
        </p:nvSpPr>
        <p:spPr>
          <a:xfrm>
            <a:off x="1420812" y="1987550"/>
            <a:ext cx="4108451" cy="8096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612"/>
                  <a:pt x="0" y="3600"/>
                </a:cubicBezTo>
                <a:lnTo>
                  <a:pt x="0" y="18000"/>
                </a:lnTo>
                <a:cubicBezTo>
                  <a:pt x="0" y="19988"/>
                  <a:pt x="1612" y="21600"/>
                  <a:pt x="3600" y="21600"/>
                </a:cubicBezTo>
                <a:lnTo>
                  <a:pt x="18000" y="21600"/>
                </a:lnTo>
                <a:cubicBezTo>
                  <a:pt x="19988" y="21600"/>
                  <a:pt x="21600" y="19988"/>
                  <a:pt x="21600" y="18000"/>
                </a:cubicBezTo>
                <a:lnTo>
                  <a:pt x="21600" y="3600"/>
                </a:lnTo>
                <a:cubicBezTo>
                  <a:pt x="21600" y="1612"/>
                  <a:pt x="19988" y="0"/>
                  <a:pt x="18000" y="0"/>
                </a:cubicBezTo>
                <a:lnTo>
                  <a:pt x="12600" y="0"/>
                </a:lnTo>
                <a:close/>
              </a:path>
            </a:pathLst>
          </a:custGeom>
          <a:ln w="38100">
            <a:solidFill>
              <a:srgbClr val="FF0000"/>
            </a:solidFill>
          </a:ln>
        </p:spPr>
        <p:txBody>
          <a:bodyPr lIns="45719" rIns="45719" anchor="ctr"/>
          <a:lstStyle/>
          <a:p>
            <a:pPr algn="ctr">
              <a:defRPr sz="2800">
                <a:solidFill>
                  <a:srgbClr val="FF0000"/>
                </a:solidFill>
              </a:defRPr>
            </a:pPr>
          </a:p>
        </p:txBody>
      </p:sp>
    </p:spTree>
  </p:cSld>
  <p:clrMapOvr>
    <a:masterClrMapping/>
  </p:clrMapOvr>
  <p:transition xmlns:p14="http://schemas.microsoft.com/office/powerpoint/2010/main" spd="med" advClick="1"/>
</p:sld>
</file>

<file path=ppt/slides/slide2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2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927" name="Slide Number"/>
          <p:cNvSpPr txBox="1"/>
          <p:nvPr>
            <p:ph type="sldNum" sz="quarter" idx="4294967295"/>
          </p:nvPr>
        </p:nvSpPr>
        <p:spPr>
          <a:xfrm>
            <a:off x="6553200" y="6248400"/>
            <a:ext cx="400792"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6928" name="One Lock To Rule Them All?"/>
          <p:cNvSpPr txBox="1"/>
          <p:nvPr>
            <p:ph type="title" idx="4294967295"/>
          </p:nvPr>
        </p:nvSpPr>
        <p:spPr>
          <a:xfrm>
            <a:off x="685800" y="609599"/>
            <a:ext cx="7772400" cy="1143002"/>
          </a:xfrm>
          <a:prstGeom prst="rect">
            <a:avLst/>
          </a:prstGeom>
        </p:spPr>
        <p:txBody>
          <a:bodyPr>
            <a:normAutofit fontScale="100000" lnSpcReduction="0"/>
          </a:bodyPr>
          <a:lstStyle/>
          <a:p>
            <a:pPr/>
            <a:r>
              <a:t>One Lock To Rule Them All?</a:t>
            </a:r>
          </a:p>
        </p:txBody>
      </p:sp>
      <p:sp>
        <p:nvSpPr>
          <p:cNvPr id="6929" name="TTAS+Backoff, CLH, MCS, ToLock……"/>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TTAS+Backoff, CLH, MCS, ToLock…</a:t>
            </a:r>
          </a:p>
          <a:p>
            <a:pPr>
              <a:buChar char="•"/>
            </a:pPr>
            <a:r>
              <a:t>Each better than others in some way</a:t>
            </a:r>
          </a:p>
          <a:p>
            <a:pPr>
              <a:buChar char="•"/>
            </a:pPr>
            <a:r>
              <a:t>There is no one solution</a:t>
            </a:r>
          </a:p>
          <a:p>
            <a:pPr>
              <a:buChar char="•"/>
            </a:pPr>
            <a:r>
              <a:t>Lock we pick really depends on:</a:t>
            </a:r>
          </a:p>
          <a:p>
            <a:pPr lvl="1" marL="742950" indent="-285750">
              <a:spcBef>
                <a:spcPts val="0"/>
              </a:spcBef>
              <a:defRPr sz="2800"/>
            </a:pPr>
            <a:r>
              <a:t> the application</a:t>
            </a:r>
          </a:p>
          <a:p>
            <a:pPr lvl="1" marL="742950" indent="-285750">
              <a:spcBef>
                <a:spcPts val="0"/>
              </a:spcBef>
              <a:defRPr sz="2800"/>
            </a:pPr>
            <a:r>
              <a:t> the hardware</a:t>
            </a:r>
          </a:p>
          <a:p>
            <a:pPr lvl="1" marL="742950" indent="-285750">
              <a:spcBef>
                <a:spcPts val="0"/>
              </a:spcBef>
              <a:defRPr sz="2800"/>
            </a:pPr>
            <a:r>
              <a:t> which properties are important</a:t>
            </a:r>
          </a:p>
        </p:txBody>
      </p:sp>
    </p:spTree>
  </p:cSld>
  <p:clrMapOvr>
    <a:masterClrMapping/>
  </p:clrMapOvr>
  <p:transition xmlns:p14="http://schemas.microsoft.com/office/powerpoint/2010/main" spd="med" advClick="1"/>
</p:sld>
</file>

<file path=ppt/slides/slide2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0" showMasterSp="1" showMasterPhAnim="1">
  <p:cSld>
    <p:spTree>
      <p:nvGrpSpPr>
        <p:cNvPr id="1" name=""/>
        <p:cNvGrpSpPr/>
        <p:nvPr/>
      </p:nvGrpSpPr>
      <p:grpSpPr>
        <a:xfrm>
          <a:off x="0" y="0"/>
          <a:ext cx="0" cy="0"/>
          <a:chOff x="0" y="0"/>
          <a:chExt cx="0" cy="0"/>
        </a:xfrm>
      </p:grpSpPr>
      <p:sp>
        <p:nvSpPr>
          <p:cNvPr id="6933"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6934" name="Diminishing Returns"/>
          <p:cNvSpPr txBox="1"/>
          <p:nvPr>
            <p:ph type="title" idx="4294967295"/>
          </p:nvPr>
        </p:nvSpPr>
        <p:spPr>
          <a:xfrm>
            <a:off x="457200" y="274637"/>
            <a:ext cx="8229600" cy="1143001"/>
          </a:xfrm>
          <a:prstGeom prst="rect">
            <a:avLst/>
          </a:prstGeom>
        </p:spPr>
        <p:txBody>
          <a:bodyPr>
            <a:normAutofit fontScale="100000" lnSpcReduction="0"/>
          </a:bodyPr>
          <a:lstStyle/>
          <a:p>
            <a:pPr/>
            <a:r>
              <a:t>Diminishing Returns</a:t>
            </a:r>
          </a:p>
        </p:txBody>
      </p:sp>
      <p:graphicFrame>
        <p:nvGraphicFramePr>
          <p:cNvPr id="6935" name="2D Line Chart"/>
          <p:cNvGraphicFramePr/>
          <p:nvPr/>
        </p:nvGraphicFramePr>
        <p:xfrm>
          <a:off x="1485899" y="1753247"/>
          <a:ext cx="6533087" cy="3811285"/>
        </p:xfrm>
        <a:graphic xmlns:a="http://schemas.openxmlformats.org/drawingml/2006/main">
          <a:graphicData uri="http://schemas.openxmlformats.org/drawingml/2006/chart">
            <c:chart xmlns:c="http://schemas.openxmlformats.org/drawingml/2006/chart" r:id="rId3"/>
          </a:graphicData>
        </a:graphic>
      </p:graphicFrame>
      <p:pic>
        <p:nvPicPr>
          <p:cNvPr id="6936" name="image.png" descr="image.png"/>
          <p:cNvPicPr>
            <a:picLocks noChangeAspect="1"/>
          </p:cNvPicPr>
          <p:nvPr/>
        </p:nvPicPr>
        <p:blipFill>
          <a:blip r:embed="rId4">
            <a:extLst/>
          </a:blip>
          <a:stretch>
            <a:fillRect/>
          </a:stretch>
        </p:blipFill>
        <p:spPr>
          <a:xfrm>
            <a:off x="0" y="0"/>
            <a:ext cx="9112250" cy="6858000"/>
          </a:xfrm>
          <a:prstGeom prst="rect">
            <a:avLst/>
          </a:prstGeom>
          <a:ln w="12700">
            <a:miter lim="400000"/>
          </a:ln>
        </p:spPr>
      </p:pic>
      <p:sp>
        <p:nvSpPr>
          <p:cNvPr id="6937" name="This course is about the parts that…"/>
          <p:cNvSpPr txBox="1"/>
          <p:nvPr/>
        </p:nvSpPr>
        <p:spPr>
          <a:xfrm>
            <a:off x="76200" y="5095875"/>
            <a:ext cx="5611376" cy="114826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400">
                <a:solidFill>
                  <a:srgbClr val="0000FF"/>
                </a:solidFill>
              </a:defRPr>
            </a:pPr>
            <a:r>
              <a:t>This course is about the parts that</a:t>
            </a:r>
          </a:p>
          <a:p>
            <a:pPr>
              <a:defRPr sz="2400">
                <a:solidFill>
                  <a:srgbClr val="0000FF"/>
                </a:solidFill>
              </a:defRPr>
            </a:pPr>
            <a:r>
              <a:t>are hard to make concurrent …</a:t>
            </a:r>
          </a:p>
          <a:p>
            <a:pPr>
              <a:defRPr sz="2400">
                <a:solidFill>
                  <a:srgbClr val="0000FF"/>
                </a:solidFill>
              </a:defRPr>
            </a:pPr>
            <a:r>
              <a:t>but still have a big influence on speedup!</a:t>
            </a:r>
          </a:p>
        </p:txBody>
      </p:sp>
    </p:spTree>
  </p:cSld>
  <p:clrMapOvr>
    <a:masterClrMapping/>
  </p:clrMapOvr>
  <p:transition xmlns:p14="http://schemas.microsoft.com/office/powerpoint/2010/main" spd="med" advClick="1"/>
</p:sld>
</file>

<file path=ppt/slides/slide2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41" name="Art of Multiprocessor Programming"/>
          <p:cNvSpPr txBox="1"/>
          <p:nvPr/>
        </p:nvSpPr>
        <p:spPr>
          <a:xfrm>
            <a:off x="3124200" y="6245225"/>
            <a:ext cx="3124200" cy="3327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atin typeface="Comic Sans MS"/>
                <a:ea typeface="Comic Sans MS"/>
                <a:cs typeface="Comic Sans MS"/>
                <a:sym typeface="Comic Sans MS"/>
              </a:defRPr>
            </a:lvl1pPr>
          </a:lstStyle>
          <a:p>
            <a:pPr/>
            <a:r>
              <a:t>Art of Multiprocessor Programming</a:t>
            </a:r>
          </a:p>
        </p:txBody>
      </p:sp>
      <p:sp>
        <p:nvSpPr>
          <p:cNvPr id="6942" name="Slide Number"/>
          <p:cNvSpPr txBox="1"/>
          <p:nvPr>
            <p:ph type="sldNum" sz="quarter" idx="4294967295"/>
          </p:nvPr>
        </p:nvSpPr>
        <p:spPr>
          <a:xfrm>
            <a:off x="7955374" y="6254750"/>
            <a:ext cx="401227"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sp>
        <p:nvSpPr>
          <p:cNvPr id="6943" name="This work is licensed under a Creative Commons Attribution-ShareAlike 2.5 License."/>
          <p:cNvSpPr txBox="1"/>
          <p:nvPr/>
        </p:nvSpPr>
        <p:spPr>
          <a:xfrm>
            <a:off x="-1" y="-80646"/>
            <a:ext cx="9144002" cy="1348741"/>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p>
            <a:pPr>
              <a:defRPr sz="2400">
                <a:latin typeface="Comic Sans MS"/>
                <a:ea typeface="Comic Sans MS"/>
                <a:cs typeface="Comic Sans MS"/>
                <a:sym typeface="Comic Sans MS"/>
              </a:defRPr>
            </a:pPr>
            <a:r>
              <a:rPr u="sng">
                <a:solidFill>
                  <a:srgbClr val="009999"/>
                </a:solidFill>
                <a:uFill>
                  <a:solidFill>
                    <a:srgbClr val="009999"/>
                  </a:solidFill>
                </a:uFill>
                <a:hlinkClick r:id="rId2" invalidUrl="" action="" tgtFrame="" tooltip="" history="1" highlightClick="0" endSnd="0"/>
              </a:rPr>
              <a:t>  </a:t>
            </a:r>
            <a:r>
              <a:rPr sz="1800"/>
              <a:t> </a:t>
            </a:r>
            <a:r>
              <a:t>        </a:t>
            </a:r>
            <a:br/>
            <a:r>
              <a:t>This work is licensed under a </a:t>
            </a:r>
            <a:r>
              <a:rPr u="sng">
                <a:solidFill>
                  <a:srgbClr val="009999"/>
                </a:solidFill>
                <a:uFill>
                  <a:solidFill>
                    <a:srgbClr val="009999"/>
                  </a:solidFill>
                </a:uFill>
                <a:hlinkClick r:id="rId2" invalidUrl="" action="" tgtFrame="" tooltip="" history="1" highlightClick="0" endSnd="0"/>
              </a:rPr>
              <a:t>Creative Commons Attribution-ShareAlike 2.5 License</a:t>
            </a:r>
            <a:r>
              <a:t>. </a:t>
            </a:r>
          </a:p>
        </p:txBody>
      </p:sp>
      <p:pic>
        <p:nvPicPr>
          <p:cNvPr id="6944" name="Creative Commons License" descr="Creative Commons License">
            <a:hlinkClick r:id="rId2" invalidUrl="" action="" tgtFrame="" tooltip="" history="1" highlightClick="0" endSnd="0"/>
          </p:cNvPr>
          <p:cNvPicPr>
            <a:picLocks noChangeAspect="1"/>
          </p:cNvPicPr>
          <p:nvPr/>
        </p:nvPicPr>
        <p:blipFill>
          <a:blip r:embed="rId3">
            <a:extLst/>
          </a:blip>
          <a:stretch>
            <a:fillRect/>
          </a:stretch>
        </p:blipFill>
        <p:spPr>
          <a:xfrm>
            <a:off x="182562" y="46037"/>
            <a:ext cx="838201" cy="295276"/>
          </a:xfrm>
          <a:prstGeom prst="rect">
            <a:avLst/>
          </a:prstGeom>
          <a:ln w="12700">
            <a:miter lim="400000"/>
          </a:ln>
        </p:spPr>
      </p:pic>
      <p:sp>
        <p:nvSpPr>
          <p:cNvPr id="6945" name="You are free:…"/>
          <p:cNvSpPr txBox="1"/>
          <p:nvPr/>
        </p:nvSpPr>
        <p:spPr>
          <a:xfrm>
            <a:off x="684212" y="1341437"/>
            <a:ext cx="7772401" cy="449580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80000"/>
              </a:lnSpc>
              <a:spcBef>
                <a:spcPts val="400"/>
              </a:spcBef>
              <a:buSzPct val="100000"/>
              <a:buChar char="•"/>
              <a:defRPr b="1">
                <a:latin typeface="Lucida Sans"/>
                <a:ea typeface="Lucida Sans"/>
                <a:cs typeface="Lucida Sans"/>
                <a:sym typeface="Lucida Sans"/>
              </a:defRPr>
            </a:pPr>
            <a:r>
              <a:t>You are free</a:t>
            </a:r>
            <a:r>
              <a:rPr b="0"/>
              <a:t>:</a:t>
            </a:r>
          </a:p>
          <a:p>
            <a:pPr lvl="1" marL="742950" indent="-285750">
              <a:lnSpc>
                <a:spcPct val="80000"/>
              </a:lnSpc>
              <a:spcBef>
                <a:spcPts val="400"/>
              </a:spcBef>
              <a:buSzPct val="100000"/>
              <a:buChar char="–"/>
              <a:defRPr b="1">
                <a:latin typeface="Lucida Sans"/>
                <a:ea typeface="Lucida Sans"/>
                <a:cs typeface="Lucida Sans"/>
                <a:sym typeface="Lucida Sans"/>
              </a:defRPr>
            </a:pPr>
            <a:r>
              <a:t>to Share</a:t>
            </a:r>
            <a:r>
              <a:rPr b="0"/>
              <a:t> — to copy, distribute and transmit the work </a:t>
            </a:r>
          </a:p>
          <a:p>
            <a:pPr lvl="1" marL="742950" indent="-285750">
              <a:lnSpc>
                <a:spcPct val="80000"/>
              </a:lnSpc>
              <a:spcBef>
                <a:spcPts val="400"/>
              </a:spcBef>
              <a:buSzPct val="100000"/>
              <a:buChar char="–"/>
              <a:defRPr b="1">
                <a:latin typeface="Lucida Sans"/>
                <a:ea typeface="Lucida Sans"/>
                <a:cs typeface="Lucida Sans"/>
                <a:sym typeface="Lucida Sans"/>
              </a:defRPr>
            </a:pPr>
            <a:r>
              <a:t>to Remix</a:t>
            </a:r>
            <a:r>
              <a:rPr b="0"/>
              <a:t> — to adapt the work </a:t>
            </a:r>
          </a:p>
          <a:p>
            <a:pPr marL="342900" indent="-342900">
              <a:lnSpc>
                <a:spcPct val="80000"/>
              </a:lnSpc>
              <a:spcBef>
                <a:spcPts val="400"/>
              </a:spcBef>
              <a:buSzPct val="100000"/>
              <a:buChar char="•"/>
              <a:defRPr b="1">
                <a:latin typeface="Lucida Sans"/>
                <a:ea typeface="Lucida Sans"/>
                <a:cs typeface="Lucida Sans"/>
                <a:sym typeface="Lucida Sans"/>
              </a:defRPr>
            </a:pPr>
            <a:r>
              <a:t>Under the following conditions</a:t>
            </a:r>
            <a:r>
              <a:rPr b="0"/>
              <a:t>:</a:t>
            </a:r>
          </a:p>
          <a:p>
            <a:pPr lvl="1" marL="742950" indent="-285750">
              <a:lnSpc>
                <a:spcPct val="80000"/>
              </a:lnSpc>
              <a:spcBef>
                <a:spcPts val="400"/>
              </a:spcBef>
              <a:buSzPct val="100000"/>
              <a:buChar char="–"/>
              <a:defRPr b="1">
                <a:latin typeface="Lucida Sans"/>
                <a:ea typeface="Lucida Sans"/>
                <a:cs typeface="Lucida Sans"/>
                <a:sym typeface="Lucida Sans"/>
              </a:defRPr>
            </a:pPr>
            <a:r>
              <a:t>Attribution</a:t>
            </a:r>
            <a:r>
              <a:rPr b="0"/>
              <a:t>. You must attribute the work to “The Art of Multiprocessor Programming” (but not in any way that suggests that the authors endorse you or your use of the work). </a:t>
            </a:r>
          </a:p>
          <a:p>
            <a:pPr lvl="1" marL="742950" indent="-285750">
              <a:lnSpc>
                <a:spcPct val="80000"/>
              </a:lnSpc>
              <a:spcBef>
                <a:spcPts val="400"/>
              </a:spcBef>
              <a:buSzPct val="100000"/>
              <a:buChar char="–"/>
              <a:defRPr b="1">
                <a:latin typeface="Lucida Sans"/>
                <a:ea typeface="Lucida Sans"/>
                <a:cs typeface="Lucida Sans"/>
                <a:sym typeface="Lucida Sans"/>
              </a:defRPr>
            </a:pPr>
            <a:r>
              <a:t>Share Alike</a:t>
            </a:r>
            <a:r>
              <a:rPr b="0"/>
              <a:t>. If you alter, transform, or build upon this work, you may distribute the resulting work only under the same, similar or a compatible license. </a:t>
            </a:r>
          </a:p>
          <a:p>
            <a:pPr marL="342900" indent="-342900">
              <a:lnSpc>
                <a:spcPct val="80000"/>
              </a:lnSpc>
              <a:spcBef>
                <a:spcPts val="400"/>
              </a:spcBef>
              <a:buSzPct val="100000"/>
              <a:buChar char="•"/>
              <a:defRPr>
                <a:latin typeface="Lucida Sans"/>
                <a:ea typeface="Lucida Sans"/>
                <a:cs typeface="Lucida Sans"/>
                <a:sym typeface="Lucida Sans"/>
              </a:defRPr>
            </a:pPr>
            <a:r>
              <a:t>For any reuse or distribution, you must make clear to others the license terms of this work. The best way to do this is with a link to</a:t>
            </a:r>
          </a:p>
          <a:p>
            <a:pPr lvl="1" marL="742950" indent="-285750">
              <a:lnSpc>
                <a:spcPct val="80000"/>
              </a:lnSpc>
              <a:spcBef>
                <a:spcPts val="400"/>
              </a:spcBef>
              <a:buSzPct val="100000"/>
              <a:buChar char="–"/>
              <a:defRPr>
                <a:latin typeface="Lucida Sans"/>
                <a:ea typeface="Lucida Sans"/>
                <a:cs typeface="Lucida Sans"/>
                <a:sym typeface="Lucida Sans"/>
              </a:defRPr>
            </a:pPr>
            <a:r>
              <a:t>http://creativecommons.org/licenses/by-sa/3.0/. </a:t>
            </a:r>
          </a:p>
          <a:p>
            <a:pPr marL="342900" indent="-342900">
              <a:lnSpc>
                <a:spcPct val="80000"/>
              </a:lnSpc>
              <a:spcBef>
                <a:spcPts val="400"/>
              </a:spcBef>
              <a:buSzPct val="100000"/>
              <a:buChar char="•"/>
              <a:defRPr>
                <a:latin typeface="Lucida Sans"/>
                <a:ea typeface="Lucida Sans"/>
                <a:cs typeface="Lucida Sans"/>
                <a:sym typeface="Lucida Sans"/>
              </a:defRPr>
            </a:pPr>
            <a:r>
              <a:t>Any of the above conditions can be waived if you get permission from the copyright holder. </a:t>
            </a:r>
          </a:p>
          <a:p>
            <a:pPr marL="342900" indent="-342900">
              <a:lnSpc>
                <a:spcPct val="80000"/>
              </a:lnSpc>
              <a:spcBef>
                <a:spcPts val="400"/>
              </a:spcBef>
              <a:buSzPct val="100000"/>
              <a:buChar char="•"/>
              <a:defRPr>
                <a:latin typeface="Lucida Sans"/>
                <a:ea typeface="Lucida Sans"/>
                <a:cs typeface="Lucida Sans"/>
                <a:sym typeface="Lucida Sans"/>
              </a:defRPr>
            </a:pPr>
            <a:r>
              <a:t>Nothing in this license impairs or restricts the author's moral rights. </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6"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7" name="magic" descr="magic"/>
          <p:cNvPicPr>
            <a:picLocks noChangeAspect="1"/>
          </p:cNvPicPr>
          <p:nvPr/>
        </p:nvPicPr>
        <p:blipFill>
          <a:blip r:embed="rId2">
            <a:extLst/>
          </a:blip>
          <a:stretch>
            <a:fillRect/>
          </a:stretch>
        </p:blipFill>
        <p:spPr>
          <a:xfrm>
            <a:off x="2540000" y="3082925"/>
            <a:ext cx="127000" cy="127000"/>
          </a:xfrm>
          <a:prstGeom prst="rect">
            <a:avLst/>
          </a:prstGeom>
          <a:ln w="12700">
            <a:miter lim="400000"/>
          </a:ln>
        </p:spPr>
      </p:pic>
      <p:sp>
        <p:nvSpPr>
          <p:cNvPr id="298"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01" name="Group"/>
          <p:cNvGrpSpPr/>
          <p:nvPr/>
        </p:nvGrpSpPr>
        <p:grpSpPr>
          <a:xfrm>
            <a:off x="1062037" y="2219324"/>
            <a:ext cx="6824663" cy="2678114"/>
            <a:chOff x="0" y="0"/>
            <a:chExt cx="6824662" cy="2678112"/>
          </a:xfrm>
        </p:grpSpPr>
        <p:sp>
          <p:nvSpPr>
            <p:cNvPr id="299" name="Rectangle"/>
            <p:cNvSpPr/>
            <p:nvPr/>
          </p:nvSpPr>
          <p:spPr>
            <a:xfrm>
              <a:off x="0" y="0"/>
              <a:ext cx="6824663" cy="2678113"/>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3333CC"/>
                  </a:solidFill>
                  <a:latin typeface="Courier New"/>
                  <a:ea typeface="Courier New"/>
                  <a:cs typeface="Courier New"/>
                  <a:sym typeface="Courier New"/>
                </a:defRPr>
              </a:pPr>
            </a:p>
          </p:txBody>
        </p:sp>
        <p:sp>
          <p:nvSpPr>
            <p:cNvPr id="300" name="class Bakery implements Lock {…"/>
            <p:cNvSpPr txBox="1"/>
            <p:nvPr/>
          </p:nvSpPr>
          <p:spPr>
            <a:xfrm>
              <a:off x="0" y="0"/>
              <a:ext cx="6824663" cy="2521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latin typeface="Courier New"/>
                  <a:ea typeface="Courier New"/>
                  <a:cs typeface="Courier New"/>
                  <a:sym typeface="Courier New"/>
                </a:defRPr>
              </a:pPr>
              <a:r>
                <a:t>class</a:t>
              </a:r>
              <a:r>
                <a:rPr>
                  <a:solidFill>
                    <a:srgbClr val="3333CC"/>
                  </a:solidFill>
                </a:rPr>
                <a:t> Bakery </a:t>
              </a:r>
              <a:r>
                <a:t>implements</a:t>
              </a:r>
              <a:r>
                <a:rPr>
                  <a:solidFill>
                    <a:srgbClr val="3333CC"/>
                  </a:solidFill>
                </a:rPr>
                <a:t> Lock {</a:t>
              </a:r>
              <a:endParaRPr>
                <a:solidFill>
                  <a:srgbClr val="3333CC"/>
                </a:solidFill>
              </a:endParaRP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r>
                <a:rPr>
                  <a:solidFill>
                    <a:srgbClr val="000000"/>
                  </a:solidFill>
                </a:rPr>
                <a:t>public</a:t>
              </a:r>
              <a:r>
                <a:t> </a:t>
              </a:r>
              <a:r>
                <a:rPr>
                  <a:solidFill>
                    <a:srgbClr val="000000"/>
                  </a:solidFill>
                </a:rPr>
                <a:t>void</a:t>
              </a:r>
              <a:r>
                <a:t> lock() {  </a:t>
              </a:r>
            </a:p>
            <a:p>
              <a:pPr marL="231775" indent="-231775">
                <a:lnSpc>
                  <a:spcPct val="80000"/>
                </a:lnSpc>
                <a:spcBef>
                  <a:spcPts val="400"/>
                </a:spcBef>
                <a:defRPr sz="2000">
                  <a:solidFill>
                    <a:srgbClr val="3333CC"/>
                  </a:solidFill>
                  <a:latin typeface="Courier New"/>
                  <a:ea typeface="Courier New"/>
                  <a:cs typeface="Courier New"/>
                  <a:sym typeface="Courier New"/>
                </a:defRPr>
              </a:pPr>
              <a:r>
                <a:t>  flag[i]  = </a:t>
              </a:r>
              <a:r>
                <a:rPr>
                  <a:solidFill>
                    <a:srgbClr val="000000"/>
                  </a:solidFill>
                </a:rPr>
                <a:t>true</a:t>
              </a:r>
              <a:r>
                <a:t>;  </a:t>
              </a:r>
            </a:p>
            <a:p>
              <a:pPr marL="231775" indent="-231775">
                <a:lnSpc>
                  <a:spcPct val="80000"/>
                </a:lnSpc>
                <a:spcBef>
                  <a:spcPts val="400"/>
                </a:spcBef>
                <a:defRPr sz="2000">
                  <a:solidFill>
                    <a:srgbClr val="3333CC"/>
                  </a:solidFill>
                  <a:latin typeface="Courier New"/>
                  <a:ea typeface="Courier New"/>
                  <a:cs typeface="Courier New"/>
                  <a:sym typeface="Courier New"/>
                </a:defRPr>
              </a:pPr>
              <a:r>
                <a:t>  label[i] = max(label[0], …,label[n-1])+1;</a:t>
              </a:r>
            </a:p>
            <a:p>
              <a:pPr marL="231775" indent="-231775">
                <a:lnSpc>
                  <a:spcPct val="80000"/>
                </a:lnSpc>
                <a:spcBef>
                  <a:spcPts val="600"/>
                </a:spcBef>
                <a:defRPr sz="2000">
                  <a:solidFill>
                    <a:srgbClr val="3333CC"/>
                  </a:solidFill>
                  <a:latin typeface="Courier New"/>
                  <a:ea typeface="Courier New"/>
                  <a:cs typeface="Courier New"/>
                  <a:sym typeface="Courier New"/>
                </a:defRPr>
              </a:pPr>
              <a:r>
                <a:t>  </a:t>
              </a:r>
              <a:r>
                <a:rPr>
                  <a:solidFill>
                    <a:srgbClr val="000000"/>
                  </a:solidFill>
                </a:rPr>
                <a:t>while</a:t>
              </a:r>
              <a:r>
                <a:t> (</a:t>
              </a:r>
              <a:r>
                <a:rPr sz="2800">
                  <a:latin typeface="Symbol"/>
                  <a:ea typeface="Symbol"/>
                  <a:cs typeface="Symbol"/>
                  <a:sym typeface="Symbol"/>
                </a:rPr>
                <a:t>$</a:t>
              </a:r>
              <a:r>
                <a:t>k flag[k]</a:t>
              </a:r>
            </a:p>
            <a:p>
              <a:pPr marL="231775" indent="-231775">
                <a:lnSpc>
                  <a:spcPct val="80000"/>
                </a:lnSpc>
                <a:spcBef>
                  <a:spcPts val="400"/>
                </a:spcBef>
                <a:defRPr sz="2000">
                  <a:solidFill>
                    <a:srgbClr val="3333CC"/>
                  </a:solidFill>
                  <a:latin typeface="Courier New"/>
                  <a:ea typeface="Courier New"/>
                  <a:cs typeface="Courier New"/>
                  <a:sym typeface="Courier New"/>
                </a:defRPr>
              </a:pPr>
              <a:r>
                <a:t>           &amp;&amp; (label[i],i) &gt; (label[k],k));</a:t>
              </a: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p>
          </p:txBody>
        </p:sp>
      </p:gr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3"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04"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05" name="magic" descr="magic"/>
          <p:cNvPicPr>
            <a:picLocks noChangeAspect="1"/>
          </p:cNvPicPr>
          <p:nvPr/>
        </p:nvPicPr>
        <p:blipFill>
          <a:blip r:embed="rId2">
            <a:extLst/>
          </a:blip>
          <a:stretch>
            <a:fillRect/>
          </a:stretch>
        </p:blipFill>
        <p:spPr>
          <a:xfrm>
            <a:off x="2540000" y="3082925"/>
            <a:ext cx="127000" cy="127000"/>
          </a:xfrm>
          <a:prstGeom prst="rect">
            <a:avLst/>
          </a:prstGeom>
          <a:ln w="12700">
            <a:miter lim="400000"/>
          </a:ln>
        </p:spPr>
      </p:pic>
      <p:sp>
        <p:nvSpPr>
          <p:cNvPr id="306"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09" name="Group"/>
          <p:cNvGrpSpPr/>
          <p:nvPr/>
        </p:nvGrpSpPr>
        <p:grpSpPr>
          <a:xfrm>
            <a:off x="1062037" y="2219324"/>
            <a:ext cx="6824663" cy="2678114"/>
            <a:chOff x="0" y="0"/>
            <a:chExt cx="6824662" cy="2678112"/>
          </a:xfrm>
        </p:grpSpPr>
        <p:sp>
          <p:nvSpPr>
            <p:cNvPr id="307" name="Rectangle"/>
            <p:cNvSpPr/>
            <p:nvPr/>
          </p:nvSpPr>
          <p:spPr>
            <a:xfrm>
              <a:off x="0" y="0"/>
              <a:ext cx="6824663" cy="2678113"/>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p>
          </p:txBody>
        </p:sp>
        <p:sp>
          <p:nvSpPr>
            <p:cNvPr id="308" name="class Bakery implements Lock {…"/>
            <p:cNvSpPr txBox="1"/>
            <p:nvPr/>
          </p:nvSpPr>
          <p:spPr>
            <a:xfrm>
              <a:off x="0" y="0"/>
              <a:ext cx="6824663" cy="2521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r>
                <a:t>class Bakery implements Lock {</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a:p>
              <a:pPr marL="231775" indent="-231775">
                <a:lnSpc>
                  <a:spcPct val="80000"/>
                </a:lnSpc>
                <a:spcBef>
                  <a:spcPts val="400"/>
                </a:spcBef>
                <a:defRPr sz="2000">
                  <a:solidFill>
                    <a:srgbClr val="B2B2B2"/>
                  </a:solidFill>
                  <a:latin typeface="Courier New"/>
                  <a:ea typeface="Courier New"/>
                  <a:cs typeface="Courier New"/>
                  <a:sym typeface="Courier New"/>
                </a:defRPr>
              </a:pPr>
              <a:r>
                <a:t> public void lock() {  </a:t>
              </a:r>
            </a:p>
            <a:p>
              <a:pPr marL="231775" indent="-231775">
                <a:lnSpc>
                  <a:spcPct val="80000"/>
                </a:lnSpc>
                <a:spcBef>
                  <a:spcPts val="400"/>
                </a:spcBef>
                <a:defRPr sz="2000">
                  <a:solidFill>
                    <a:srgbClr val="3333CC"/>
                  </a:solidFill>
                  <a:latin typeface="Courier New"/>
                  <a:ea typeface="Courier New"/>
                  <a:cs typeface="Courier New"/>
                  <a:sym typeface="Courier New"/>
                </a:defRPr>
              </a:pPr>
              <a:r>
                <a:t>  flag[i]  = </a:t>
              </a:r>
              <a:r>
                <a:rPr>
                  <a:solidFill>
                    <a:srgbClr val="000000"/>
                  </a:solidFill>
                </a:rPr>
                <a:t>true</a:t>
              </a:r>
              <a:r>
                <a:t>;  </a:t>
              </a: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r>
                <a:rPr>
                  <a:solidFill>
                    <a:srgbClr val="B2B2B2"/>
                  </a:solidFill>
                </a:rPr>
                <a:t>label[i] = max(label[0], …,label[n-1])+1;</a:t>
              </a:r>
              <a:endParaRPr>
                <a:solidFill>
                  <a:srgbClr val="B2B2B2"/>
                </a:solidFill>
              </a:endParaRPr>
            </a:p>
            <a:p>
              <a:pPr marL="231775" indent="-231775">
                <a:lnSpc>
                  <a:spcPct val="80000"/>
                </a:lnSpc>
                <a:spcBef>
                  <a:spcPts val="600"/>
                </a:spcBef>
                <a:defRPr sz="2000">
                  <a:solidFill>
                    <a:srgbClr val="B2B2B2"/>
                  </a:solidFill>
                  <a:latin typeface="Courier New"/>
                  <a:ea typeface="Courier New"/>
                  <a:cs typeface="Courier New"/>
                  <a:sym typeface="Courier New"/>
                </a:defRPr>
              </a:pPr>
              <a:r>
                <a:t>  while (</a:t>
              </a:r>
              <a:r>
                <a:rPr sz="2800">
                  <a:latin typeface="Symbol"/>
                  <a:ea typeface="Symbol"/>
                  <a:cs typeface="Symbol"/>
                  <a:sym typeface="Symbol"/>
                </a:rPr>
                <a:t>$</a:t>
              </a:r>
              <a:r>
                <a:t>k flag[k]</a:t>
              </a:r>
            </a:p>
            <a:p>
              <a:pPr marL="231775" indent="-231775">
                <a:lnSpc>
                  <a:spcPct val="80000"/>
                </a:lnSpc>
                <a:spcBef>
                  <a:spcPts val="400"/>
                </a:spcBef>
                <a:defRPr sz="2000">
                  <a:solidFill>
                    <a:srgbClr val="B2B2B2"/>
                  </a:solidFill>
                  <a:latin typeface="Courier New"/>
                  <a:ea typeface="Courier New"/>
                  <a:cs typeface="Courier New"/>
                  <a:sym typeface="Courier New"/>
                </a:defRPr>
              </a:pPr>
              <a:r>
                <a:t>           &amp;&amp; (label[i],i) &gt; (label[k],k));</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p:txBody>
        </p:sp>
      </p:grpSp>
      <p:sp>
        <p:nvSpPr>
          <p:cNvPr id="310" name="Shape"/>
          <p:cNvSpPr/>
          <p:nvPr/>
        </p:nvSpPr>
        <p:spPr>
          <a:xfrm>
            <a:off x="1436687" y="2647957"/>
            <a:ext cx="4070328" cy="849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56" y="10336"/>
                </a:moveTo>
                <a:cubicBezTo>
                  <a:pt x="1099" y="10336"/>
                  <a:pt x="0" y="11176"/>
                  <a:pt x="0" y="12213"/>
                </a:cubicBezTo>
                <a:lnTo>
                  <a:pt x="0" y="19723"/>
                </a:lnTo>
                <a:cubicBezTo>
                  <a:pt x="0" y="20759"/>
                  <a:pt x="1099" y="21600"/>
                  <a:pt x="2456" y="21600"/>
                </a:cubicBezTo>
                <a:lnTo>
                  <a:pt x="12279" y="21600"/>
                </a:lnTo>
                <a:cubicBezTo>
                  <a:pt x="13635" y="21600"/>
                  <a:pt x="14734" y="20759"/>
                  <a:pt x="14734" y="19723"/>
                </a:cubicBezTo>
                <a:lnTo>
                  <a:pt x="14734" y="12213"/>
                </a:lnTo>
                <a:cubicBezTo>
                  <a:pt x="14734" y="11176"/>
                  <a:pt x="13635" y="10336"/>
                  <a:pt x="12279" y="10336"/>
                </a:cubicBezTo>
                <a:lnTo>
                  <a:pt x="21600" y="0"/>
                </a:lnTo>
                <a:lnTo>
                  <a:pt x="8595" y="10336"/>
                </a:lnTo>
                <a:close/>
              </a:path>
            </a:pathLst>
          </a:custGeom>
          <a:ln w="38100">
            <a:solidFill>
              <a:srgbClr val="FF0000"/>
            </a:solidFill>
          </a:ln>
        </p:spPr>
        <p:txBody>
          <a:bodyPr lIns="45719" rIns="45719" anchor="ctr"/>
          <a:lstStyle/>
          <a:p>
            <a:pPr algn="ctr">
              <a:defRPr sz="2800">
                <a:solidFill>
                  <a:srgbClr val="FF0000"/>
                </a:solidFill>
              </a:defRPr>
            </a:pPr>
          </a:p>
        </p:txBody>
      </p:sp>
      <p:sp>
        <p:nvSpPr>
          <p:cNvPr id="311" name="I’m interested"/>
          <p:cNvSpPr txBox="1"/>
          <p:nvPr/>
        </p:nvSpPr>
        <p:spPr>
          <a:xfrm>
            <a:off x="5218112" y="2343150"/>
            <a:ext cx="3348038"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I’m interested</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3"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14"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15" name="magic" descr="magic"/>
          <p:cNvPicPr>
            <a:picLocks noChangeAspect="1"/>
          </p:cNvPicPr>
          <p:nvPr/>
        </p:nvPicPr>
        <p:blipFill>
          <a:blip r:embed="rId2">
            <a:extLst/>
          </a:blip>
          <a:stretch>
            <a:fillRect/>
          </a:stretch>
        </p:blipFill>
        <p:spPr>
          <a:xfrm>
            <a:off x="2540000" y="3082925"/>
            <a:ext cx="127000" cy="127000"/>
          </a:xfrm>
          <a:prstGeom prst="rect">
            <a:avLst/>
          </a:prstGeom>
          <a:ln w="12700">
            <a:miter lim="400000"/>
          </a:ln>
        </p:spPr>
      </p:pic>
      <p:sp>
        <p:nvSpPr>
          <p:cNvPr id="316"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19" name="Group"/>
          <p:cNvGrpSpPr/>
          <p:nvPr/>
        </p:nvGrpSpPr>
        <p:grpSpPr>
          <a:xfrm>
            <a:off x="1062037" y="2219324"/>
            <a:ext cx="6824663" cy="2678114"/>
            <a:chOff x="0" y="0"/>
            <a:chExt cx="6824662" cy="2678112"/>
          </a:xfrm>
        </p:grpSpPr>
        <p:sp>
          <p:nvSpPr>
            <p:cNvPr id="317" name="Rectangle"/>
            <p:cNvSpPr/>
            <p:nvPr/>
          </p:nvSpPr>
          <p:spPr>
            <a:xfrm>
              <a:off x="0" y="0"/>
              <a:ext cx="6824663" cy="2678113"/>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p>
          </p:txBody>
        </p:sp>
        <p:sp>
          <p:nvSpPr>
            <p:cNvPr id="318" name="class Bakery implements Lock {…"/>
            <p:cNvSpPr txBox="1"/>
            <p:nvPr/>
          </p:nvSpPr>
          <p:spPr>
            <a:xfrm>
              <a:off x="0" y="0"/>
              <a:ext cx="6824663" cy="2521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r>
                <a:t>class Bakery implements Lock {</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a:p>
              <a:pPr marL="231775" indent="-231775">
                <a:lnSpc>
                  <a:spcPct val="80000"/>
                </a:lnSpc>
                <a:spcBef>
                  <a:spcPts val="400"/>
                </a:spcBef>
                <a:defRPr sz="2000">
                  <a:solidFill>
                    <a:srgbClr val="B2B2B2"/>
                  </a:solidFill>
                  <a:latin typeface="Courier New"/>
                  <a:ea typeface="Courier New"/>
                  <a:cs typeface="Courier New"/>
                  <a:sym typeface="Courier New"/>
                </a:defRPr>
              </a:pPr>
              <a:r>
                <a:t> public void lock() {  </a:t>
              </a:r>
            </a:p>
            <a:p>
              <a:pPr marL="231775" indent="-231775">
                <a:lnSpc>
                  <a:spcPct val="80000"/>
                </a:lnSpc>
                <a:spcBef>
                  <a:spcPts val="400"/>
                </a:spcBef>
                <a:defRPr sz="2000">
                  <a:solidFill>
                    <a:srgbClr val="B2B2B2"/>
                  </a:solidFill>
                  <a:latin typeface="Courier New"/>
                  <a:ea typeface="Courier New"/>
                  <a:cs typeface="Courier New"/>
                  <a:sym typeface="Courier New"/>
                </a:defRPr>
              </a:pPr>
              <a:r>
                <a:t>  flag[i]  = true;</a:t>
              </a:r>
              <a:r>
                <a:rPr>
                  <a:solidFill>
                    <a:srgbClr val="3333CC"/>
                  </a:solidFill>
                </a:rPr>
                <a:t>  </a:t>
              </a:r>
              <a:endParaRPr>
                <a:solidFill>
                  <a:srgbClr val="3333CC"/>
                </a:solidFill>
              </a:endParaRPr>
            </a:p>
            <a:p>
              <a:pPr marL="231775" indent="-231775">
                <a:lnSpc>
                  <a:spcPct val="80000"/>
                </a:lnSpc>
                <a:spcBef>
                  <a:spcPts val="400"/>
                </a:spcBef>
                <a:defRPr sz="2000">
                  <a:solidFill>
                    <a:srgbClr val="3333CC"/>
                  </a:solidFill>
                  <a:latin typeface="Courier New"/>
                  <a:ea typeface="Courier New"/>
                  <a:cs typeface="Courier New"/>
                  <a:sym typeface="Courier New"/>
                </a:defRPr>
              </a:pPr>
              <a:r>
                <a:t>  label[i] = max(label[0], …,label[n-1])+1;</a:t>
              </a:r>
            </a:p>
            <a:p>
              <a:pPr marL="231775" indent="-231775">
                <a:lnSpc>
                  <a:spcPct val="80000"/>
                </a:lnSpc>
                <a:spcBef>
                  <a:spcPts val="600"/>
                </a:spcBef>
                <a:defRPr sz="2000">
                  <a:solidFill>
                    <a:srgbClr val="3333CC"/>
                  </a:solidFill>
                  <a:latin typeface="Courier New"/>
                  <a:ea typeface="Courier New"/>
                  <a:cs typeface="Courier New"/>
                  <a:sym typeface="Courier New"/>
                </a:defRPr>
              </a:pPr>
              <a:r>
                <a:t>  </a:t>
              </a:r>
              <a:r>
                <a:rPr>
                  <a:solidFill>
                    <a:srgbClr val="B2B2B2"/>
                  </a:solidFill>
                </a:rPr>
                <a:t>while (</a:t>
              </a:r>
              <a:r>
                <a:rPr sz="2800">
                  <a:solidFill>
                    <a:srgbClr val="B2B2B2"/>
                  </a:solidFill>
                  <a:latin typeface="Symbol"/>
                  <a:ea typeface="Symbol"/>
                  <a:cs typeface="Symbol"/>
                  <a:sym typeface="Symbol"/>
                </a:rPr>
                <a:t>$</a:t>
              </a:r>
              <a:r>
                <a:rPr>
                  <a:solidFill>
                    <a:srgbClr val="B2B2B2"/>
                  </a:solidFill>
                </a:rPr>
                <a:t>k flag[k]</a:t>
              </a:r>
              <a:endParaRPr>
                <a:solidFill>
                  <a:srgbClr val="B2B2B2"/>
                </a:solidFill>
              </a:endParaRPr>
            </a:p>
            <a:p>
              <a:pPr marL="231775" indent="-231775">
                <a:lnSpc>
                  <a:spcPct val="80000"/>
                </a:lnSpc>
                <a:spcBef>
                  <a:spcPts val="400"/>
                </a:spcBef>
                <a:defRPr sz="2000">
                  <a:solidFill>
                    <a:srgbClr val="B2B2B2"/>
                  </a:solidFill>
                  <a:latin typeface="Courier New"/>
                  <a:ea typeface="Courier New"/>
                  <a:cs typeface="Courier New"/>
                  <a:sym typeface="Courier New"/>
                </a:defRPr>
              </a:pPr>
              <a:r>
                <a:t>           &amp;&amp; (label[i],i) &gt; (label[k],k));</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p:txBody>
        </p:sp>
      </p:grpSp>
      <p:sp>
        <p:nvSpPr>
          <p:cNvPr id="320" name="Shape"/>
          <p:cNvSpPr/>
          <p:nvPr/>
        </p:nvSpPr>
        <p:spPr>
          <a:xfrm>
            <a:off x="1422400" y="3009900"/>
            <a:ext cx="6361113" cy="777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9698"/>
                </a:moveTo>
                <a:cubicBezTo>
                  <a:pt x="1612" y="9698"/>
                  <a:pt x="0" y="10586"/>
                  <a:pt x="0" y="11682"/>
                </a:cubicBezTo>
                <a:lnTo>
                  <a:pt x="0" y="19616"/>
                </a:lnTo>
                <a:cubicBezTo>
                  <a:pt x="0" y="20712"/>
                  <a:pt x="1612" y="21600"/>
                  <a:pt x="3600" y="21600"/>
                </a:cubicBezTo>
                <a:lnTo>
                  <a:pt x="18000" y="21600"/>
                </a:lnTo>
                <a:cubicBezTo>
                  <a:pt x="19988" y="21600"/>
                  <a:pt x="21600" y="20712"/>
                  <a:pt x="21600" y="19616"/>
                </a:cubicBezTo>
                <a:lnTo>
                  <a:pt x="21600" y="11682"/>
                </a:lnTo>
                <a:cubicBezTo>
                  <a:pt x="21600" y="10586"/>
                  <a:pt x="19988" y="9698"/>
                  <a:pt x="18000" y="9698"/>
                </a:cubicBezTo>
                <a:lnTo>
                  <a:pt x="17864" y="0"/>
                </a:lnTo>
                <a:lnTo>
                  <a:pt x="12600" y="9698"/>
                </a:lnTo>
                <a:close/>
              </a:path>
            </a:pathLst>
          </a:custGeom>
          <a:ln w="38100">
            <a:solidFill>
              <a:srgbClr val="FF0000"/>
            </a:solidFill>
          </a:ln>
        </p:spPr>
        <p:txBody>
          <a:bodyPr lIns="45719" rIns="45719" anchor="ctr"/>
          <a:lstStyle/>
          <a:p>
            <a:pPr algn="ctr">
              <a:defRPr sz="2800">
                <a:solidFill>
                  <a:srgbClr val="FF0000"/>
                </a:solidFill>
              </a:defRPr>
            </a:pPr>
          </a:p>
        </p:txBody>
      </p:sp>
      <p:sp>
        <p:nvSpPr>
          <p:cNvPr id="321" name="Take increasing label (read labels in some arbitrary order)"/>
          <p:cNvSpPr txBox="1"/>
          <p:nvPr/>
        </p:nvSpPr>
        <p:spPr>
          <a:xfrm>
            <a:off x="5884862" y="1460500"/>
            <a:ext cx="3259138" cy="17054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Take increasing label (read labels in some arbitrary order)</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3"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24"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25" name="magic" descr="magic"/>
          <p:cNvPicPr>
            <a:picLocks noChangeAspect="1"/>
          </p:cNvPicPr>
          <p:nvPr/>
        </p:nvPicPr>
        <p:blipFill>
          <a:blip r:embed="rId2">
            <a:extLst/>
          </a:blip>
          <a:stretch>
            <a:fillRect/>
          </a:stretch>
        </p:blipFill>
        <p:spPr>
          <a:xfrm>
            <a:off x="2540000" y="3082925"/>
            <a:ext cx="127000" cy="127000"/>
          </a:xfrm>
          <a:prstGeom prst="rect">
            <a:avLst/>
          </a:prstGeom>
          <a:ln w="12700">
            <a:miter lim="400000"/>
          </a:ln>
        </p:spPr>
      </p:pic>
      <p:sp>
        <p:nvSpPr>
          <p:cNvPr id="326"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29" name="Group"/>
          <p:cNvGrpSpPr/>
          <p:nvPr/>
        </p:nvGrpSpPr>
        <p:grpSpPr>
          <a:xfrm>
            <a:off x="1062037" y="2219324"/>
            <a:ext cx="6824663" cy="2678114"/>
            <a:chOff x="0" y="0"/>
            <a:chExt cx="6824662" cy="2678112"/>
          </a:xfrm>
        </p:grpSpPr>
        <p:sp>
          <p:nvSpPr>
            <p:cNvPr id="327" name="Rectangle"/>
            <p:cNvSpPr/>
            <p:nvPr/>
          </p:nvSpPr>
          <p:spPr>
            <a:xfrm>
              <a:off x="0" y="0"/>
              <a:ext cx="6824663" cy="2678113"/>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p>
          </p:txBody>
        </p:sp>
        <p:sp>
          <p:nvSpPr>
            <p:cNvPr id="328" name="class Bakery implements Lock {…"/>
            <p:cNvSpPr txBox="1"/>
            <p:nvPr/>
          </p:nvSpPr>
          <p:spPr>
            <a:xfrm>
              <a:off x="0" y="0"/>
              <a:ext cx="6824663" cy="25212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r>
                <a:t>class Bakery implements Lock {</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a:p>
              <a:pPr marL="231775" indent="-231775">
                <a:lnSpc>
                  <a:spcPct val="80000"/>
                </a:lnSpc>
                <a:spcBef>
                  <a:spcPts val="400"/>
                </a:spcBef>
                <a:defRPr sz="2000">
                  <a:solidFill>
                    <a:srgbClr val="B2B2B2"/>
                  </a:solidFill>
                  <a:latin typeface="Courier New"/>
                  <a:ea typeface="Courier New"/>
                  <a:cs typeface="Courier New"/>
                  <a:sym typeface="Courier New"/>
                </a:defRPr>
              </a:pPr>
              <a:r>
                <a:t> public void lock() {  </a:t>
              </a:r>
            </a:p>
            <a:p>
              <a:pPr marL="231775" indent="-231775">
                <a:lnSpc>
                  <a:spcPct val="80000"/>
                </a:lnSpc>
                <a:spcBef>
                  <a:spcPts val="400"/>
                </a:spcBef>
                <a:defRPr sz="2000">
                  <a:solidFill>
                    <a:srgbClr val="B2B2B2"/>
                  </a:solidFill>
                  <a:latin typeface="Courier New"/>
                  <a:ea typeface="Courier New"/>
                  <a:cs typeface="Courier New"/>
                  <a:sym typeface="Courier New"/>
                </a:defRPr>
              </a:pPr>
              <a:r>
                <a:t>  flag[i]  = true;  </a:t>
              </a:r>
            </a:p>
            <a:p>
              <a:pPr marL="231775" indent="-231775">
                <a:lnSpc>
                  <a:spcPct val="80000"/>
                </a:lnSpc>
                <a:spcBef>
                  <a:spcPts val="400"/>
                </a:spcBef>
                <a:defRPr sz="2000">
                  <a:solidFill>
                    <a:srgbClr val="B2B2B2"/>
                  </a:solidFill>
                  <a:latin typeface="Courier New"/>
                  <a:ea typeface="Courier New"/>
                  <a:cs typeface="Courier New"/>
                  <a:sym typeface="Courier New"/>
                </a:defRPr>
              </a:pPr>
              <a:r>
                <a:t>  label[i] = max(label[0], …,label[n-1])+1;</a:t>
              </a:r>
            </a:p>
            <a:p>
              <a:pPr marL="231775" indent="-231775">
                <a:lnSpc>
                  <a:spcPct val="80000"/>
                </a:lnSpc>
                <a:spcBef>
                  <a:spcPts val="600"/>
                </a:spcBef>
                <a:defRPr sz="2000">
                  <a:solidFill>
                    <a:srgbClr val="3333CC"/>
                  </a:solidFill>
                  <a:latin typeface="Courier New"/>
                  <a:ea typeface="Courier New"/>
                  <a:cs typeface="Courier New"/>
                  <a:sym typeface="Courier New"/>
                </a:defRPr>
              </a:pPr>
              <a:r>
                <a:t>  </a:t>
              </a:r>
              <a:r>
                <a:rPr>
                  <a:solidFill>
                    <a:srgbClr val="000000"/>
                  </a:solidFill>
                </a:rPr>
                <a:t>while</a:t>
              </a:r>
              <a:r>
                <a:t> (</a:t>
              </a:r>
              <a:r>
                <a:rPr sz="2800">
                  <a:latin typeface="Symbol"/>
                  <a:ea typeface="Symbol"/>
                  <a:cs typeface="Symbol"/>
                  <a:sym typeface="Symbol"/>
                </a:rPr>
                <a:t>$</a:t>
              </a:r>
              <a:r>
                <a:t>k flag[k]</a:t>
              </a: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r>
                <a:rPr>
                  <a:solidFill>
                    <a:srgbClr val="B2B2B2"/>
                  </a:solidFill>
                </a:rPr>
                <a:t>&amp;&amp; (label[i],i) &gt; (label[k],k));</a:t>
              </a:r>
              <a:endParaRPr>
                <a:solidFill>
                  <a:srgbClr val="B2B2B2"/>
                </a:solidFill>
              </a:endParaRP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p:txBody>
        </p:sp>
      </p:grpSp>
      <p:sp>
        <p:nvSpPr>
          <p:cNvPr id="330" name="Shape"/>
          <p:cNvSpPr/>
          <p:nvPr/>
        </p:nvSpPr>
        <p:spPr>
          <a:xfrm>
            <a:off x="1335087" y="2792412"/>
            <a:ext cx="4883145" cy="1430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17" y="14696"/>
                </a:moveTo>
                <a:cubicBezTo>
                  <a:pt x="992" y="14696"/>
                  <a:pt x="0" y="15211"/>
                  <a:pt x="0" y="15846"/>
                </a:cubicBezTo>
                <a:lnTo>
                  <a:pt x="0" y="20449"/>
                </a:lnTo>
                <a:cubicBezTo>
                  <a:pt x="0" y="21085"/>
                  <a:pt x="992" y="21600"/>
                  <a:pt x="2217" y="21600"/>
                </a:cubicBezTo>
                <a:lnTo>
                  <a:pt x="11083" y="21600"/>
                </a:lnTo>
                <a:cubicBezTo>
                  <a:pt x="12307" y="21600"/>
                  <a:pt x="13300" y="21085"/>
                  <a:pt x="13300" y="20449"/>
                </a:cubicBezTo>
                <a:lnTo>
                  <a:pt x="13300" y="15846"/>
                </a:lnTo>
                <a:cubicBezTo>
                  <a:pt x="13300" y="15211"/>
                  <a:pt x="12307" y="14696"/>
                  <a:pt x="11083" y="14696"/>
                </a:cubicBezTo>
                <a:lnTo>
                  <a:pt x="21600" y="0"/>
                </a:lnTo>
                <a:lnTo>
                  <a:pt x="7758" y="14696"/>
                </a:lnTo>
                <a:close/>
              </a:path>
            </a:pathLst>
          </a:custGeom>
          <a:ln w="38100">
            <a:solidFill>
              <a:srgbClr val="FF0000"/>
            </a:solidFill>
          </a:ln>
        </p:spPr>
        <p:txBody>
          <a:bodyPr lIns="45719" rIns="45719" anchor="ctr"/>
          <a:lstStyle/>
          <a:p>
            <a:pPr algn="ctr">
              <a:defRPr sz="2800">
                <a:solidFill>
                  <a:srgbClr val="FF0000"/>
                </a:solidFill>
              </a:defRPr>
            </a:pPr>
          </a:p>
        </p:txBody>
      </p:sp>
      <p:sp>
        <p:nvSpPr>
          <p:cNvPr id="331" name="Someone is interested"/>
          <p:cNvSpPr txBox="1"/>
          <p:nvPr/>
        </p:nvSpPr>
        <p:spPr>
          <a:xfrm>
            <a:off x="5611812" y="2038350"/>
            <a:ext cx="3384551"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Someone is interested</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3"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34"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35"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36"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39" name="Group"/>
          <p:cNvGrpSpPr/>
          <p:nvPr/>
        </p:nvGrpSpPr>
        <p:grpSpPr>
          <a:xfrm>
            <a:off x="1104900" y="1676400"/>
            <a:ext cx="6781800" cy="3302000"/>
            <a:chOff x="0" y="0"/>
            <a:chExt cx="6781800" cy="3302000"/>
          </a:xfrm>
        </p:grpSpPr>
        <p:sp>
          <p:nvSpPr>
            <p:cNvPr id="337" name="Rectangle"/>
            <p:cNvSpPr/>
            <p:nvPr/>
          </p:nvSpPr>
          <p:spPr>
            <a:xfrm>
              <a:off x="0" y="0"/>
              <a:ext cx="6781800" cy="3302000"/>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p>
          </p:txBody>
        </p:sp>
        <p:sp>
          <p:nvSpPr>
            <p:cNvPr id="338" name="class Bakery implements Lock {…"/>
            <p:cNvSpPr txBox="1"/>
            <p:nvPr/>
          </p:nvSpPr>
          <p:spPr>
            <a:xfrm>
              <a:off x="0" y="0"/>
              <a:ext cx="6781800" cy="31043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r>
                <a:t>class Bakery implements Lock {</a:t>
              </a:r>
            </a:p>
            <a:p>
              <a:pPr marL="231775" indent="-231775">
                <a:lnSpc>
                  <a:spcPct val="80000"/>
                </a:lnSpc>
                <a:spcBef>
                  <a:spcPts val="400"/>
                </a:spcBef>
                <a:defRPr sz="2000">
                  <a:solidFill>
                    <a:srgbClr val="B2B2B2"/>
                  </a:solidFill>
                  <a:latin typeface="Courier New"/>
                  <a:ea typeface="Courier New"/>
                  <a:cs typeface="Courier New"/>
                  <a:sym typeface="Courier New"/>
                </a:defRPr>
              </a:pPr>
              <a:r>
                <a:t>  boolean flag[n];</a:t>
              </a:r>
            </a:p>
            <a:p>
              <a:pPr marL="231775" indent="-231775">
                <a:lnSpc>
                  <a:spcPct val="80000"/>
                </a:lnSpc>
                <a:spcBef>
                  <a:spcPts val="400"/>
                </a:spcBef>
                <a:defRPr sz="2000">
                  <a:solidFill>
                    <a:srgbClr val="B2B2B2"/>
                  </a:solidFill>
                  <a:latin typeface="Courier New"/>
                  <a:ea typeface="Courier New"/>
                  <a:cs typeface="Courier New"/>
                  <a:sym typeface="Courier New"/>
                </a:defRPr>
              </a:pPr>
              <a:r>
                <a:t>  int label[n];</a:t>
              </a:r>
            </a:p>
            <a:p>
              <a:pPr marL="231775" indent="-231775">
                <a:lnSpc>
                  <a:spcPct val="80000"/>
                </a:lnSpc>
                <a:spcBef>
                  <a:spcPts val="400"/>
                </a:spcBef>
                <a:defRPr sz="2000">
                  <a:solidFill>
                    <a:srgbClr val="B2B2B2"/>
                  </a:solidFill>
                  <a:latin typeface="Courier New"/>
                  <a:ea typeface="Courier New"/>
                  <a:cs typeface="Courier New"/>
                  <a:sym typeface="Courier New"/>
                </a:defRPr>
              </a:pPr>
            </a:p>
            <a:p>
              <a:pPr marL="231775" indent="-231775">
                <a:lnSpc>
                  <a:spcPct val="80000"/>
                </a:lnSpc>
                <a:spcBef>
                  <a:spcPts val="400"/>
                </a:spcBef>
                <a:defRPr sz="2000">
                  <a:solidFill>
                    <a:srgbClr val="B2B2B2"/>
                  </a:solidFill>
                  <a:latin typeface="Courier New"/>
                  <a:ea typeface="Courier New"/>
                  <a:cs typeface="Courier New"/>
                  <a:sym typeface="Courier New"/>
                </a:defRPr>
              </a:pPr>
              <a:r>
                <a:t> public void lock() {  </a:t>
              </a:r>
            </a:p>
            <a:p>
              <a:pPr marL="231775" indent="-231775">
                <a:lnSpc>
                  <a:spcPct val="80000"/>
                </a:lnSpc>
                <a:spcBef>
                  <a:spcPts val="400"/>
                </a:spcBef>
                <a:defRPr sz="2000">
                  <a:solidFill>
                    <a:srgbClr val="B2B2B2"/>
                  </a:solidFill>
                  <a:latin typeface="Courier New"/>
                  <a:ea typeface="Courier New"/>
                  <a:cs typeface="Courier New"/>
                  <a:sym typeface="Courier New"/>
                </a:defRPr>
              </a:pPr>
              <a:r>
                <a:t>  flag[i]  = true;  </a:t>
              </a:r>
            </a:p>
            <a:p>
              <a:pPr marL="231775" indent="-231775">
                <a:lnSpc>
                  <a:spcPct val="80000"/>
                </a:lnSpc>
                <a:spcBef>
                  <a:spcPts val="400"/>
                </a:spcBef>
                <a:defRPr sz="2000">
                  <a:solidFill>
                    <a:srgbClr val="B2B2B2"/>
                  </a:solidFill>
                  <a:latin typeface="Courier New"/>
                  <a:ea typeface="Courier New"/>
                  <a:cs typeface="Courier New"/>
                  <a:sym typeface="Courier New"/>
                </a:defRPr>
              </a:pPr>
              <a:r>
                <a:t>  label[i] = max(label[0], …,label[n-1])+1;</a:t>
              </a:r>
            </a:p>
            <a:p>
              <a:pPr marL="231775" indent="-231775">
                <a:lnSpc>
                  <a:spcPct val="80000"/>
                </a:lnSpc>
                <a:spcBef>
                  <a:spcPts val="600"/>
                </a:spcBef>
                <a:defRPr sz="2000">
                  <a:solidFill>
                    <a:srgbClr val="3333CC"/>
                  </a:solidFill>
                  <a:latin typeface="Courier New"/>
                  <a:ea typeface="Courier New"/>
                  <a:cs typeface="Courier New"/>
                  <a:sym typeface="Courier New"/>
                </a:defRPr>
              </a:pPr>
              <a:r>
                <a:t>  </a:t>
              </a:r>
              <a:r>
                <a:rPr>
                  <a:solidFill>
                    <a:srgbClr val="000000"/>
                  </a:solidFill>
                </a:rPr>
                <a:t>while</a:t>
              </a:r>
              <a:r>
                <a:t> (</a:t>
              </a:r>
              <a:r>
                <a:rPr sz="2800">
                  <a:latin typeface="Symbol"/>
                  <a:ea typeface="Symbol"/>
                  <a:cs typeface="Symbol"/>
                  <a:sym typeface="Symbol"/>
                </a:rPr>
                <a:t>$</a:t>
              </a:r>
              <a:r>
                <a:t>k flag[k]</a:t>
              </a:r>
            </a:p>
            <a:p>
              <a:pPr marL="231775" indent="-231775">
                <a:lnSpc>
                  <a:spcPct val="80000"/>
                </a:lnSpc>
                <a:spcBef>
                  <a:spcPts val="400"/>
                </a:spcBef>
                <a:defRPr sz="2000">
                  <a:solidFill>
                    <a:srgbClr val="3333CC"/>
                  </a:solidFill>
                  <a:latin typeface="Courier New"/>
                  <a:ea typeface="Courier New"/>
                  <a:cs typeface="Courier New"/>
                  <a:sym typeface="Courier New"/>
                </a:defRPr>
              </a:pPr>
              <a:r>
                <a:t>           &amp;&amp; (label[i],i) &gt; (label[k],k));</a:t>
              </a: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r>
                <a:rPr>
                  <a:solidFill>
                    <a:srgbClr val="B2B2B2"/>
                  </a:solidFill>
                </a:rPr>
                <a:t>}</a:t>
              </a:r>
            </a:p>
          </p:txBody>
        </p:sp>
      </p:grpSp>
      <p:sp>
        <p:nvSpPr>
          <p:cNvPr id="340" name="Shape"/>
          <p:cNvSpPr/>
          <p:nvPr/>
        </p:nvSpPr>
        <p:spPr>
          <a:xfrm>
            <a:off x="2451100" y="3040065"/>
            <a:ext cx="2895592" cy="11826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51" y="14033"/>
                </a:moveTo>
                <a:cubicBezTo>
                  <a:pt x="1052" y="14033"/>
                  <a:pt x="0" y="14597"/>
                  <a:pt x="0" y="15294"/>
                </a:cubicBezTo>
                <a:lnTo>
                  <a:pt x="0" y="20339"/>
                </a:lnTo>
                <a:cubicBezTo>
                  <a:pt x="0" y="21035"/>
                  <a:pt x="1052" y="21600"/>
                  <a:pt x="2351" y="21600"/>
                </a:cubicBezTo>
                <a:lnTo>
                  <a:pt x="11753" y="21600"/>
                </a:lnTo>
                <a:cubicBezTo>
                  <a:pt x="13052" y="21600"/>
                  <a:pt x="14104" y="21035"/>
                  <a:pt x="14104" y="20339"/>
                </a:cubicBezTo>
                <a:lnTo>
                  <a:pt x="14104" y="15294"/>
                </a:lnTo>
                <a:cubicBezTo>
                  <a:pt x="14104" y="14597"/>
                  <a:pt x="13052" y="14033"/>
                  <a:pt x="11753" y="14033"/>
                </a:cubicBezTo>
                <a:lnTo>
                  <a:pt x="21600" y="0"/>
                </a:lnTo>
                <a:lnTo>
                  <a:pt x="8227" y="14033"/>
                </a:lnTo>
                <a:close/>
              </a:path>
            </a:pathLst>
          </a:custGeom>
          <a:ln w="38100">
            <a:solidFill>
              <a:srgbClr val="FF0000"/>
            </a:solidFill>
          </a:ln>
        </p:spPr>
        <p:txBody>
          <a:bodyPr lIns="45719" rIns="45719" anchor="ctr"/>
          <a:lstStyle/>
          <a:p>
            <a:pPr algn="ctr">
              <a:defRPr sz="2800">
                <a:solidFill>
                  <a:srgbClr val="FF0000"/>
                </a:solidFill>
              </a:defRPr>
            </a:pPr>
          </a:p>
        </p:txBody>
      </p:sp>
      <p:sp>
        <p:nvSpPr>
          <p:cNvPr id="341" name="Someone is interested …"/>
          <p:cNvSpPr txBox="1"/>
          <p:nvPr/>
        </p:nvSpPr>
        <p:spPr>
          <a:xfrm>
            <a:off x="3983037" y="2038350"/>
            <a:ext cx="3259138"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Someone is interested …</a:t>
            </a:r>
          </a:p>
        </p:txBody>
      </p:sp>
      <p:sp>
        <p:nvSpPr>
          <p:cNvPr id="342" name="Shape"/>
          <p:cNvSpPr/>
          <p:nvPr/>
        </p:nvSpPr>
        <p:spPr>
          <a:xfrm>
            <a:off x="2813050" y="4178300"/>
            <a:ext cx="5003800" cy="1031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714"/>
                  <a:pt x="0" y="1595"/>
                </a:cubicBezTo>
                <a:lnTo>
                  <a:pt x="0" y="7975"/>
                </a:lnTo>
                <a:cubicBezTo>
                  <a:pt x="0" y="8856"/>
                  <a:pt x="1612" y="9570"/>
                  <a:pt x="3600" y="9570"/>
                </a:cubicBezTo>
                <a:lnTo>
                  <a:pt x="12600" y="9570"/>
                </a:lnTo>
                <a:lnTo>
                  <a:pt x="11218" y="21600"/>
                </a:lnTo>
                <a:lnTo>
                  <a:pt x="18000" y="9570"/>
                </a:lnTo>
                <a:cubicBezTo>
                  <a:pt x="19988" y="9570"/>
                  <a:pt x="21600" y="8856"/>
                  <a:pt x="21600" y="7975"/>
                </a:cubicBezTo>
                <a:lnTo>
                  <a:pt x="21600" y="1595"/>
                </a:lnTo>
                <a:cubicBezTo>
                  <a:pt x="21600" y="714"/>
                  <a:pt x="19988" y="0"/>
                  <a:pt x="18000" y="0"/>
                </a:cubicBezTo>
                <a:lnTo>
                  <a:pt x="12600" y="0"/>
                </a:lnTo>
                <a:close/>
              </a:path>
            </a:pathLst>
          </a:custGeom>
          <a:ln w="38100">
            <a:solidFill>
              <a:srgbClr val="FF0000"/>
            </a:solidFill>
          </a:ln>
        </p:spPr>
        <p:txBody>
          <a:bodyPr lIns="45719" rIns="45719" anchor="ctr"/>
          <a:lstStyle/>
          <a:p>
            <a:pPr algn="ctr">
              <a:defRPr sz="2800">
                <a:solidFill>
                  <a:srgbClr val="FF0000"/>
                </a:solidFill>
              </a:defRPr>
            </a:pPr>
          </a:p>
        </p:txBody>
      </p:sp>
      <p:sp>
        <p:nvSpPr>
          <p:cNvPr id="343" name="… whose (label,i) in lexicographic order is lower"/>
          <p:cNvSpPr txBox="1"/>
          <p:nvPr/>
        </p:nvSpPr>
        <p:spPr>
          <a:xfrm>
            <a:off x="3367087" y="5253037"/>
            <a:ext cx="5129214" cy="8926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800">
                <a:solidFill>
                  <a:srgbClr val="FF0000"/>
                </a:solidFill>
              </a:defRPr>
            </a:pPr>
            <a:r>
              <a:t>… whose </a:t>
            </a:r>
            <a:r>
              <a:rPr>
                <a:solidFill>
                  <a:srgbClr val="000000"/>
                </a:solidFill>
              </a:rPr>
              <a:t>(label,i) </a:t>
            </a:r>
            <a:r>
              <a:t>in lexicographic order is lower</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3" name="Slide Number"/>
          <p:cNvSpPr txBox="1"/>
          <p:nvPr>
            <p:ph type="sldNum" sz="quarter" idx="4294967295"/>
          </p:nvPr>
        </p:nvSpPr>
        <p:spPr>
          <a:xfrm>
            <a:off x="8255176" y="6248400"/>
            <a:ext cx="203025"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45" name="Implementing Locks…"/>
          <p:cNvSpPr txBox="1"/>
          <p:nvPr>
            <p:ph type="title" idx="4294967295"/>
          </p:nvPr>
        </p:nvSpPr>
        <p:spPr>
          <a:xfrm>
            <a:off x="685800" y="609599"/>
            <a:ext cx="7772400" cy="1143002"/>
          </a:xfrm>
          <a:prstGeom prst="rect">
            <a:avLst/>
          </a:prstGeom>
        </p:spPr>
        <p:txBody>
          <a:bodyPr>
            <a:normAutofit fontScale="100000" lnSpcReduction="0"/>
          </a:bodyPr>
          <a:lstStyle/>
          <a:p>
            <a:pPr defTabSz="841247">
              <a:defRPr sz="3680"/>
            </a:pPr>
            <a:r>
              <a:t>Implementing Locks </a:t>
            </a:r>
          </a:p>
          <a:p>
            <a:pPr defTabSz="841247">
              <a:defRPr sz="3680"/>
            </a:pPr>
            <a:r>
              <a:t>Two-Thread vs </a:t>
            </a:r>
            <a:r>
              <a:rPr i="1"/>
              <a:t>n</a:t>
            </a:r>
            <a:r>
              <a:t>-Thread Solutions</a:t>
            </a:r>
          </a:p>
        </p:txBody>
      </p:sp>
      <p:sp>
        <p:nvSpPr>
          <p:cNvPr id="46" name="2-thread solutions first…"/>
          <p:cNvSpPr txBox="1"/>
          <p:nvPr>
            <p:ph type="body" idx="4294967295"/>
          </p:nvPr>
        </p:nvSpPr>
        <p:spPr>
          <a:xfrm>
            <a:off x="685800" y="1981200"/>
            <a:ext cx="7772400" cy="4114800"/>
          </a:xfrm>
          <a:prstGeom prst="rect">
            <a:avLst/>
          </a:prstGeom>
        </p:spPr>
        <p:txBody>
          <a:bodyPr>
            <a:normAutofit fontScale="100000" lnSpcReduction="0"/>
          </a:bodyPr>
          <a:lstStyle/>
          <a:p>
            <a:pPr marL="325754" indent="-325754" defTabSz="868680">
              <a:buChar char="•"/>
              <a:defRPr sz="3040">
                <a:solidFill>
                  <a:srgbClr val="000000"/>
                </a:solidFill>
              </a:defRPr>
            </a:pPr>
            <a:r>
              <a:t>2</a:t>
            </a:r>
            <a:r>
              <a:rPr>
                <a:solidFill>
                  <a:srgbClr val="0000FF"/>
                </a:solidFill>
              </a:rPr>
              <a:t>-thread solutions first</a:t>
            </a:r>
            <a:endParaRPr>
              <a:solidFill>
                <a:srgbClr val="0000FF"/>
              </a:solidFill>
            </a:endParaRPr>
          </a:p>
          <a:p>
            <a:pPr lvl="1" marL="705802" indent="-271462" defTabSz="868680">
              <a:spcBef>
                <a:spcPts val="0"/>
              </a:spcBef>
              <a:defRPr sz="2660"/>
            </a:pPr>
            <a:r>
              <a:t>Illustrate most basic ideas</a:t>
            </a:r>
          </a:p>
          <a:p>
            <a:pPr lvl="1" marL="705802" indent="-271462" defTabSz="868680">
              <a:spcBef>
                <a:spcPts val="0"/>
              </a:spcBef>
              <a:defRPr sz="2660"/>
            </a:pPr>
            <a:r>
              <a:t>Fits on one slide</a:t>
            </a:r>
          </a:p>
          <a:p>
            <a:pPr marL="325754" indent="-325754" defTabSz="868680">
              <a:buChar char="•"/>
              <a:defRPr sz="3040"/>
            </a:pPr>
            <a:r>
              <a:t>Then </a:t>
            </a:r>
            <a:r>
              <a:rPr i="1">
                <a:solidFill>
                  <a:srgbClr val="000000"/>
                </a:solidFill>
              </a:rPr>
              <a:t>n</a:t>
            </a:r>
            <a:r>
              <a:t>-thread solution </a:t>
            </a:r>
          </a:p>
          <a:p>
            <a:pPr marL="325754" indent="-325754" defTabSz="868680">
              <a:buChar char="•"/>
              <a:defRPr sz="3040"/>
            </a:pPr>
            <a:r>
              <a:t>You will never use these protocols</a:t>
            </a:r>
          </a:p>
          <a:p>
            <a:pPr lvl="1" marL="705802" indent="-271462" defTabSz="868680">
              <a:spcBef>
                <a:spcPts val="0"/>
              </a:spcBef>
              <a:defRPr sz="2660"/>
            </a:pPr>
            <a:r>
              <a:t>Get over it</a:t>
            </a:r>
          </a:p>
          <a:p>
            <a:pPr marL="325754" indent="-325754" defTabSz="868680">
              <a:buChar char="•"/>
              <a:defRPr sz="3040"/>
            </a:pPr>
            <a:r>
              <a:t>You are advised to understand them</a:t>
            </a:r>
          </a:p>
          <a:p>
            <a:pPr lvl="1" marL="705802" indent="-271462" defTabSz="868680">
              <a:spcBef>
                <a:spcPts val="0"/>
              </a:spcBef>
              <a:defRPr sz="2660"/>
            </a:pPr>
            <a:r>
              <a:t>The same issues show up everywhere</a:t>
            </a:r>
          </a:p>
          <a:p>
            <a:pPr lvl="1" marL="705802" indent="-271462" defTabSz="868680">
              <a:spcBef>
                <a:spcPts val="0"/>
              </a:spcBef>
              <a:defRPr sz="2660"/>
            </a:pPr>
            <a:r>
              <a:t>Except hidden and more complex</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5"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46"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47"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48"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51" name="Group"/>
          <p:cNvGrpSpPr/>
          <p:nvPr/>
        </p:nvGrpSpPr>
        <p:grpSpPr>
          <a:xfrm>
            <a:off x="1104900" y="2262187"/>
            <a:ext cx="6781800" cy="3128963"/>
            <a:chOff x="0" y="0"/>
            <a:chExt cx="6781800" cy="3128962"/>
          </a:xfrm>
        </p:grpSpPr>
        <p:sp>
          <p:nvSpPr>
            <p:cNvPr id="349" name="Rectangle"/>
            <p:cNvSpPr/>
            <p:nvPr/>
          </p:nvSpPr>
          <p:spPr>
            <a:xfrm>
              <a:off x="0" y="0"/>
              <a:ext cx="6781800" cy="3128963"/>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3333CC"/>
                  </a:solidFill>
                  <a:latin typeface="Courier New"/>
                  <a:ea typeface="Courier New"/>
                  <a:cs typeface="Courier New"/>
                  <a:sym typeface="Courier New"/>
                </a:defRPr>
              </a:pPr>
            </a:p>
          </p:txBody>
        </p:sp>
        <p:sp>
          <p:nvSpPr>
            <p:cNvPr id="350" name="class Bakery implements Lock {…"/>
            <p:cNvSpPr txBox="1"/>
            <p:nvPr/>
          </p:nvSpPr>
          <p:spPr>
            <a:xfrm>
              <a:off x="0" y="0"/>
              <a:ext cx="6781800" cy="27284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latin typeface="Courier New"/>
                  <a:ea typeface="Courier New"/>
                  <a:cs typeface="Courier New"/>
                  <a:sym typeface="Courier New"/>
                </a:defRPr>
              </a:pPr>
              <a:r>
                <a:t>class Bakery implements Lock</a:t>
              </a:r>
              <a:r>
                <a:rPr>
                  <a:solidFill>
                    <a:srgbClr val="3333CC"/>
                  </a:solidFill>
                </a:rPr>
                <a:t> {</a:t>
              </a:r>
              <a:endParaRPr>
                <a:solidFill>
                  <a:srgbClr val="3333CC"/>
                </a:solidFill>
              </a:endParaRPr>
            </a:p>
            <a:p>
              <a:pPr marL="231775" indent="-231775">
                <a:lnSpc>
                  <a:spcPct val="80000"/>
                </a:lnSpc>
                <a:spcBef>
                  <a:spcPts val="400"/>
                </a:spcBef>
                <a:defRPr sz="2000">
                  <a:latin typeface="Courier New"/>
                  <a:ea typeface="Courier New"/>
                  <a:cs typeface="Courier New"/>
                  <a:sym typeface="Courier New"/>
                </a:defRPr>
              </a:pPr>
              <a:r>
                <a:t>  </a:t>
              </a:r>
              <a:endParaRPr>
                <a:solidFill>
                  <a:srgbClr val="3333CC"/>
                </a:solidFill>
              </a:endParaRPr>
            </a:p>
            <a:p>
              <a:pPr marL="231775" indent="-231775">
                <a:lnSpc>
                  <a:spcPct val="80000"/>
                </a:lnSpc>
                <a:spcBef>
                  <a:spcPts val="400"/>
                </a:spcBef>
                <a:defRPr sz="2000">
                  <a:latin typeface="Courier New"/>
                  <a:ea typeface="Courier New"/>
                  <a:cs typeface="Courier New"/>
                  <a:sym typeface="Courier New"/>
                </a:defRPr>
              </a:pPr>
              <a:r>
                <a:t> </a:t>
              </a:r>
              <a:r>
                <a:rPr>
                  <a:solidFill>
                    <a:srgbClr val="FF0000"/>
                  </a:solidFill>
                </a:rPr>
                <a:t>   </a:t>
              </a:r>
              <a:r>
                <a:rPr>
                  <a:solidFill>
                    <a:srgbClr val="3333CC"/>
                  </a:solidFill>
                </a:rPr>
                <a:t>…</a:t>
              </a:r>
              <a:endParaRPr>
                <a:solidFill>
                  <a:srgbClr val="3333CC"/>
                </a:solidFill>
              </a:endParaRPr>
            </a:p>
            <a:p>
              <a:pPr marL="231775" indent="-231775">
                <a:lnSpc>
                  <a:spcPct val="80000"/>
                </a:lnSpc>
                <a:spcBef>
                  <a:spcPts val="400"/>
                </a:spcBef>
                <a:defRPr sz="2000">
                  <a:solidFill>
                    <a:srgbClr val="3333CC"/>
                  </a:solidFill>
                  <a:latin typeface="Courier New"/>
                  <a:ea typeface="Courier New"/>
                  <a:cs typeface="Courier New"/>
                  <a:sym typeface="Courier New"/>
                </a:defRPr>
              </a:pPr>
            </a:p>
            <a:p>
              <a:pPr marL="231775" indent="-231775">
                <a:lnSpc>
                  <a:spcPct val="80000"/>
                </a:lnSpc>
                <a:spcBef>
                  <a:spcPts val="400"/>
                </a:spcBef>
                <a:defRPr sz="2000">
                  <a:latin typeface="Courier New"/>
                  <a:ea typeface="Courier New"/>
                  <a:cs typeface="Courier New"/>
                  <a:sym typeface="Courier New"/>
                </a:defRPr>
              </a:pPr>
              <a:r>
                <a:t> public void </a:t>
              </a:r>
              <a:r>
                <a:rPr>
                  <a:solidFill>
                    <a:srgbClr val="3333CC"/>
                  </a:solidFill>
                </a:rPr>
                <a:t>unlock() {  </a:t>
              </a:r>
              <a:endParaRPr>
                <a:solidFill>
                  <a:srgbClr val="FF0000"/>
                </a:solidFill>
              </a:endParaRPr>
            </a:p>
            <a:p>
              <a:pPr marL="231775" indent="-231775">
                <a:lnSpc>
                  <a:spcPct val="80000"/>
                </a:lnSpc>
                <a:spcBef>
                  <a:spcPts val="400"/>
                </a:spcBef>
                <a:defRPr sz="2000">
                  <a:solidFill>
                    <a:srgbClr val="FF0000"/>
                  </a:solidFill>
                  <a:latin typeface="Courier New"/>
                  <a:ea typeface="Courier New"/>
                  <a:cs typeface="Courier New"/>
                  <a:sym typeface="Courier New"/>
                </a:defRPr>
              </a:pPr>
              <a:r>
                <a:t>   </a:t>
              </a:r>
              <a:r>
                <a:rPr>
                  <a:solidFill>
                    <a:srgbClr val="3333CC"/>
                  </a:solidFill>
                </a:rPr>
                <a:t>flag[i] = </a:t>
              </a:r>
              <a:r>
                <a:rPr>
                  <a:solidFill>
                    <a:srgbClr val="000000"/>
                  </a:solidFill>
                </a:rPr>
                <a:t>false</a:t>
              </a:r>
              <a:r>
                <a:rPr>
                  <a:solidFill>
                    <a:srgbClr val="3333CC"/>
                  </a:solidFill>
                </a:rPr>
                <a:t>;</a:t>
              </a:r>
              <a:endParaRPr>
                <a:solidFill>
                  <a:srgbClr val="3333CC"/>
                </a:solidFill>
              </a:endParaRP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p>
            <a:p>
              <a:pPr marL="231775" indent="-231775">
                <a:lnSpc>
                  <a:spcPct val="80000"/>
                </a:lnSpc>
                <a:spcBef>
                  <a:spcPts val="400"/>
                </a:spcBef>
                <a:defRPr sz="2000">
                  <a:solidFill>
                    <a:srgbClr val="3333CC"/>
                  </a:solidFill>
                  <a:latin typeface="Courier New"/>
                  <a:ea typeface="Courier New"/>
                  <a:cs typeface="Courier New"/>
                  <a:sym typeface="Courier New"/>
                </a:defRPr>
              </a:pPr>
              <a:r>
                <a:t>}</a:t>
              </a:r>
            </a:p>
          </p:txBody>
        </p:sp>
      </p:gr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54"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55"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56"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grpSp>
        <p:nvGrpSpPr>
          <p:cNvPr id="359" name="Group"/>
          <p:cNvGrpSpPr/>
          <p:nvPr/>
        </p:nvGrpSpPr>
        <p:grpSpPr>
          <a:xfrm>
            <a:off x="1104900" y="2262187"/>
            <a:ext cx="6781800" cy="3128963"/>
            <a:chOff x="0" y="0"/>
            <a:chExt cx="6781800" cy="3128962"/>
          </a:xfrm>
        </p:grpSpPr>
        <p:sp>
          <p:nvSpPr>
            <p:cNvPr id="357" name="Rectangle"/>
            <p:cNvSpPr/>
            <p:nvPr/>
          </p:nvSpPr>
          <p:spPr>
            <a:xfrm>
              <a:off x="0" y="0"/>
              <a:ext cx="6781800" cy="3128963"/>
            </a:xfrm>
            <a:prstGeom prst="rect">
              <a:avLst/>
            </a:prstGeom>
            <a:solidFill>
              <a:srgbClr val="FFFFCC"/>
            </a:solidFill>
            <a:ln w="12700" cap="flat">
              <a:noFill/>
              <a:miter lim="400000"/>
            </a:ln>
            <a:effectLst/>
          </p:spPr>
          <p:txBody>
            <a:bodyPr wrap="square" lIns="45719" tIns="45719" rIns="45719" bIns="45719" numCol="1" anchor="t">
              <a:no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p>
          </p:txBody>
        </p:sp>
        <p:sp>
          <p:nvSpPr>
            <p:cNvPr id="358" name="class Bakery implements Lock {…"/>
            <p:cNvSpPr txBox="1"/>
            <p:nvPr/>
          </p:nvSpPr>
          <p:spPr>
            <a:xfrm>
              <a:off x="0" y="0"/>
              <a:ext cx="6781800" cy="272846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marL="231775" indent="-231775">
                <a:lnSpc>
                  <a:spcPct val="80000"/>
                </a:lnSpc>
                <a:spcBef>
                  <a:spcPts val="400"/>
                </a:spcBef>
                <a:defRPr sz="2000">
                  <a:solidFill>
                    <a:srgbClr val="B2B2B2"/>
                  </a:solidFill>
                  <a:latin typeface="Courier New"/>
                  <a:ea typeface="Courier New"/>
                  <a:cs typeface="Courier New"/>
                  <a:sym typeface="Courier New"/>
                </a:defRPr>
              </a:pPr>
              <a:r>
                <a:t>class Bakery implements Lock {</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a:p>
              <a:pPr marL="231775" indent="-231775">
                <a:lnSpc>
                  <a:spcPct val="80000"/>
                </a:lnSpc>
                <a:spcBef>
                  <a:spcPts val="400"/>
                </a:spcBef>
                <a:defRPr sz="2000">
                  <a:solidFill>
                    <a:srgbClr val="B2B2B2"/>
                  </a:solidFill>
                  <a:latin typeface="Courier New"/>
                  <a:ea typeface="Courier New"/>
                  <a:cs typeface="Courier New"/>
                  <a:sym typeface="Courier New"/>
                </a:defRPr>
              </a:pPr>
              <a:r>
                <a:t>    …</a:t>
              </a:r>
            </a:p>
            <a:p>
              <a:pPr marL="231775" indent="-231775">
                <a:lnSpc>
                  <a:spcPct val="80000"/>
                </a:lnSpc>
                <a:spcBef>
                  <a:spcPts val="400"/>
                </a:spcBef>
                <a:defRPr sz="2000">
                  <a:solidFill>
                    <a:srgbClr val="B2B2B2"/>
                  </a:solidFill>
                  <a:latin typeface="Courier New"/>
                  <a:ea typeface="Courier New"/>
                  <a:cs typeface="Courier New"/>
                  <a:sym typeface="Courier New"/>
                </a:defRPr>
              </a:pPr>
            </a:p>
            <a:p>
              <a:pPr marL="231775" indent="-231775">
                <a:lnSpc>
                  <a:spcPct val="80000"/>
                </a:lnSpc>
                <a:spcBef>
                  <a:spcPts val="400"/>
                </a:spcBef>
                <a:defRPr sz="2000">
                  <a:latin typeface="Courier New"/>
                  <a:ea typeface="Courier New"/>
                  <a:cs typeface="Courier New"/>
                  <a:sym typeface="Courier New"/>
                </a:defRPr>
              </a:pPr>
              <a:r>
                <a:t> </a:t>
              </a:r>
              <a:r>
                <a:rPr>
                  <a:solidFill>
                    <a:srgbClr val="B2B2B2"/>
                  </a:solidFill>
                </a:rPr>
                <a:t>public void unlock() {  </a:t>
              </a:r>
              <a:endParaRPr>
                <a:solidFill>
                  <a:srgbClr val="B2B2B2"/>
                </a:solidFill>
              </a:endParaRPr>
            </a:p>
            <a:p>
              <a:pPr marL="231775" indent="-231775">
                <a:lnSpc>
                  <a:spcPct val="80000"/>
                </a:lnSpc>
                <a:spcBef>
                  <a:spcPts val="400"/>
                </a:spcBef>
                <a:defRPr sz="2000">
                  <a:solidFill>
                    <a:srgbClr val="FF0000"/>
                  </a:solidFill>
                  <a:latin typeface="Courier New"/>
                  <a:ea typeface="Courier New"/>
                  <a:cs typeface="Courier New"/>
                  <a:sym typeface="Courier New"/>
                </a:defRPr>
              </a:pPr>
              <a:r>
                <a:t>   </a:t>
              </a:r>
              <a:r>
                <a:rPr>
                  <a:solidFill>
                    <a:srgbClr val="3333CC"/>
                  </a:solidFill>
                </a:rPr>
                <a:t>flag[i] = </a:t>
              </a:r>
              <a:r>
                <a:rPr>
                  <a:solidFill>
                    <a:srgbClr val="000000"/>
                  </a:solidFill>
                </a:rPr>
                <a:t>false</a:t>
              </a:r>
              <a:r>
                <a:rPr>
                  <a:solidFill>
                    <a:srgbClr val="3333CC"/>
                  </a:solidFill>
                </a:rPr>
                <a:t>;</a:t>
              </a:r>
              <a:endParaRPr>
                <a:solidFill>
                  <a:srgbClr val="3333CC"/>
                </a:solidFill>
              </a:endParaRPr>
            </a:p>
            <a:p>
              <a:pPr marL="231775" indent="-231775">
                <a:lnSpc>
                  <a:spcPct val="80000"/>
                </a:lnSpc>
                <a:spcBef>
                  <a:spcPts val="400"/>
                </a:spcBef>
                <a:defRPr sz="2000">
                  <a:solidFill>
                    <a:srgbClr val="3333CC"/>
                  </a:solidFill>
                  <a:latin typeface="Courier New"/>
                  <a:ea typeface="Courier New"/>
                  <a:cs typeface="Courier New"/>
                  <a:sym typeface="Courier New"/>
                </a:defRPr>
              </a:pPr>
              <a:r>
                <a:t> </a:t>
              </a:r>
              <a:r>
                <a:rPr>
                  <a:solidFill>
                    <a:srgbClr val="B2B2B2"/>
                  </a:solidFill>
                </a:rPr>
                <a:t>}</a:t>
              </a:r>
              <a:endParaRPr>
                <a:solidFill>
                  <a:srgbClr val="B2B2B2"/>
                </a:solidFill>
              </a:endParaRPr>
            </a:p>
            <a:p>
              <a:pPr marL="231775" indent="-231775">
                <a:lnSpc>
                  <a:spcPct val="80000"/>
                </a:lnSpc>
                <a:spcBef>
                  <a:spcPts val="400"/>
                </a:spcBef>
                <a:defRPr sz="2000">
                  <a:solidFill>
                    <a:srgbClr val="B2B2B2"/>
                  </a:solidFill>
                  <a:latin typeface="Courier New"/>
                  <a:ea typeface="Courier New"/>
                  <a:cs typeface="Courier New"/>
                  <a:sym typeface="Courier New"/>
                </a:defRPr>
              </a:pPr>
              <a:r>
                <a:t>}</a:t>
              </a:r>
            </a:p>
          </p:txBody>
        </p:sp>
      </p:grpSp>
      <p:sp>
        <p:nvSpPr>
          <p:cNvPr id="360" name="Shape"/>
          <p:cNvSpPr/>
          <p:nvPr/>
        </p:nvSpPr>
        <p:spPr>
          <a:xfrm>
            <a:off x="1449387" y="2924169"/>
            <a:ext cx="4332345" cy="1225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3" y="13794"/>
                </a:moveTo>
                <a:cubicBezTo>
                  <a:pt x="1076" y="13794"/>
                  <a:pt x="0" y="14376"/>
                  <a:pt x="0" y="15095"/>
                </a:cubicBezTo>
                <a:lnTo>
                  <a:pt x="0" y="20299"/>
                </a:lnTo>
                <a:cubicBezTo>
                  <a:pt x="0" y="21018"/>
                  <a:pt x="1076" y="21600"/>
                  <a:pt x="2403" y="21600"/>
                </a:cubicBezTo>
                <a:lnTo>
                  <a:pt x="12017" y="21600"/>
                </a:lnTo>
                <a:cubicBezTo>
                  <a:pt x="13345" y="21600"/>
                  <a:pt x="14421" y="21018"/>
                  <a:pt x="14421" y="20299"/>
                </a:cubicBezTo>
                <a:lnTo>
                  <a:pt x="14421" y="15095"/>
                </a:lnTo>
                <a:cubicBezTo>
                  <a:pt x="14421" y="14376"/>
                  <a:pt x="13345" y="13794"/>
                  <a:pt x="12017" y="13794"/>
                </a:cubicBezTo>
                <a:lnTo>
                  <a:pt x="21600" y="0"/>
                </a:lnTo>
                <a:lnTo>
                  <a:pt x="8412" y="13794"/>
                </a:lnTo>
                <a:close/>
              </a:path>
            </a:pathLst>
          </a:custGeom>
          <a:ln w="38100">
            <a:solidFill>
              <a:srgbClr val="FF0000"/>
            </a:solidFill>
          </a:ln>
        </p:spPr>
        <p:txBody>
          <a:bodyPr lIns="45719" rIns="45719" anchor="ctr"/>
          <a:lstStyle/>
          <a:p>
            <a:pPr algn="ctr">
              <a:defRPr sz="2800">
                <a:solidFill>
                  <a:srgbClr val="FF0000"/>
                </a:solidFill>
              </a:defRPr>
            </a:pPr>
          </a:p>
        </p:txBody>
      </p:sp>
      <p:sp>
        <p:nvSpPr>
          <p:cNvPr id="361" name="No longer interested"/>
          <p:cNvSpPr txBox="1"/>
          <p:nvPr/>
        </p:nvSpPr>
        <p:spPr>
          <a:xfrm>
            <a:off x="5202237" y="2366962"/>
            <a:ext cx="3259138" cy="8926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FF0000"/>
                </a:solidFill>
              </a:defRPr>
            </a:lvl1pPr>
          </a:lstStyle>
          <a:p>
            <a:pPr/>
            <a:r>
              <a:t>No longer interested</a:t>
            </a:r>
          </a:p>
        </p:txBody>
      </p:sp>
      <p:sp>
        <p:nvSpPr>
          <p:cNvPr id="362" name="labels are always increasing"/>
          <p:cNvSpPr txBox="1"/>
          <p:nvPr/>
        </p:nvSpPr>
        <p:spPr>
          <a:xfrm>
            <a:off x="2041525" y="4799012"/>
            <a:ext cx="4650195"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0000"/>
                </a:solidFill>
              </a:defRPr>
            </a:lvl1pPr>
          </a:lstStyle>
          <a:p>
            <a:pPr/>
            <a:r>
              <a:t>labels are always increasing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2" grpId="1"/>
    </p:bldLst>
  </p:timing>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4"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65"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67" name="Bakery Algorithm"/>
          <p:cNvSpPr txBox="1"/>
          <p:nvPr>
            <p:ph type="title" idx="4294967295"/>
          </p:nvPr>
        </p:nvSpPr>
        <p:spPr>
          <a:xfrm>
            <a:off x="685800" y="609599"/>
            <a:ext cx="7772400" cy="1143002"/>
          </a:xfrm>
          <a:prstGeom prst="rect">
            <a:avLst/>
          </a:prstGeom>
        </p:spPr>
        <p:txBody>
          <a:bodyPr>
            <a:normAutofit fontScale="100000" lnSpcReduction="0"/>
          </a:bodyPr>
          <a:lstStyle/>
          <a:p>
            <a:pPr/>
            <a:r>
              <a:t>Bakery Algorithm</a:t>
            </a:r>
          </a:p>
        </p:txBody>
      </p:sp>
      <p:sp>
        <p:nvSpPr>
          <p:cNvPr id="368" name="Has no deadlock and adheres to mutual exclusion property…"/>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Has no deadlock and adheres to mutual exclusion property</a:t>
            </a:r>
          </a:p>
          <a:p>
            <a:pPr>
              <a:buChar char="•"/>
            </a:pPr>
            <a:r>
              <a:t>There is always one thread with earliest label</a:t>
            </a:r>
          </a:p>
          <a:p>
            <a:pPr>
              <a:buChar char="•"/>
            </a:pPr>
            <a:r>
              <a:t>Is there a problem with the labeling portion of the algorithm? </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0"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71" name="Slide Number"/>
          <p:cNvSpPr txBox="1"/>
          <p:nvPr>
            <p:ph type="sldNum" sz="quarter" idx="4294967295"/>
          </p:nvPr>
        </p:nvSpPr>
        <p:spPr>
          <a:xfrm>
            <a:off x="8156292" y="624840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72"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73" name="Deep Philosophical Question"/>
          <p:cNvSpPr txBox="1"/>
          <p:nvPr>
            <p:ph type="title" idx="4294967295"/>
          </p:nvPr>
        </p:nvSpPr>
        <p:spPr>
          <a:xfrm>
            <a:off x="685800" y="609599"/>
            <a:ext cx="7772400" cy="1143002"/>
          </a:xfrm>
          <a:prstGeom prst="rect">
            <a:avLst/>
          </a:prstGeom>
        </p:spPr>
        <p:txBody>
          <a:bodyPr>
            <a:normAutofit fontScale="100000" lnSpcReduction="0"/>
          </a:bodyPr>
          <a:lstStyle/>
          <a:p>
            <a:pPr/>
            <a:r>
              <a:t>Deep Philosophical Question</a:t>
            </a:r>
          </a:p>
        </p:txBody>
      </p:sp>
      <p:sp>
        <p:nvSpPr>
          <p:cNvPr id="374" name="The Bakery Algorithm is…"/>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The Bakery Algorithm is</a:t>
            </a:r>
          </a:p>
          <a:p>
            <a:pPr lvl="1" marL="742950" indent="-285750">
              <a:spcBef>
                <a:spcPts val="0"/>
              </a:spcBef>
              <a:defRPr sz="2800"/>
            </a:pPr>
            <a:r>
              <a:t>Succinct,</a:t>
            </a:r>
          </a:p>
          <a:p>
            <a:pPr lvl="1" marL="742950" indent="-285750">
              <a:spcBef>
                <a:spcPts val="0"/>
              </a:spcBef>
              <a:defRPr sz="2800"/>
            </a:pPr>
            <a:r>
              <a:t>Elegant, and</a:t>
            </a:r>
          </a:p>
          <a:p>
            <a:pPr lvl="1" marL="742950" indent="-285750">
              <a:spcBef>
                <a:spcPts val="0"/>
              </a:spcBef>
              <a:defRPr sz="2800"/>
            </a:pPr>
            <a:r>
              <a:t>Fair.</a:t>
            </a:r>
          </a:p>
          <a:p>
            <a:pPr>
              <a:buChar char="•"/>
            </a:pPr>
            <a:r>
              <a:t>Q: So why isn’t it practical?</a:t>
            </a:r>
          </a:p>
          <a:p>
            <a:pPr>
              <a:buChar char="•"/>
            </a:pPr>
            <a:r>
              <a:t>A: Well, you have to read </a:t>
            </a:r>
            <a:r>
              <a:rPr>
                <a:solidFill>
                  <a:srgbClr val="000000"/>
                </a:solidFill>
              </a:rPr>
              <a:t>N</a:t>
            </a:r>
            <a:r>
              <a:t> distinct variables</a:t>
            </a: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6"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pic>
        <p:nvPicPr>
          <p:cNvPr id="377"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378" name="Parallel Performance"/>
          <p:cNvSpPr txBox="1"/>
          <p:nvPr>
            <p:ph type="title" idx="4294967295"/>
          </p:nvPr>
        </p:nvSpPr>
        <p:spPr>
          <a:xfrm>
            <a:off x="685800" y="2857500"/>
            <a:ext cx="7772400" cy="1143001"/>
          </a:xfrm>
          <a:prstGeom prst="rect">
            <a:avLst/>
          </a:prstGeom>
        </p:spPr>
        <p:txBody>
          <a:bodyPr>
            <a:normAutofit fontScale="100000" lnSpcReduction="0"/>
          </a:bodyPr>
          <a:lstStyle/>
          <a:p>
            <a:pPr/>
            <a:r>
              <a:t>Parallel Performance</a:t>
            </a:r>
          </a:p>
        </p:txBody>
      </p:sp>
      <p:sp>
        <p:nvSpPr>
          <p:cNvPr id="379" name="Rectangle"/>
          <p:cNvSpPr/>
          <p:nvPr/>
        </p:nvSpPr>
        <p:spPr>
          <a:xfrm>
            <a:off x="392112" y="5927725"/>
            <a:ext cx="1509714" cy="930275"/>
          </a:xfrm>
          <a:prstGeom prst="rect">
            <a:avLst/>
          </a:prstGeom>
          <a:solidFill>
            <a:srgbClr val="FFFFFF"/>
          </a:solidFill>
          <a:ln w="12700">
            <a:miter lim="400000"/>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380" name="TexPoint fonts used in EMF.…"/>
          <p:cNvSpPr txBox="1"/>
          <p:nvPr/>
        </p:nvSpPr>
        <p:spPr>
          <a:xfrm>
            <a:off x="-1" y="7112000"/>
            <a:ext cx="9144002" cy="6375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TexPoint fonts used in EMF. </a:t>
            </a:r>
          </a:p>
          <a:p>
            <a:pPr/>
            <a:r>
              <a:t>Read the TexPoint manual before you delete this box.: </a:t>
            </a:r>
            <a:r>
              <a:rPr>
                <a:latin typeface="CMR10"/>
                <a:ea typeface="CMR10"/>
                <a:cs typeface="CMR10"/>
                <a:sym typeface="CMR10"/>
              </a:rPr>
              <a:t>A</a:t>
            </a:r>
            <a:r>
              <a:rPr>
                <a:latin typeface="CMSY10ORIG"/>
                <a:ea typeface="CMSY10ORIG"/>
                <a:cs typeface="CMSY10ORIG"/>
                <a:sym typeface="CMSY10ORIG"/>
              </a:rPr>
              <a:t>A</a:t>
            </a:r>
            <a:r>
              <a:rPr>
                <a:latin typeface="CMMI10"/>
                <a:ea typeface="CMMI10"/>
                <a:cs typeface="CMMI10"/>
                <a:sym typeface="CMMI10"/>
              </a:rPr>
              <a:t>A</a:t>
            </a:r>
            <a:r>
              <a:rPr>
                <a:latin typeface="CMMI7"/>
                <a:ea typeface="CMMI7"/>
                <a:cs typeface="CMMI7"/>
                <a:sym typeface="CMMI7"/>
              </a:rPr>
              <a:t>A</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2"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sp>
        <p:nvSpPr>
          <p:cNvPr id="383" name="Why do we care?"/>
          <p:cNvSpPr txBox="1"/>
          <p:nvPr>
            <p:ph type="title" idx="4294967295"/>
          </p:nvPr>
        </p:nvSpPr>
        <p:spPr>
          <a:xfrm>
            <a:off x="457200" y="274637"/>
            <a:ext cx="8229600" cy="1143001"/>
          </a:xfrm>
          <a:prstGeom prst="rect">
            <a:avLst/>
          </a:prstGeom>
        </p:spPr>
        <p:txBody>
          <a:bodyPr>
            <a:normAutofit fontScale="100000" lnSpcReduction="0"/>
          </a:bodyPr>
          <a:lstStyle/>
          <a:p>
            <a:pPr/>
            <a:r>
              <a:t>Why do we care?</a:t>
            </a:r>
          </a:p>
        </p:txBody>
      </p:sp>
      <p:sp>
        <p:nvSpPr>
          <p:cNvPr id="384" name="We want as much of the code as possible to execute concurrently (in parallel)…"/>
          <p:cNvSpPr txBox="1"/>
          <p:nvPr>
            <p:ph type="body" idx="4294967295"/>
          </p:nvPr>
        </p:nvSpPr>
        <p:spPr>
          <a:xfrm>
            <a:off x="457200" y="1600200"/>
            <a:ext cx="8229600" cy="4525963"/>
          </a:xfrm>
          <a:prstGeom prst="rect">
            <a:avLst/>
          </a:prstGeom>
        </p:spPr>
        <p:txBody>
          <a:bodyPr>
            <a:normAutofit fontScale="100000" lnSpcReduction="0"/>
          </a:bodyPr>
          <a:lstStyle/>
          <a:p>
            <a:pPr>
              <a:buChar char="•"/>
            </a:pPr>
            <a:r>
              <a:t>We want as much of the code as possible to execute concurrently (in parallel)</a:t>
            </a:r>
          </a:p>
          <a:p>
            <a:pPr>
              <a:buChar char="•"/>
            </a:pPr>
            <a:r>
              <a:t>A larger sequential part implies reduced performance  </a:t>
            </a:r>
          </a:p>
          <a:p>
            <a:pPr>
              <a:buChar char="•"/>
              <a:defRPr>
                <a:solidFill>
                  <a:srgbClr val="FF3300"/>
                </a:solidFill>
              </a:defRPr>
            </a:pPr>
            <a:r>
              <a:t>Amdahl’s law:</a:t>
            </a:r>
            <a:r>
              <a:rPr>
                <a:solidFill>
                  <a:srgbClr val="0000FF"/>
                </a:solidFill>
              </a:rPr>
              <a:t> this relation is not linear…</a:t>
            </a:r>
          </a:p>
        </p:txBody>
      </p:sp>
      <p:sp>
        <p:nvSpPr>
          <p:cNvPr id="385"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9"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390" name="Slide Number"/>
          <p:cNvSpPr txBox="1"/>
          <p:nvPr>
            <p:ph type="sldNum" sz="quarter" idx="4294967295"/>
          </p:nvPr>
        </p:nvSpPr>
        <p:spPr>
          <a:xfrm>
            <a:off x="8054692" y="625475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91" name="magic" descr="magic"/>
          <p:cNvPicPr>
            <a:picLocks noChangeAspect="1"/>
          </p:cNvPicPr>
          <p:nvPr/>
        </p:nvPicPr>
        <p:blipFill>
          <a:blip r:embed="rId3">
            <a:extLst/>
          </a:blip>
          <a:stretch>
            <a:fillRect/>
          </a:stretch>
        </p:blipFill>
        <p:spPr>
          <a:xfrm>
            <a:off x="2563812" y="2230437"/>
            <a:ext cx="127001" cy="127001"/>
          </a:xfrm>
          <a:prstGeom prst="rect">
            <a:avLst/>
          </a:prstGeom>
          <a:ln w="12700">
            <a:miter lim="400000"/>
          </a:ln>
        </p:spPr>
      </p:pic>
      <p:sp>
        <p:nvSpPr>
          <p:cNvPr id="392" name="Amdahl’s Law"/>
          <p:cNvSpPr txBox="1"/>
          <p:nvPr>
            <p:ph type="title" idx="4294967295"/>
          </p:nvPr>
        </p:nvSpPr>
        <p:spPr>
          <a:xfrm>
            <a:off x="457200" y="274637"/>
            <a:ext cx="8229600" cy="1143001"/>
          </a:xfrm>
          <a:prstGeom prst="rect">
            <a:avLst/>
          </a:prstGeom>
        </p:spPr>
        <p:txBody>
          <a:bodyPr>
            <a:normAutofit fontScale="100000" lnSpcReduction="0"/>
          </a:bodyPr>
          <a:lstStyle/>
          <a:p>
            <a:pPr/>
            <a:r>
              <a:t>Amdahl’s Law</a:t>
            </a:r>
          </a:p>
        </p:txBody>
      </p:sp>
      <p:sp>
        <p:nvSpPr>
          <p:cNvPr id="393" name="Speedup="/>
          <p:cNvSpPr txBox="1"/>
          <p:nvPr/>
        </p:nvSpPr>
        <p:spPr>
          <a:xfrm>
            <a:off x="1119187" y="2876550"/>
            <a:ext cx="3784601" cy="70815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4400">
                <a:solidFill>
                  <a:srgbClr val="0000FF"/>
                </a:solidFill>
              </a:defRPr>
            </a:lvl1pPr>
          </a:lstStyle>
          <a:p>
            <a:pPr/>
            <a:r>
              <a:t>Speedup=</a:t>
            </a:r>
          </a:p>
        </p:txBody>
      </p:sp>
      <p:sp>
        <p:nvSpPr>
          <p:cNvPr id="394" name="1-thread execution time"/>
          <p:cNvSpPr txBox="1"/>
          <p:nvPr/>
        </p:nvSpPr>
        <p:spPr>
          <a:xfrm>
            <a:off x="4275137" y="2557462"/>
            <a:ext cx="3820230"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800"/>
            </a:pPr>
            <a:r>
              <a:t>1</a:t>
            </a:r>
            <a:r>
              <a:rPr>
                <a:solidFill>
                  <a:srgbClr val="0066FF"/>
                </a:solidFill>
              </a:rPr>
              <a:t>-thread execution time</a:t>
            </a:r>
          </a:p>
        </p:txBody>
      </p:sp>
      <p:sp>
        <p:nvSpPr>
          <p:cNvPr id="395" name="n-thread execution time"/>
          <p:cNvSpPr txBox="1"/>
          <p:nvPr/>
        </p:nvSpPr>
        <p:spPr>
          <a:xfrm>
            <a:off x="4275137" y="3319462"/>
            <a:ext cx="3820230"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i="1" sz="2800"/>
            </a:pPr>
            <a:r>
              <a:t>n</a:t>
            </a:r>
            <a:r>
              <a:rPr i="0">
                <a:solidFill>
                  <a:srgbClr val="0066FF"/>
                </a:solidFill>
              </a:rPr>
              <a:t>-thread execution time</a:t>
            </a:r>
          </a:p>
        </p:txBody>
      </p:sp>
      <p:sp>
        <p:nvSpPr>
          <p:cNvPr id="396" name="Line"/>
          <p:cNvSpPr/>
          <p:nvPr/>
        </p:nvSpPr>
        <p:spPr>
          <a:xfrm>
            <a:off x="4267200" y="3200400"/>
            <a:ext cx="3962400" cy="0"/>
          </a:xfrm>
          <a:prstGeom prst="line">
            <a:avLst/>
          </a:prstGeom>
          <a:ln w="38100">
            <a:solidFill>
              <a:srgbClr val="000000"/>
            </a:solidFill>
          </a:ln>
        </p:spPr>
        <p:txBody>
          <a:bodyPr lIns="45719" rIns="45719"/>
          <a:lstStyle/>
          <a:p>
            <a:pP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0"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01" name="Slide Number"/>
          <p:cNvSpPr txBox="1"/>
          <p:nvPr>
            <p:ph type="sldNum" sz="quarter" idx="4294967295"/>
          </p:nvPr>
        </p:nvSpPr>
        <p:spPr>
          <a:xfrm>
            <a:off x="8054692" y="6254750"/>
            <a:ext cx="301908"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0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03" name="Amdahl’s Law"/>
          <p:cNvSpPr txBox="1"/>
          <p:nvPr>
            <p:ph type="title" idx="4294967295"/>
          </p:nvPr>
        </p:nvSpPr>
        <p:spPr>
          <a:xfrm>
            <a:off x="457200" y="274637"/>
            <a:ext cx="8229600" cy="1143001"/>
          </a:xfrm>
          <a:prstGeom prst="rect">
            <a:avLst/>
          </a:prstGeom>
        </p:spPr>
        <p:txBody>
          <a:bodyPr>
            <a:normAutofit fontScale="100000" lnSpcReduction="0"/>
          </a:bodyPr>
          <a:lstStyle/>
          <a:p>
            <a:pPr/>
            <a:r>
              <a:t>Amdahl’s Law</a:t>
            </a:r>
          </a:p>
        </p:txBody>
      </p:sp>
      <p:sp>
        <p:nvSpPr>
          <p:cNvPr id="404" name="Speedup="/>
          <p:cNvSpPr txBox="1"/>
          <p:nvPr/>
        </p:nvSpPr>
        <p:spPr>
          <a:xfrm>
            <a:off x="1031021" y="3124200"/>
            <a:ext cx="2790092" cy="70815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r">
              <a:defRPr b="1" sz="4400">
                <a:solidFill>
                  <a:srgbClr val="0000FF"/>
                </a:solidFill>
              </a:defRPr>
            </a:lvl1pPr>
          </a:lstStyle>
          <a:p>
            <a:pPr/>
            <a:r>
              <a:t>Speedup=</a:t>
            </a:r>
          </a:p>
        </p:txBody>
      </p:sp>
      <p:pic>
        <p:nvPicPr>
          <p:cNvPr id="405" name="TP_tmp.emf" descr="TP_tmp.emf"/>
          <p:cNvPicPr>
            <a:picLocks noChangeAspect="1"/>
          </p:cNvPicPr>
          <p:nvPr/>
        </p:nvPicPr>
        <p:blipFill>
          <a:blip r:embed="rId4">
            <a:extLst/>
          </a:blip>
          <a:stretch>
            <a:fillRect/>
          </a:stretch>
        </p:blipFill>
        <p:spPr>
          <a:xfrm>
            <a:off x="4038600" y="2514600"/>
            <a:ext cx="4062413" cy="2438400"/>
          </a:xfrm>
          <a:prstGeom prst="rect">
            <a:avLst/>
          </a:prstGeom>
          <a:ln w="12700">
            <a:miter lim="400000"/>
          </a:ln>
        </p:spPr>
      </p:pic>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09" name="TP_tmp.emf" descr="TP_tmp.emf"/>
          <p:cNvPicPr>
            <a:picLocks noChangeAspect="1"/>
          </p:cNvPicPr>
          <p:nvPr/>
        </p:nvPicPr>
        <p:blipFill>
          <a:blip r:embed="rId2">
            <a:extLst/>
          </a:blip>
          <a:stretch>
            <a:fillRect/>
          </a:stretch>
        </p:blipFill>
        <p:spPr>
          <a:xfrm>
            <a:off x="4038600" y="2514600"/>
            <a:ext cx="4062413" cy="2438400"/>
          </a:xfrm>
          <a:prstGeom prst="rect">
            <a:avLst/>
          </a:prstGeom>
          <a:ln w="12700">
            <a:miter lim="400000"/>
          </a:ln>
        </p:spPr>
      </p:pic>
      <p:sp>
        <p:nvSpPr>
          <p:cNvPr id="410"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11"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1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13" name="Amdahl’s Law"/>
          <p:cNvSpPr txBox="1"/>
          <p:nvPr>
            <p:ph type="title" idx="4294967295"/>
          </p:nvPr>
        </p:nvSpPr>
        <p:spPr>
          <a:xfrm>
            <a:off x="457200" y="274637"/>
            <a:ext cx="8229600" cy="1143001"/>
          </a:xfrm>
          <a:prstGeom prst="rect">
            <a:avLst/>
          </a:prstGeom>
        </p:spPr>
        <p:txBody>
          <a:bodyPr>
            <a:normAutofit fontScale="100000" lnSpcReduction="0"/>
          </a:bodyPr>
          <a:lstStyle/>
          <a:p>
            <a:pPr/>
            <a:r>
              <a:t>Amdahl’s Law</a:t>
            </a:r>
          </a:p>
        </p:txBody>
      </p:sp>
      <p:sp>
        <p:nvSpPr>
          <p:cNvPr id="414" name="Speedup="/>
          <p:cNvSpPr txBox="1"/>
          <p:nvPr/>
        </p:nvSpPr>
        <p:spPr>
          <a:xfrm>
            <a:off x="1031021" y="3124200"/>
            <a:ext cx="2790092" cy="70815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r">
              <a:defRPr b="1" sz="4400">
                <a:solidFill>
                  <a:srgbClr val="0000FF"/>
                </a:solidFill>
              </a:defRPr>
            </a:lvl1pPr>
          </a:lstStyle>
          <a:p>
            <a:pPr/>
            <a:r>
              <a:t>Speedup=</a:t>
            </a:r>
          </a:p>
        </p:txBody>
      </p:sp>
      <p:sp>
        <p:nvSpPr>
          <p:cNvPr id="415" name="Shape"/>
          <p:cNvSpPr/>
          <p:nvPr/>
        </p:nvSpPr>
        <p:spPr>
          <a:xfrm>
            <a:off x="7239000" y="3146417"/>
            <a:ext cx="990600" cy="1249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8261"/>
                </a:moveTo>
                <a:cubicBezTo>
                  <a:pt x="1612" y="8261"/>
                  <a:pt x="0" y="9257"/>
                  <a:pt x="0" y="10484"/>
                </a:cubicBezTo>
                <a:lnTo>
                  <a:pt x="0" y="19377"/>
                </a:lnTo>
                <a:cubicBezTo>
                  <a:pt x="0" y="20605"/>
                  <a:pt x="1612" y="21600"/>
                  <a:pt x="3600" y="21600"/>
                </a:cubicBezTo>
                <a:lnTo>
                  <a:pt x="18000" y="21600"/>
                </a:lnTo>
                <a:cubicBezTo>
                  <a:pt x="19988" y="21600"/>
                  <a:pt x="21600" y="20605"/>
                  <a:pt x="21600" y="19377"/>
                </a:cubicBezTo>
                <a:lnTo>
                  <a:pt x="21600" y="10484"/>
                </a:lnTo>
                <a:cubicBezTo>
                  <a:pt x="21600" y="9257"/>
                  <a:pt x="19988" y="8261"/>
                  <a:pt x="18000" y="8261"/>
                </a:cubicBezTo>
                <a:lnTo>
                  <a:pt x="14019" y="0"/>
                </a:lnTo>
                <a:lnTo>
                  <a:pt x="12600" y="8261"/>
                </a:lnTo>
                <a:close/>
              </a:path>
            </a:pathLst>
          </a:custGeom>
          <a:ln w="38100">
            <a:solidFill>
              <a:srgbClr val="FF0000"/>
            </a:solidFill>
          </a:ln>
        </p:spPr>
        <p:txBody>
          <a:bodyPr lIns="45719" rIns="45719" anchor="ctr"/>
          <a:lstStyle/>
          <a:p>
            <a:pPr algn="ctr">
              <a:defRPr b="1" sz="4400">
                <a:solidFill>
                  <a:srgbClr val="0000FF"/>
                </a:solidFill>
                <a:latin typeface="Comic Sans MS"/>
                <a:ea typeface="Comic Sans MS"/>
                <a:cs typeface="Comic Sans MS"/>
                <a:sym typeface="Comic Sans MS"/>
              </a:defRPr>
            </a:pPr>
          </a:p>
        </p:txBody>
      </p:sp>
      <p:sp>
        <p:nvSpPr>
          <p:cNvPr id="416" name="Parallel fraction"/>
          <p:cNvSpPr txBox="1"/>
          <p:nvPr/>
        </p:nvSpPr>
        <p:spPr>
          <a:xfrm>
            <a:off x="6324600" y="2133600"/>
            <a:ext cx="2593976"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sz="3200">
                <a:solidFill>
                  <a:srgbClr val="FF0000"/>
                </a:solidFill>
              </a:defRPr>
            </a:lvl1pPr>
          </a:lstStyle>
          <a:p>
            <a:pPr/>
            <a:r>
              <a:t>Parallel fraction</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18" name="TP_tmp.emf" descr="TP_tmp.emf"/>
          <p:cNvPicPr>
            <a:picLocks noChangeAspect="1"/>
          </p:cNvPicPr>
          <p:nvPr/>
        </p:nvPicPr>
        <p:blipFill>
          <a:blip r:embed="rId2">
            <a:extLst/>
          </a:blip>
          <a:stretch>
            <a:fillRect/>
          </a:stretch>
        </p:blipFill>
        <p:spPr>
          <a:xfrm>
            <a:off x="4038600" y="2514600"/>
            <a:ext cx="4062413" cy="2438400"/>
          </a:xfrm>
          <a:prstGeom prst="rect">
            <a:avLst/>
          </a:prstGeom>
          <a:ln w="12700">
            <a:miter lim="400000"/>
          </a:ln>
        </p:spPr>
      </p:pic>
      <p:sp>
        <p:nvSpPr>
          <p:cNvPr id="419"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20"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2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22" name="Amdahl’s Law"/>
          <p:cNvSpPr txBox="1"/>
          <p:nvPr>
            <p:ph type="title" idx="4294967295"/>
          </p:nvPr>
        </p:nvSpPr>
        <p:spPr>
          <a:xfrm>
            <a:off x="457200" y="274637"/>
            <a:ext cx="8229600" cy="1143001"/>
          </a:xfrm>
          <a:prstGeom prst="rect">
            <a:avLst/>
          </a:prstGeom>
        </p:spPr>
        <p:txBody>
          <a:bodyPr>
            <a:normAutofit fontScale="100000" lnSpcReduction="0"/>
          </a:bodyPr>
          <a:lstStyle/>
          <a:p>
            <a:pPr/>
            <a:r>
              <a:t>Amdahl’s Law</a:t>
            </a:r>
          </a:p>
        </p:txBody>
      </p:sp>
      <p:sp>
        <p:nvSpPr>
          <p:cNvPr id="423" name="Speedup="/>
          <p:cNvSpPr txBox="1"/>
          <p:nvPr/>
        </p:nvSpPr>
        <p:spPr>
          <a:xfrm>
            <a:off x="1031021" y="3124200"/>
            <a:ext cx="2790092" cy="70815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r">
              <a:defRPr b="1" sz="4400">
                <a:solidFill>
                  <a:srgbClr val="0000FF"/>
                </a:solidFill>
              </a:defRPr>
            </a:lvl1pPr>
          </a:lstStyle>
          <a:p>
            <a:pPr/>
            <a:r>
              <a:t>Speedup=</a:t>
            </a:r>
          </a:p>
        </p:txBody>
      </p:sp>
      <p:sp>
        <p:nvSpPr>
          <p:cNvPr id="424" name="Shape"/>
          <p:cNvSpPr/>
          <p:nvPr/>
        </p:nvSpPr>
        <p:spPr>
          <a:xfrm>
            <a:off x="7239000" y="3146417"/>
            <a:ext cx="990600" cy="1249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8261"/>
                </a:moveTo>
                <a:cubicBezTo>
                  <a:pt x="1612" y="8261"/>
                  <a:pt x="0" y="9257"/>
                  <a:pt x="0" y="10484"/>
                </a:cubicBezTo>
                <a:lnTo>
                  <a:pt x="0" y="19377"/>
                </a:lnTo>
                <a:cubicBezTo>
                  <a:pt x="0" y="20605"/>
                  <a:pt x="1612" y="21600"/>
                  <a:pt x="3600" y="21600"/>
                </a:cubicBezTo>
                <a:lnTo>
                  <a:pt x="18000" y="21600"/>
                </a:lnTo>
                <a:cubicBezTo>
                  <a:pt x="19988" y="21600"/>
                  <a:pt x="21600" y="20605"/>
                  <a:pt x="21600" y="19377"/>
                </a:cubicBezTo>
                <a:lnTo>
                  <a:pt x="21600" y="10484"/>
                </a:lnTo>
                <a:cubicBezTo>
                  <a:pt x="21600" y="9257"/>
                  <a:pt x="19988" y="8261"/>
                  <a:pt x="18000" y="8261"/>
                </a:cubicBezTo>
                <a:lnTo>
                  <a:pt x="14019" y="0"/>
                </a:lnTo>
                <a:lnTo>
                  <a:pt x="12600" y="8261"/>
                </a:lnTo>
                <a:close/>
              </a:path>
            </a:pathLst>
          </a:custGeom>
          <a:ln w="38100">
            <a:solidFill>
              <a:srgbClr val="FF0000"/>
            </a:solidFill>
          </a:ln>
        </p:spPr>
        <p:txBody>
          <a:bodyPr lIns="45719" rIns="45719" anchor="ctr"/>
          <a:lstStyle/>
          <a:p>
            <a:pPr algn="ctr">
              <a:defRPr b="1" sz="4400">
                <a:solidFill>
                  <a:srgbClr val="0000FF"/>
                </a:solidFill>
                <a:latin typeface="Comic Sans MS"/>
                <a:ea typeface="Comic Sans MS"/>
                <a:cs typeface="Comic Sans MS"/>
                <a:sym typeface="Comic Sans MS"/>
              </a:defRPr>
            </a:pPr>
          </a:p>
        </p:txBody>
      </p:sp>
      <p:sp>
        <p:nvSpPr>
          <p:cNvPr id="425" name="Parallel fraction"/>
          <p:cNvSpPr txBox="1"/>
          <p:nvPr/>
        </p:nvSpPr>
        <p:spPr>
          <a:xfrm>
            <a:off x="6324600" y="2133600"/>
            <a:ext cx="2593976"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sz="3200">
                <a:solidFill>
                  <a:srgbClr val="FF0000"/>
                </a:solidFill>
              </a:defRPr>
            </a:lvl1pPr>
          </a:lstStyle>
          <a:p>
            <a:pPr/>
            <a:r>
              <a:t>Parallel fraction</a:t>
            </a:r>
          </a:p>
        </p:txBody>
      </p:sp>
      <p:sp>
        <p:nvSpPr>
          <p:cNvPr id="426" name="Shape"/>
          <p:cNvSpPr/>
          <p:nvPr/>
        </p:nvSpPr>
        <p:spPr>
          <a:xfrm>
            <a:off x="3186152" y="2408241"/>
            <a:ext cx="3138448" cy="2392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72" y="12957"/>
                </a:moveTo>
                <a:cubicBezTo>
                  <a:pt x="7799" y="12957"/>
                  <a:pt x="6686" y="13602"/>
                  <a:pt x="6686" y="14398"/>
                </a:cubicBezTo>
                <a:lnTo>
                  <a:pt x="6686" y="20160"/>
                </a:lnTo>
                <a:cubicBezTo>
                  <a:pt x="6686" y="20955"/>
                  <a:pt x="7799" y="21600"/>
                  <a:pt x="9172" y="21600"/>
                </a:cubicBezTo>
                <a:lnTo>
                  <a:pt x="19114" y="21600"/>
                </a:lnTo>
                <a:cubicBezTo>
                  <a:pt x="20487" y="21600"/>
                  <a:pt x="21600" y="20955"/>
                  <a:pt x="21600" y="20160"/>
                </a:cubicBezTo>
                <a:lnTo>
                  <a:pt x="21600" y="14398"/>
                </a:lnTo>
                <a:cubicBezTo>
                  <a:pt x="21600" y="13602"/>
                  <a:pt x="20487" y="12957"/>
                  <a:pt x="19114" y="12957"/>
                </a:cubicBezTo>
                <a:lnTo>
                  <a:pt x="12900" y="12957"/>
                </a:lnTo>
                <a:lnTo>
                  <a:pt x="0" y="0"/>
                </a:lnTo>
                <a:lnTo>
                  <a:pt x="9172" y="12957"/>
                </a:lnTo>
                <a:close/>
              </a:path>
            </a:pathLst>
          </a:custGeom>
          <a:ln w="38100">
            <a:solidFill>
              <a:srgbClr val="FF0000"/>
            </a:solidFill>
          </a:ln>
        </p:spPr>
        <p:txBody>
          <a:bodyPr lIns="45719" rIns="45719" anchor="ctr"/>
          <a:lstStyle/>
          <a:p>
            <a:pPr algn="ctr">
              <a:defRPr b="1" sz="4400">
                <a:solidFill>
                  <a:srgbClr val="0000FF"/>
                </a:solidFill>
                <a:latin typeface="Comic Sans MS"/>
                <a:ea typeface="Comic Sans MS"/>
                <a:cs typeface="Comic Sans MS"/>
                <a:sym typeface="Comic Sans MS"/>
              </a:defRPr>
            </a:pPr>
          </a:p>
        </p:txBody>
      </p:sp>
      <p:sp>
        <p:nvSpPr>
          <p:cNvPr id="427" name="Sequential fraction"/>
          <p:cNvSpPr txBox="1"/>
          <p:nvPr/>
        </p:nvSpPr>
        <p:spPr>
          <a:xfrm>
            <a:off x="1033462" y="1785937"/>
            <a:ext cx="2593976" cy="1017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sz="3200">
                <a:solidFill>
                  <a:srgbClr val="FF0000"/>
                </a:solidFill>
              </a:defRPr>
            </a:lvl1pPr>
          </a:lstStyle>
          <a:p>
            <a:pPr/>
            <a:r>
              <a:t>Sequential fraction</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9" name="Slide Number"/>
          <p:cNvSpPr txBox="1"/>
          <p:nvPr>
            <p:ph type="sldNum" sz="quarter" idx="4294967295"/>
          </p:nvPr>
        </p:nvSpPr>
        <p:spPr>
          <a:xfrm>
            <a:off x="8255176" y="6248400"/>
            <a:ext cx="203025"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51" name="class … implements Lock {…"/>
          <p:cNvSpPr txBox="1"/>
          <p:nvPr/>
        </p:nvSpPr>
        <p:spPr>
          <a:xfrm>
            <a:off x="877887" y="1690687"/>
            <a:ext cx="7445376" cy="329412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defRPr sz="2400">
                <a:latin typeface="Courier New"/>
                <a:ea typeface="Courier New"/>
                <a:cs typeface="Courier New"/>
                <a:sym typeface="Courier New"/>
              </a:defRPr>
            </a:pPr>
            <a:r>
              <a:t>class … implements Lock {</a:t>
            </a:r>
          </a:p>
          <a:p>
            <a:pPr>
              <a:defRPr sz="2400">
                <a:latin typeface="Courier New"/>
                <a:ea typeface="Courier New"/>
                <a:cs typeface="Courier New"/>
                <a:sym typeface="Courier New"/>
              </a:defRPr>
            </a:pPr>
            <a:r>
              <a:t>  </a:t>
            </a:r>
            <a:r>
              <a:rPr>
                <a:solidFill>
                  <a:srgbClr val="3333FF"/>
                </a:solidFill>
              </a:rPr>
              <a:t>…</a:t>
            </a:r>
            <a:endParaRPr>
              <a:solidFill>
                <a:srgbClr val="3333FF"/>
              </a:solidFill>
            </a:endParaRPr>
          </a:p>
          <a:p>
            <a:pPr>
              <a:defRPr sz="2400">
                <a:latin typeface="Courier New"/>
                <a:ea typeface="Courier New"/>
                <a:cs typeface="Courier New"/>
                <a:sym typeface="Courier New"/>
              </a:defRPr>
            </a:pPr>
            <a:r>
              <a:t>  </a:t>
            </a:r>
            <a:r>
              <a:rPr>
                <a:solidFill>
                  <a:srgbClr val="0066FF"/>
                </a:solidFill>
              </a:rPr>
              <a:t>// thread-local index, 0 or 1</a:t>
            </a:r>
            <a:endParaRPr>
              <a:solidFill>
                <a:srgbClr val="0066FF"/>
              </a:solidFill>
            </a:endParaRPr>
          </a:p>
          <a:p>
            <a:pPr>
              <a:defRPr sz="2400">
                <a:latin typeface="Courier New"/>
                <a:ea typeface="Courier New"/>
                <a:cs typeface="Courier New"/>
                <a:sym typeface="Courier New"/>
              </a:defRPr>
            </a:pPr>
            <a:r>
              <a:t>  public void lock() {</a:t>
            </a:r>
          </a:p>
          <a:p>
            <a:pPr>
              <a:defRPr sz="2400">
                <a:latin typeface="Courier New"/>
                <a:ea typeface="Courier New"/>
                <a:cs typeface="Courier New"/>
                <a:sym typeface="Courier New"/>
              </a:defRPr>
            </a:pPr>
            <a:r>
              <a:t>    int i = ThreadID.get();</a:t>
            </a:r>
          </a:p>
          <a:p>
            <a:pPr>
              <a:defRPr sz="2400">
                <a:latin typeface="Courier New"/>
                <a:ea typeface="Courier New"/>
                <a:cs typeface="Courier New"/>
                <a:sym typeface="Courier New"/>
              </a:defRPr>
            </a:pPr>
            <a:r>
              <a:t>    int j = 1 - i;</a:t>
            </a:r>
            <a:r>
              <a:rPr>
                <a:solidFill>
                  <a:srgbClr val="3333CC"/>
                </a:solidFill>
              </a:rPr>
              <a:t> </a:t>
            </a:r>
            <a:endParaRPr>
              <a:solidFill>
                <a:srgbClr val="3333FF"/>
              </a:solidFill>
            </a:endParaRPr>
          </a:p>
          <a:p>
            <a:pPr>
              <a:defRPr sz="2400">
                <a:solidFill>
                  <a:srgbClr val="3333FF"/>
                </a:solidFill>
                <a:latin typeface="Courier New"/>
                <a:ea typeface="Courier New"/>
                <a:cs typeface="Courier New"/>
                <a:sym typeface="Courier New"/>
              </a:defRPr>
            </a:pPr>
            <a:r>
              <a:t>  …</a:t>
            </a:r>
          </a:p>
          <a:p>
            <a:pPr>
              <a:lnSpc>
                <a:spcPct val="70000"/>
              </a:lnSpc>
              <a:spcBef>
                <a:spcPts val="800"/>
              </a:spcBef>
              <a:defRPr sz="2400">
                <a:solidFill>
                  <a:srgbClr val="3333FF"/>
                </a:solidFill>
                <a:latin typeface="Courier New"/>
                <a:ea typeface="Courier New"/>
                <a:cs typeface="Courier New"/>
                <a:sym typeface="Courier New"/>
              </a:defRPr>
            </a:pPr>
            <a:r>
              <a:t>  }</a:t>
            </a:r>
          </a:p>
          <a:p>
            <a:pPr>
              <a:lnSpc>
                <a:spcPct val="70000"/>
              </a:lnSpc>
              <a:spcBef>
                <a:spcPts val="800"/>
              </a:spcBef>
              <a:defRPr sz="2400">
                <a:solidFill>
                  <a:srgbClr val="3333FF"/>
                </a:solidFill>
                <a:latin typeface="Courier New"/>
                <a:ea typeface="Courier New"/>
                <a:cs typeface="Courier New"/>
                <a:sym typeface="Courier New"/>
              </a:defRPr>
            </a:pPr>
            <a:r>
              <a:t>}</a:t>
            </a:r>
          </a:p>
        </p:txBody>
      </p:sp>
      <p:sp>
        <p:nvSpPr>
          <p:cNvPr id="52" name="Two-Thread Conventions"/>
          <p:cNvSpPr txBox="1"/>
          <p:nvPr>
            <p:ph type="title" idx="4294967295"/>
          </p:nvPr>
        </p:nvSpPr>
        <p:spPr>
          <a:xfrm>
            <a:off x="671512" y="363537"/>
            <a:ext cx="7772401" cy="1143001"/>
          </a:xfrm>
          <a:prstGeom prst="rect">
            <a:avLst/>
          </a:prstGeom>
        </p:spPr>
        <p:txBody>
          <a:bodyPr>
            <a:normAutofit fontScale="100000" lnSpcReduction="0"/>
          </a:bodyPr>
          <a:lstStyle>
            <a:lvl1pPr>
              <a:defRPr sz="4000"/>
            </a:lvl1pPr>
          </a:lstStyle>
          <a:p>
            <a:pPr/>
            <a:r>
              <a:t>Two-Thread Conventions</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29" name="TP_tmp.emf" descr="TP_tmp.emf"/>
          <p:cNvPicPr>
            <a:picLocks noChangeAspect="1"/>
          </p:cNvPicPr>
          <p:nvPr/>
        </p:nvPicPr>
        <p:blipFill>
          <a:blip r:embed="rId2">
            <a:extLst/>
          </a:blip>
          <a:stretch>
            <a:fillRect/>
          </a:stretch>
        </p:blipFill>
        <p:spPr>
          <a:xfrm>
            <a:off x="4038600" y="2514600"/>
            <a:ext cx="4062413" cy="2438400"/>
          </a:xfrm>
          <a:prstGeom prst="rect">
            <a:avLst/>
          </a:prstGeom>
          <a:ln w="12700">
            <a:miter lim="400000"/>
          </a:ln>
        </p:spPr>
      </p:pic>
      <p:sp>
        <p:nvSpPr>
          <p:cNvPr id="430"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31"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3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33" name="Amdahl’s Law"/>
          <p:cNvSpPr txBox="1"/>
          <p:nvPr>
            <p:ph type="title" idx="4294967295"/>
          </p:nvPr>
        </p:nvSpPr>
        <p:spPr>
          <a:xfrm>
            <a:off x="457200" y="274637"/>
            <a:ext cx="8229600" cy="1143001"/>
          </a:xfrm>
          <a:prstGeom prst="rect">
            <a:avLst/>
          </a:prstGeom>
        </p:spPr>
        <p:txBody>
          <a:bodyPr>
            <a:normAutofit fontScale="100000" lnSpcReduction="0"/>
          </a:bodyPr>
          <a:lstStyle/>
          <a:p>
            <a:pPr/>
            <a:r>
              <a:t>Amdahl’s Law</a:t>
            </a:r>
          </a:p>
        </p:txBody>
      </p:sp>
      <p:sp>
        <p:nvSpPr>
          <p:cNvPr id="434" name="Speedup="/>
          <p:cNvSpPr txBox="1"/>
          <p:nvPr/>
        </p:nvSpPr>
        <p:spPr>
          <a:xfrm>
            <a:off x="1031021" y="3124200"/>
            <a:ext cx="2790092" cy="70815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r">
              <a:defRPr b="1" sz="4400">
                <a:solidFill>
                  <a:srgbClr val="0000FF"/>
                </a:solidFill>
              </a:defRPr>
            </a:lvl1pPr>
          </a:lstStyle>
          <a:p>
            <a:pPr/>
            <a:r>
              <a:t>Speedup=</a:t>
            </a:r>
          </a:p>
        </p:txBody>
      </p:sp>
      <p:sp>
        <p:nvSpPr>
          <p:cNvPr id="435" name="Shape"/>
          <p:cNvSpPr/>
          <p:nvPr/>
        </p:nvSpPr>
        <p:spPr>
          <a:xfrm>
            <a:off x="7239000" y="3146417"/>
            <a:ext cx="990600" cy="1249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8261"/>
                </a:moveTo>
                <a:cubicBezTo>
                  <a:pt x="1612" y="8261"/>
                  <a:pt x="0" y="9257"/>
                  <a:pt x="0" y="10484"/>
                </a:cubicBezTo>
                <a:lnTo>
                  <a:pt x="0" y="19377"/>
                </a:lnTo>
                <a:cubicBezTo>
                  <a:pt x="0" y="20605"/>
                  <a:pt x="1612" y="21600"/>
                  <a:pt x="3600" y="21600"/>
                </a:cubicBezTo>
                <a:lnTo>
                  <a:pt x="18000" y="21600"/>
                </a:lnTo>
                <a:cubicBezTo>
                  <a:pt x="19988" y="21600"/>
                  <a:pt x="21600" y="20605"/>
                  <a:pt x="21600" y="19377"/>
                </a:cubicBezTo>
                <a:lnTo>
                  <a:pt x="21600" y="10484"/>
                </a:lnTo>
                <a:cubicBezTo>
                  <a:pt x="21600" y="9257"/>
                  <a:pt x="19988" y="8261"/>
                  <a:pt x="18000" y="8261"/>
                </a:cubicBezTo>
                <a:lnTo>
                  <a:pt x="14019" y="0"/>
                </a:lnTo>
                <a:lnTo>
                  <a:pt x="12600" y="8261"/>
                </a:lnTo>
                <a:close/>
              </a:path>
            </a:pathLst>
          </a:custGeom>
          <a:ln w="38100">
            <a:solidFill>
              <a:srgbClr val="FF0000"/>
            </a:solidFill>
          </a:ln>
        </p:spPr>
        <p:txBody>
          <a:bodyPr lIns="45719" rIns="45719" anchor="ctr"/>
          <a:lstStyle/>
          <a:p>
            <a:pPr algn="ctr">
              <a:defRPr b="1" sz="4400">
                <a:solidFill>
                  <a:srgbClr val="0000FF"/>
                </a:solidFill>
                <a:latin typeface="Comic Sans MS"/>
                <a:ea typeface="Comic Sans MS"/>
                <a:cs typeface="Comic Sans MS"/>
                <a:sym typeface="Comic Sans MS"/>
              </a:defRPr>
            </a:pPr>
          </a:p>
        </p:txBody>
      </p:sp>
      <p:sp>
        <p:nvSpPr>
          <p:cNvPr id="436" name="Parallel fraction"/>
          <p:cNvSpPr txBox="1"/>
          <p:nvPr/>
        </p:nvSpPr>
        <p:spPr>
          <a:xfrm>
            <a:off x="6324600" y="2133600"/>
            <a:ext cx="2593976"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sz="3200">
                <a:solidFill>
                  <a:srgbClr val="FF0000"/>
                </a:solidFill>
              </a:defRPr>
            </a:lvl1pPr>
          </a:lstStyle>
          <a:p>
            <a:pPr/>
            <a:r>
              <a:t>Parallel fraction</a:t>
            </a:r>
          </a:p>
        </p:txBody>
      </p:sp>
      <p:sp>
        <p:nvSpPr>
          <p:cNvPr id="437" name="Shape"/>
          <p:cNvSpPr/>
          <p:nvPr/>
        </p:nvSpPr>
        <p:spPr>
          <a:xfrm>
            <a:off x="3186152" y="2408241"/>
            <a:ext cx="3138448" cy="2392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72" y="12957"/>
                </a:moveTo>
                <a:cubicBezTo>
                  <a:pt x="7799" y="12957"/>
                  <a:pt x="6686" y="13602"/>
                  <a:pt x="6686" y="14398"/>
                </a:cubicBezTo>
                <a:lnTo>
                  <a:pt x="6686" y="20160"/>
                </a:lnTo>
                <a:cubicBezTo>
                  <a:pt x="6686" y="20955"/>
                  <a:pt x="7799" y="21600"/>
                  <a:pt x="9172" y="21600"/>
                </a:cubicBezTo>
                <a:lnTo>
                  <a:pt x="19114" y="21600"/>
                </a:lnTo>
                <a:cubicBezTo>
                  <a:pt x="20487" y="21600"/>
                  <a:pt x="21600" y="20955"/>
                  <a:pt x="21600" y="20160"/>
                </a:cubicBezTo>
                <a:lnTo>
                  <a:pt x="21600" y="14398"/>
                </a:lnTo>
                <a:cubicBezTo>
                  <a:pt x="21600" y="13602"/>
                  <a:pt x="20487" y="12957"/>
                  <a:pt x="19114" y="12957"/>
                </a:cubicBezTo>
                <a:lnTo>
                  <a:pt x="12900" y="12957"/>
                </a:lnTo>
                <a:lnTo>
                  <a:pt x="0" y="0"/>
                </a:lnTo>
                <a:lnTo>
                  <a:pt x="9172" y="12957"/>
                </a:lnTo>
                <a:close/>
              </a:path>
            </a:pathLst>
          </a:custGeom>
          <a:ln w="38100">
            <a:solidFill>
              <a:srgbClr val="FF0000"/>
            </a:solidFill>
          </a:ln>
        </p:spPr>
        <p:txBody>
          <a:bodyPr lIns="45719" rIns="45719" anchor="ctr"/>
          <a:lstStyle/>
          <a:p>
            <a:pPr algn="ctr">
              <a:defRPr b="1" sz="4400">
                <a:solidFill>
                  <a:srgbClr val="0000FF"/>
                </a:solidFill>
                <a:latin typeface="Comic Sans MS"/>
                <a:ea typeface="Comic Sans MS"/>
                <a:cs typeface="Comic Sans MS"/>
                <a:sym typeface="Comic Sans MS"/>
              </a:defRPr>
            </a:pPr>
          </a:p>
        </p:txBody>
      </p:sp>
      <p:sp>
        <p:nvSpPr>
          <p:cNvPr id="438" name="Sequential fraction"/>
          <p:cNvSpPr txBox="1"/>
          <p:nvPr/>
        </p:nvSpPr>
        <p:spPr>
          <a:xfrm>
            <a:off x="1033462" y="1785937"/>
            <a:ext cx="2593976" cy="1017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sz="3200">
                <a:solidFill>
                  <a:srgbClr val="FF0000"/>
                </a:solidFill>
              </a:defRPr>
            </a:lvl1pPr>
          </a:lstStyle>
          <a:p>
            <a:pPr/>
            <a:r>
              <a:t>Sequential fraction</a:t>
            </a:r>
          </a:p>
        </p:txBody>
      </p:sp>
      <p:sp>
        <p:nvSpPr>
          <p:cNvPr id="439" name="Shape"/>
          <p:cNvSpPr/>
          <p:nvPr/>
        </p:nvSpPr>
        <p:spPr>
          <a:xfrm>
            <a:off x="4264035" y="4419600"/>
            <a:ext cx="3965565" cy="720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04" y="0"/>
                </a:moveTo>
                <a:cubicBezTo>
                  <a:pt x="16607" y="0"/>
                  <a:pt x="16204" y="1534"/>
                  <a:pt x="16204" y="3426"/>
                </a:cubicBezTo>
                <a:lnTo>
                  <a:pt x="16204" y="11989"/>
                </a:lnTo>
                <a:lnTo>
                  <a:pt x="0" y="21600"/>
                </a:lnTo>
                <a:lnTo>
                  <a:pt x="16204" y="17128"/>
                </a:lnTo>
                <a:cubicBezTo>
                  <a:pt x="16204" y="19020"/>
                  <a:pt x="16607" y="20553"/>
                  <a:pt x="17104" y="20553"/>
                </a:cubicBezTo>
                <a:lnTo>
                  <a:pt x="20701" y="20553"/>
                </a:lnTo>
                <a:cubicBezTo>
                  <a:pt x="21197" y="20553"/>
                  <a:pt x="21600" y="19020"/>
                  <a:pt x="21600" y="17128"/>
                </a:cubicBezTo>
                <a:lnTo>
                  <a:pt x="21600" y="3426"/>
                </a:lnTo>
                <a:cubicBezTo>
                  <a:pt x="21600" y="1534"/>
                  <a:pt x="21197" y="0"/>
                  <a:pt x="20701" y="0"/>
                </a:cubicBezTo>
                <a:lnTo>
                  <a:pt x="17104" y="0"/>
                </a:lnTo>
                <a:close/>
              </a:path>
            </a:pathLst>
          </a:custGeom>
          <a:ln w="38100">
            <a:solidFill>
              <a:srgbClr val="FF0000"/>
            </a:solidFill>
          </a:ln>
        </p:spPr>
        <p:txBody>
          <a:bodyPr lIns="45719" rIns="45719" anchor="ctr"/>
          <a:lstStyle/>
          <a:p>
            <a:pPr algn="ctr">
              <a:defRPr b="1" sz="4400">
                <a:solidFill>
                  <a:srgbClr val="0000FF"/>
                </a:solidFill>
                <a:latin typeface="Comic Sans MS"/>
                <a:ea typeface="Comic Sans MS"/>
                <a:cs typeface="Comic Sans MS"/>
                <a:sym typeface="Comic Sans MS"/>
              </a:defRPr>
            </a:pPr>
          </a:p>
        </p:txBody>
      </p:sp>
      <p:sp>
        <p:nvSpPr>
          <p:cNvPr id="440" name="Number of threads"/>
          <p:cNvSpPr txBox="1"/>
          <p:nvPr/>
        </p:nvSpPr>
        <p:spPr>
          <a:xfrm>
            <a:off x="1523999" y="4648200"/>
            <a:ext cx="2593977"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b="1" sz="3200">
                <a:solidFill>
                  <a:srgbClr val="FF0000"/>
                </a:solidFill>
              </a:defRPr>
            </a:lvl1pPr>
          </a:lstStyle>
          <a:p>
            <a:pPr/>
            <a:r>
              <a:t>Number of threads</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2" name="Amdahl’s Law (in practice)"/>
          <p:cNvSpPr txBox="1"/>
          <p:nvPr>
            <p:ph type="title" idx="4294967295"/>
          </p:nvPr>
        </p:nvSpPr>
        <p:spPr>
          <a:xfrm>
            <a:off x="457200" y="274637"/>
            <a:ext cx="8229600" cy="1143001"/>
          </a:xfrm>
          <a:prstGeom prst="rect">
            <a:avLst/>
          </a:prstGeom>
        </p:spPr>
        <p:txBody>
          <a:bodyPr>
            <a:normAutofit fontScale="100000" lnSpcReduction="0"/>
          </a:bodyPr>
          <a:lstStyle/>
          <a:p>
            <a:pPr/>
            <a:r>
              <a:t>Amdahl’s Law (in practice)</a:t>
            </a:r>
          </a:p>
        </p:txBody>
      </p:sp>
      <p:sp>
        <p:nvSpPr>
          <p:cNvPr id="443"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44" name="Slide Number"/>
          <p:cNvSpPr txBox="1"/>
          <p:nvPr>
            <p:ph type="sldNum" sz="quarter" idx="4294967295"/>
          </p:nvPr>
        </p:nvSpPr>
        <p:spPr>
          <a:xfrm>
            <a:off x="8384892" y="6245225"/>
            <a:ext cx="301909"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445" name="http://4.bp.blogspot.com/_4NRIl47o8Ng/S-bTF2CQrsI/AAAAAAAABsA/LVsGiU18whs/s1600/traffic-circle-from-hell.jpg" descr="http://4.bp.blogspot.com/_4NRIl47o8Ng/S-bTF2CQrsI/AAAAAAAABsA/LVsGiU18whs/s1600/traffic-circle-from-hell.jpg"/>
          <p:cNvPicPr>
            <a:picLocks noChangeAspect="1"/>
          </p:cNvPicPr>
          <p:nvPr/>
        </p:nvPicPr>
        <p:blipFill>
          <a:blip r:embed="rId2">
            <a:extLst/>
          </a:blip>
          <a:stretch>
            <a:fillRect/>
          </a:stretch>
        </p:blipFill>
        <p:spPr>
          <a:xfrm>
            <a:off x="1387475" y="1452562"/>
            <a:ext cx="6575425" cy="4660901"/>
          </a:xfrm>
          <a:prstGeom prst="rect">
            <a:avLst/>
          </a:prstGeom>
          <a:ln w="12700">
            <a:miter lim="400000"/>
          </a:ln>
        </p:spPr>
      </p:pic>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7"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4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449"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450"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60%</a:t>
            </a:r>
            <a:r>
              <a:rPr>
                <a:solidFill>
                  <a:srgbClr val="0000FF"/>
                </a:solidFill>
              </a:rPr>
              <a:t> concurrent, </a:t>
            </a:r>
            <a:r>
              <a:t>40%</a:t>
            </a:r>
            <a:r>
              <a:rPr>
                <a:solidFill>
                  <a:srgbClr val="0000FF"/>
                </a:solidFill>
              </a:rPr>
              <a:t> sequential</a:t>
            </a:r>
          </a:p>
          <a:p>
            <a:pPr>
              <a:spcBef>
                <a:spcPts val="600"/>
              </a:spcBef>
              <a:buChar char="•"/>
              <a:defRPr sz="2800"/>
            </a:pPr>
            <a:r>
              <a:t>How close to 10-fold speedup?</a:t>
            </a:r>
          </a:p>
        </p:txBody>
      </p:sp>
      <p:sp>
        <p:nvSpPr>
          <p:cNvPr id="451"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54"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55"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456"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60%</a:t>
            </a:r>
            <a:r>
              <a:rPr>
                <a:solidFill>
                  <a:srgbClr val="0000FF"/>
                </a:solidFill>
              </a:rPr>
              <a:t> concurrent, </a:t>
            </a:r>
            <a:r>
              <a:t>40%</a:t>
            </a:r>
            <a:r>
              <a:rPr>
                <a:solidFill>
                  <a:srgbClr val="0000FF"/>
                </a:solidFill>
              </a:rPr>
              <a:t> sequential</a:t>
            </a:r>
          </a:p>
          <a:p>
            <a:pPr>
              <a:spcBef>
                <a:spcPts val="600"/>
              </a:spcBef>
              <a:buChar char="•"/>
              <a:defRPr sz="2800"/>
            </a:pPr>
            <a:r>
              <a:t>How close to 10-fold speedup?</a:t>
            </a:r>
          </a:p>
        </p:txBody>
      </p:sp>
      <p:grpSp>
        <p:nvGrpSpPr>
          <p:cNvPr id="459" name="Group"/>
          <p:cNvGrpSpPr/>
          <p:nvPr/>
        </p:nvGrpSpPr>
        <p:grpSpPr>
          <a:xfrm>
            <a:off x="1208722" y="4038600"/>
            <a:ext cx="5573079" cy="1481138"/>
            <a:chOff x="0" y="0"/>
            <a:chExt cx="5573077" cy="1481137"/>
          </a:xfrm>
        </p:grpSpPr>
        <p:pic>
          <p:nvPicPr>
            <p:cNvPr id="457" name="image.pdf" descr="image.pdf"/>
            <p:cNvPicPr>
              <a:picLocks noChangeAspect="1"/>
            </p:cNvPicPr>
            <p:nvPr/>
          </p:nvPicPr>
          <p:blipFill>
            <a:blip r:embed="rId4">
              <a:extLst/>
            </a:blip>
            <a:stretch>
              <a:fillRect/>
            </a:stretch>
          </p:blipFill>
          <p:spPr>
            <a:xfrm>
              <a:off x="3287077" y="0"/>
              <a:ext cx="2286001" cy="1481138"/>
            </a:xfrm>
            <a:prstGeom prst="rect">
              <a:avLst/>
            </a:prstGeom>
            <a:ln w="12700" cap="flat">
              <a:noFill/>
              <a:miter lim="400000"/>
            </a:ln>
            <a:effectLst/>
          </p:spPr>
        </p:pic>
        <p:sp>
          <p:nvSpPr>
            <p:cNvPr id="458" name="Speedup = 2.17="/>
            <p:cNvSpPr txBox="1"/>
            <p:nvPr/>
          </p:nvSpPr>
          <p:spPr>
            <a:xfrm>
              <a:off x="-1" y="228600"/>
              <a:ext cx="3153729" cy="650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r">
                <a:defRPr sz="3200">
                  <a:solidFill>
                    <a:srgbClr val="0000FF"/>
                  </a:solidFill>
                  <a:latin typeface="Comic Sans MS"/>
                  <a:ea typeface="Comic Sans MS"/>
                  <a:cs typeface="Comic Sans MS"/>
                  <a:sym typeface="Comic Sans MS"/>
                </a:defRPr>
              </a:pPr>
              <a:r>
                <a:t>Speedup = </a:t>
              </a:r>
              <a:r>
                <a:rPr>
                  <a:solidFill>
                    <a:srgbClr val="000000"/>
                  </a:solidFill>
                </a:rPr>
                <a:t>2.17=</a:t>
              </a:r>
            </a:p>
          </p:txBody>
        </p:sp>
      </p:grpSp>
      <p:sp>
        <p:nvSpPr>
          <p:cNvPr id="460"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4"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65"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466"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467"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80%</a:t>
            </a:r>
            <a:r>
              <a:rPr>
                <a:solidFill>
                  <a:srgbClr val="0000FF"/>
                </a:solidFill>
              </a:rPr>
              <a:t> concurrent, </a:t>
            </a:r>
            <a:r>
              <a:t>20%</a:t>
            </a:r>
            <a:r>
              <a:rPr>
                <a:solidFill>
                  <a:srgbClr val="0000FF"/>
                </a:solidFill>
              </a:rPr>
              <a:t> sequential</a:t>
            </a:r>
          </a:p>
          <a:p>
            <a:pPr>
              <a:spcBef>
                <a:spcPts val="600"/>
              </a:spcBef>
              <a:buChar char="•"/>
              <a:defRPr sz="2800"/>
            </a:pPr>
            <a:r>
              <a:t>How close to 10-fold speedup?</a:t>
            </a:r>
          </a:p>
        </p:txBody>
      </p:sp>
      <p:sp>
        <p:nvSpPr>
          <p:cNvPr id="468"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0"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7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72"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473"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80%</a:t>
            </a:r>
            <a:r>
              <a:rPr>
                <a:solidFill>
                  <a:srgbClr val="0000FF"/>
                </a:solidFill>
              </a:rPr>
              <a:t> concurrent, </a:t>
            </a:r>
            <a:r>
              <a:t>20%</a:t>
            </a:r>
            <a:r>
              <a:rPr>
                <a:solidFill>
                  <a:srgbClr val="0000FF"/>
                </a:solidFill>
              </a:rPr>
              <a:t> sequential</a:t>
            </a:r>
          </a:p>
          <a:p>
            <a:pPr>
              <a:spcBef>
                <a:spcPts val="600"/>
              </a:spcBef>
              <a:buChar char="•"/>
              <a:defRPr sz="2800"/>
            </a:pPr>
            <a:r>
              <a:t>How close to 10-fold speedup?</a:t>
            </a:r>
          </a:p>
        </p:txBody>
      </p:sp>
      <p:grpSp>
        <p:nvGrpSpPr>
          <p:cNvPr id="476" name="Group"/>
          <p:cNvGrpSpPr/>
          <p:nvPr/>
        </p:nvGrpSpPr>
        <p:grpSpPr>
          <a:xfrm>
            <a:off x="1182528" y="3962400"/>
            <a:ext cx="5446873" cy="1481138"/>
            <a:chOff x="0" y="0"/>
            <a:chExt cx="5446871" cy="1481137"/>
          </a:xfrm>
        </p:grpSpPr>
        <p:pic>
          <p:nvPicPr>
            <p:cNvPr id="474" name="image.pdf" descr="image.pdf"/>
            <p:cNvPicPr>
              <a:picLocks noChangeAspect="1"/>
            </p:cNvPicPr>
            <p:nvPr/>
          </p:nvPicPr>
          <p:blipFill>
            <a:blip r:embed="rId4">
              <a:extLst/>
            </a:blip>
            <a:stretch>
              <a:fillRect/>
            </a:stretch>
          </p:blipFill>
          <p:spPr>
            <a:xfrm>
              <a:off x="3160871" y="0"/>
              <a:ext cx="2286001" cy="1481138"/>
            </a:xfrm>
            <a:prstGeom prst="rect">
              <a:avLst/>
            </a:prstGeom>
            <a:ln w="12700" cap="flat">
              <a:noFill/>
              <a:miter lim="400000"/>
            </a:ln>
            <a:effectLst/>
          </p:spPr>
        </p:pic>
        <p:sp>
          <p:nvSpPr>
            <p:cNvPr id="475" name="Speedup = 3.57="/>
            <p:cNvSpPr txBox="1"/>
            <p:nvPr/>
          </p:nvSpPr>
          <p:spPr>
            <a:xfrm>
              <a:off x="-1" y="304799"/>
              <a:ext cx="3179923" cy="650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r">
                <a:defRPr sz="3200">
                  <a:solidFill>
                    <a:srgbClr val="0000FF"/>
                  </a:solidFill>
                </a:defRPr>
              </a:pPr>
              <a:r>
                <a:t>Speedup</a:t>
              </a:r>
              <a:r>
                <a:rPr>
                  <a:latin typeface="Comic Sans MS"/>
                  <a:ea typeface="Comic Sans MS"/>
                  <a:cs typeface="Comic Sans MS"/>
                  <a:sym typeface="Comic Sans MS"/>
                </a:rPr>
                <a:t> = </a:t>
              </a:r>
              <a:r>
                <a:rPr>
                  <a:solidFill>
                    <a:srgbClr val="000000"/>
                  </a:solidFill>
                </a:rPr>
                <a:t>3.57</a:t>
              </a:r>
              <a:r>
                <a:rPr>
                  <a:solidFill>
                    <a:srgbClr val="000000"/>
                  </a:solidFill>
                  <a:latin typeface="Comic Sans MS"/>
                  <a:ea typeface="Comic Sans MS"/>
                  <a:cs typeface="Comic Sans MS"/>
                  <a:sym typeface="Comic Sans MS"/>
                </a:rPr>
                <a:t>=</a:t>
              </a:r>
            </a:p>
          </p:txBody>
        </p:sp>
      </p:grpSp>
      <p:sp>
        <p:nvSpPr>
          <p:cNvPr id="477"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1"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8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83"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484"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90%</a:t>
            </a:r>
            <a:r>
              <a:rPr>
                <a:solidFill>
                  <a:srgbClr val="0000FF"/>
                </a:solidFill>
              </a:rPr>
              <a:t> concurrent, </a:t>
            </a:r>
            <a:r>
              <a:t>10%</a:t>
            </a:r>
            <a:r>
              <a:rPr>
                <a:solidFill>
                  <a:srgbClr val="0000FF"/>
                </a:solidFill>
              </a:rPr>
              <a:t> sequential</a:t>
            </a:r>
          </a:p>
          <a:p>
            <a:pPr>
              <a:spcBef>
                <a:spcPts val="600"/>
              </a:spcBef>
              <a:buChar char="•"/>
              <a:defRPr sz="2800"/>
            </a:pPr>
            <a:r>
              <a:t>How close to 10-fold speedup?</a:t>
            </a:r>
          </a:p>
        </p:txBody>
      </p:sp>
      <p:sp>
        <p:nvSpPr>
          <p:cNvPr id="485"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9"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490"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49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492"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493"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90%</a:t>
            </a:r>
            <a:r>
              <a:rPr>
                <a:solidFill>
                  <a:srgbClr val="0000FF"/>
                </a:solidFill>
              </a:rPr>
              <a:t> concurrent, </a:t>
            </a:r>
            <a:r>
              <a:t>10%</a:t>
            </a:r>
            <a:r>
              <a:rPr>
                <a:solidFill>
                  <a:srgbClr val="0000FF"/>
                </a:solidFill>
              </a:rPr>
              <a:t> sequential</a:t>
            </a:r>
          </a:p>
          <a:p>
            <a:pPr>
              <a:spcBef>
                <a:spcPts val="600"/>
              </a:spcBef>
              <a:buChar char="•"/>
              <a:defRPr sz="2800"/>
            </a:pPr>
            <a:r>
              <a:t>How close to 10-fold speedup?</a:t>
            </a:r>
          </a:p>
        </p:txBody>
      </p:sp>
      <p:grpSp>
        <p:nvGrpSpPr>
          <p:cNvPr id="496" name="Group"/>
          <p:cNvGrpSpPr/>
          <p:nvPr/>
        </p:nvGrpSpPr>
        <p:grpSpPr>
          <a:xfrm>
            <a:off x="1139666" y="4038600"/>
            <a:ext cx="5642134" cy="1481138"/>
            <a:chOff x="0" y="0"/>
            <a:chExt cx="5642133" cy="1481137"/>
          </a:xfrm>
        </p:grpSpPr>
        <p:pic>
          <p:nvPicPr>
            <p:cNvPr id="494" name="image.pdf" descr="image.pdf"/>
            <p:cNvPicPr>
              <a:picLocks noChangeAspect="1"/>
            </p:cNvPicPr>
            <p:nvPr/>
          </p:nvPicPr>
          <p:blipFill>
            <a:blip r:embed="rId4">
              <a:extLst/>
            </a:blip>
            <a:stretch>
              <a:fillRect/>
            </a:stretch>
          </p:blipFill>
          <p:spPr>
            <a:xfrm>
              <a:off x="3356133" y="0"/>
              <a:ext cx="2286001" cy="1481138"/>
            </a:xfrm>
            <a:prstGeom prst="rect">
              <a:avLst/>
            </a:prstGeom>
            <a:ln w="12700" cap="flat">
              <a:noFill/>
              <a:miter lim="400000"/>
            </a:ln>
            <a:effectLst/>
          </p:spPr>
        </p:pic>
        <p:sp>
          <p:nvSpPr>
            <p:cNvPr id="495" name="Speedup = 5.26="/>
            <p:cNvSpPr txBox="1"/>
            <p:nvPr/>
          </p:nvSpPr>
          <p:spPr>
            <a:xfrm>
              <a:off x="0" y="228600"/>
              <a:ext cx="3222784" cy="5480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r">
                <a:defRPr sz="3200">
                  <a:solidFill>
                    <a:srgbClr val="0000FF"/>
                  </a:solidFill>
                </a:defRPr>
              </a:pPr>
              <a:r>
                <a:t>Speedup = </a:t>
              </a:r>
              <a:r>
                <a:rPr>
                  <a:solidFill>
                    <a:srgbClr val="000000"/>
                  </a:solidFill>
                </a:rPr>
                <a:t>5.26=</a:t>
              </a:r>
            </a:p>
          </p:txBody>
        </p:sp>
      </p:gr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0"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501"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02"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503"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99%</a:t>
            </a:r>
            <a:r>
              <a:rPr>
                <a:solidFill>
                  <a:srgbClr val="0000FF"/>
                </a:solidFill>
              </a:rPr>
              <a:t> concurrent, </a:t>
            </a:r>
            <a:r>
              <a:t>1%</a:t>
            </a:r>
            <a:r>
              <a:rPr>
                <a:solidFill>
                  <a:srgbClr val="0000FF"/>
                </a:solidFill>
              </a:rPr>
              <a:t> sequential</a:t>
            </a:r>
          </a:p>
          <a:p>
            <a:pPr>
              <a:spcBef>
                <a:spcPts val="600"/>
              </a:spcBef>
              <a:buChar char="•"/>
              <a:defRPr sz="2800"/>
            </a:pPr>
            <a:r>
              <a:t>How close to 10-fold speedup?</a:t>
            </a:r>
          </a:p>
        </p:txBody>
      </p:sp>
      <p:sp>
        <p:nvSpPr>
          <p:cNvPr id="504"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Tree>
  </p:cSld>
  <p:clrMapOvr>
    <a:masterClrMapping/>
  </p:clrMapOvr>
  <p:transition xmlns:p14="http://schemas.microsoft.com/office/powerpoint/2010/main" spd="med" advClick="1"/>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6"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07" name="Slide Number"/>
          <p:cNvSpPr txBox="1"/>
          <p:nvPr>
            <p:ph type="sldNum" sz="quarter" idx="4294967295"/>
          </p:nvPr>
        </p:nvSpPr>
        <p:spPr>
          <a:xfrm>
            <a:off x="8035419" y="6254750"/>
            <a:ext cx="321182" cy="332740"/>
          </a:xfrm>
          <a:prstGeom prst="rect">
            <a:avLst/>
          </a:prstGeom>
          <a:extLst>
            <a:ext uri="{C572A759-6A51-4108-AA02-DFA0A04FC94B}">
              <ma14:wrappingTextBoxFlag xmlns:ma14="http://schemas.microsoft.com/office/mac/drawingml/2011/main" val="1"/>
            </a:ext>
          </a:extLst>
        </p:spPr>
        <p:txBody>
          <a:bodyPr/>
          <a:lstStyle>
            <a:lvl1pPr>
              <a:defRPr>
                <a:latin typeface="Comic Sans MS"/>
                <a:ea typeface="Comic Sans MS"/>
                <a:cs typeface="Comic Sans MS"/>
                <a:sym typeface="Comic Sans MS"/>
              </a:defRPr>
            </a:lvl1pPr>
          </a:lstStyle>
          <a:p>
            <a:pPr/>
            <a:fld id="{86CB4B4D-7CA3-9044-876B-883B54F8677D}" type="slidenum"/>
          </a:p>
        </p:txBody>
      </p:sp>
      <p:pic>
        <p:nvPicPr>
          <p:cNvPr id="50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509" name="Example"/>
          <p:cNvSpPr txBox="1"/>
          <p:nvPr>
            <p:ph type="title" idx="4294967295"/>
          </p:nvPr>
        </p:nvSpPr>
        <p:spPr>
          <a:xfrm>
            <a:off x="457200" y="274637"/>
            <a:ext cx="8229600" cy="1143001"/>
          </a:xfrm>
          <a:prstGeom prst="rect">
            <a:avLst/>
          </a:prstGeom>
        </p:spPr>
        <p:txBody>
          <a:bodyPr>
            <a:normAutofit fontScale="100000" lnSpcReduction="0"/>
          </a:bodyPr>
          <a:lstStyle/>
          <a:p>
            <a:pPr/>
            <a:r>
              <a:t>Example</a:t>
            </a:r>
          </a:p>
        </p:txBody>
      </p:sp>
      <p:sp>
        <p:nvSpPr>
          <p:cNvPr id="510" name="Ten processors…"/>
          <p:cNvSpPr txBox="1"/>
          <p:nvPr>
            <p:ph type="body" idx="4294967295"/>
          </p:nvPr>
        </p:nvSpPr>
        <p:spPr>
          <a:xfrm>
            <a:off x="457200" y="1600200"/>
            <a:ext cx="7745413" cy="4525963"/>
          </a:xfrm>
          <a:prstGeom prst="rect">
            <a:avLst/>
          </a:prstGeom>
        </p:spPr>
        <p:txBody>
          <a:bodyPr>
            <a:normAutofit fontScale="100000" lnSpcReduction="0"/>
          </a:bodyPr>
          <a:lstStyle/>
          <a:p>
            <a:pPr>
              <a:spcBef>
                <a:spcPts val="600"/>
              </a:spcBef>
              <a:buChar char="•"/>
              <a:defRPr sz="2800"/>
            </a:pPr>
            <a:r>
              <a:t>Ten processors</a:t>
            </a:r>
          </a:p>
          <a:p>
            <a:pPr>
              <a:spcBef>
                <a:spcPts val="600"/>
              </a:spcBef>
              <a:buChar char="•"/>
              <a:defRPr sz="2800">
                <a:solidFill>
                  <a:srgbClr val="000000"/>
                </a:solidFill>
              </a:defRPr>
            </a:pPr>
            <a:r>
              <a:t>99%</a:t>
            </a:r>
            <a:r>
              <a:rPr>
                <a:solidFill>
                  <a:srgbClr val="0000FF"/>
                </a:solidFill>
              </a:rPr>
              <a:t> concurrent, </a:t>
            </a:r>
            <a:r>
              <a:t>1%</a:t>
            </a:r>
            <a:r>
              <a:rPr>
                <a:solidFill>
                  <a:srgbClr val="0000FF"/>
                </a:solidFill>
              </a:rPr>
              <a:t> sequential</a:t>
            </a:r>
          </a:p>
          <a:p>
            <a:pPr>
              <a:spcBef>
                <a:spcPts val="600"/>
              </a:spcBef>
              <a:buChar char="•"/>
              <a:defRPr sz="2800"/>
            </a:pPr>
            <a:r>
              <a:t>How close to 10-fold speedup?</a:t>
            </a:r>
          </a:p>
        </p:txBody>
      </p:sp>
      <p:grpSp>
        <p:nvGrpSpPr>
          <p:cNvPr id="513" name="Group"/>
          <p:cNvGrpSpPr/>
          <p:nvPr/>
        </p:nvGrpSpPr>
        <p:grpSpPr>
          <a:xfrm>
            <a:off x="1139666" y="4167187"/>
            <a:ext cx="5642134" cy="1222376"/>
            <a:chOff x="0" y="0"/>
            <a:chExt cx="5642133" cy="1222375"/>
          </a:xfrm>
        </p:grpSpPr>
        <p:pic>
          <p:nvPicPr>
            <p:cNvPr id="511" name="image.pdf" descr="image.pdf"/>
            <p:cNvPicPr>
              <a:picLocks noChangeAspect="1"/>
            </p:cNvPicPr>
            <p:nvPr/>
          </p:nvPicPr>
          <p:blipFill>
            <a:blip r:embed="rId3">
              <a:extLst/>
            </a:blip>
            <a:stretch>
              <a:fillRect/>
            </a:stretch>
          </p:blipFill>
          <p:spPr>
            <a:xfrm>
              <a:off x="3356133" y="0"/>
              <a:ext cx="2286001" cy="1222375"/>
            </a:xfrm>
            <a:prstGeom prst="rect">
              <a:avLst/>
            </a:prstGeom>
            <a:ln w="12700" cap="flat">
              <a:noFill/>
              <a:miter lim="400000"/>
            </a:ln>
            <a:effectLst/>
          </p:spPr>
        </p:pic>
        <p:sp>
          <p:nvSpPr>
            <p:cNvPr id="512" name="Speedup = 9.17="/>
            <p:cNvSpPr txBox="1"/>
            <p:nvPr/>
          </p:nvSpPr>
          <p:spPr>
            <a:xfrm>
              <a:off x="0" y="100012"/>
              <a:ext cx="3222784" cy="5480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algn="r">
                <a:defRPr sz="3200">
                  <a:solidFill>
                    <a:srgbClr val="0000FF"/>
                  </a:solidFill>
                </a:defRPr>
              </a:pPr>
              <a:r>
                <a:t>Speedup = </a:t>
              </a:r>
              <a:r>
                <a:rPr>
                  <a:solidFill>
                    <a:srgbClr val="000000"/>
                  </a:solidFill>
                </a:rPr>
                <a:t>9.17=</a:t>
              </a:r>
            </a:p>
          </p:txBody>
        </p:sp>
      </p:gr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 name="Art of Multiprocessor Programming"/>
          <p:cNvSpPr txBox="1"/>
          <p:nvPr/>
        </p:nvSpPr>
        <p:spPr>
          <a:xfrm>
            <a:off x="3124200" y="6248400"/>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57" name="Slide Number"/>
          <p:cNvSpPr txBox="1"/>
          <p:nvPr>
            <p:ph type="sldNum" sz="quarter" idx="4294967295"/>
          </p:nvPr>
        </p:nvSpPr>
        <p:spPr>
          <a:xfrm>
            <a:off x="8255176" y="6248400"/>
            <a:ext cx="203025" cy="288824"/>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59" name="class … implements Lock {…"/>
          <p:cNvSpPr txBox="1"/>
          <p:nvPr/>
        </p:nvSpPr>
        <p:spPr>
          <a:xfrm>
            <a:off x="877887" y="1690687"/>
            <a:ext cx="7445376" cy="3294127"/>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defRPr sz="2400">
                <a:solidFill>
                  <a:srgbClr val="B2B2B2"/>
                </a:solidFill>
                <a:latin typeface="Courier New"/>
                <a:ea typeface="Courier New"/>
                <a:cs typeface="Courier New"/>
                <a:sym typeface="Courier New"/>
              </a:defRPr>
            </a:pPr>
            <a:r>
              <a:t>class … implements Lock {</a:t>
            </a:r>
          </a:p>
          <a:p>
            <a:pPr>
              <a:defRPr sz="2400">
                <a:solidFill>
                  <a:srgbClr val="B2B2B2"/>
                </a:solidFill>
                <a:latin typeface="Courier New"/>
                <a:ea typeface="Courier New"/>
                <a:cs typeface="Courier New"/>
                <a:sym typeface="Courier New"/>
              </a:defRPr>
            </a:pPr>
            <a:r>
              <a:t>  …</a:t>
            </a:r>
          </a:p>
          <a:p>
            <a:pPr>
              <a:defRPr sz="2400">
                <a:solidFill>
                  <a:srgbClr val="B2B2B2"/>
                </a:solidFill>
                <a:latin typeface="Courier New"/>
                <a:ea typeface="Courier New"/>
                <a:cs typeface="Courier New"/>
                <a:sym typeface="Courier New"/>
              </a:defRPr>
            </a:pPr>
            <a:r>
              <a:t>  // thread-local index, 0 or 1</a:t>
            </a:r>
          </a:p>
          <a:p>
            <a:pPr>
              <a:defRPr sz="2400">
                <a:solidFill>
                  <a:srgbClr val="B2B2B2"/>
                </a:solidFill>
                <a:latin typeface="Courier New"/>
                <a:ea typeface="Courier New"/>
                <a:cs typeface="Courier New"/>
                <a:sym typeface="Courier New"/>
              </a:defRPr>
            </a:pPr>
            <a:r>
              <a:t>  public void lock() {</a:t>
            </a:r>
          </a:p>
          <a:p>
            <a:pPr>
              <a:defRPr sz="2400">
                <a:latin typeface="Courier New"/>
                <a:ea typeface="Courier New"/>
                <a:cs typeface="Courier New"/>
                <a:sym typeface="Courier New"/>
              </a:defRPr>
            </a:pPr>
            <a:r>
              <a:t>    int i = ThreadID.get();</a:t>
            </a:r>
          </a:p>
          <a:p>
            <a:pPr>
              <a:defRPr sz="2400">
                <a:latin typeface="Courier New"/>
                <a:ea typeface="Courier New"/>
                <a:cs typeface="Courier New"/>
                <a:sym typeface="Courier New"/>
              </a:defRPr>
            </a:pPr>
            <a:r>
              <a:t>    int</a:t>
            </a:r>
            <a:r>
              <a:rPr>
                <a:solidFill>
                  <a:srgbClr val="B2B2B2"/>
                </a:solidFill>
              </a:rPr>
              <a:t> </a:t>
            </a:r>
            <a:r>
              <a:t>j = 1 - i;</a:t>
            </a:r>
            <a:r>
              <a:rPr>
                <a:solidFill>
                  <a:srgbClr val="B2B2B2"/>
                </a:solidFill>
              </a:rPr>
              <a:t> </a:t>
            </a:r>
            <a:endParaRPr>
              <a:solidFill>
                <a:srgbClr val="B2B2B2"/>
              </a:solidFill>
            </a:endParaRPr>
          </a:p>
          <a:p>
            <a:pPr>
              <a:defRPr sz="2400">
                <a:solidFill>
                  <a:srgbClr val="B2B2B2"/>
                </a:solidFill>
                <a:latin typeface="Courier New"/>
                <a:ea typeface="Courier New"/>
                <a:cs typeface="Courier New"/>
                <a:sym typeface="Courier New"/>
              </a:defRPr>
            </a:pPr>
            <a:r>
              <a:t>  …</a:t>
            </a:r>
          </a:p>
          <a:p>
            <a:pPr>
              <a:lnSpc>
                <a:spcPct val="70000"/>
              </a:lnSpc>
              <a:spcBef>
                <a:spcPts val="800"/>
              </a:spcBef>
              <a:defRPr sz="2400">
                <a:solidFill>
                  <a:srgbClr val="B2B2B2"/>
                </a:solidFill>
                <a:latin typeface="Courier New"/>
                <a:ea typeface="Courier New"/>
                <a:cs typeface="Courier New"/>
                <a:sym typeface="Courier New"/>
              </a:defRPr>
            </a:pPr>
            <a:r>
              <a:t>  }  </a:t>
            </a:r>
          </a:p>
          <a:p>
            <a:pPr>
              <a:lnSpc>
                <a:spcPct val="70000"/>
              </a:lnSpc>
              <a:spcBef>
                <a:spcPts val="800"/>
              </a:spcBef>
              <a:defRPr sz="2400">
                <a:solidFill>
                  <a:srgbClr val="B2B2B2"/>
                </a:solidFill>
                <a:latin typeface="Courier New"/>
                <a:ea typeface="Courier New"/>
                <a:cs typeface="Courier New"/>
                <a:sym typeface="Courier New"/>
              </a:defRPr>
            </a:pPr>
            <a:r>
              <a:t>}</a:t>
            </a:r>
          </a:p>
        </p:txBody>
      </p:sp>
      <p:sp>
        <p:nvSpPr>
          <p:cNvPr id="60" name="Two-Thread Conventions"/>
          <p:cNvSpPr txBox="1"/>
          <p:nvPr>
            <p:ph type="title" idx="4294967295"/>
          </p:nvPr>
        </p:nvSpPr>
        <p:spPr>
          <a:xfrm>
            <a:off x="671512" y="363537"/>
            <a:ext cx="7772401" cy="1143001"/>
          </a:xfrm>
          <a:prstGeom prst="rect">
            <a:avLst/>
          </a:prstGeom>
        </p:spPr>
        <p:txBody>
          <a:bodyPr>
            <a:normAutofit fontScale="100000" lnSpcReduction="0"/>
          </a:bodyPr>
          <a:lstStyle>
            <a:lvl1pPr>
              <a:defRPr sz="4000"/>
            </a:lvl1pPr>
          </a:lstStyle>
          <a:p>
            <a:pPr/>
            <a:r>
              <a:t>Two-Thread Conventions</a:t>
            </a:r>
          </a:p>
        </p:txBody>
      </p:sp>
      <p:sp>
        <p:nvSpPr>
          <p:cNvPr id="61" name="Shape"/>
          <p:cNvSpPr/>
          <p:nvPr/>
        </p:nvSpPr>
        <p:spPr>
          <a:xfrm>
            <a:off x="1609725" y="3190875"/>
            <a:ext cx="4433888" cy="17652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687"/>
                  <a:pt x="0" y="1535"/>
                </a:cubicBezTo>
                <a:lnTo>
                  <a:pt x="0" y="7673"/>
                </a:lnTo>
                <a:cubicBezTo>
                  <a:pt x="0" y="8520"/>
                  <a:pt x="1612" y="9207"/>
                  <a:pt x="3600" y="9207"/>
                </a:cubicBezTo>
                <a:lnTo>
                  <a:pt x="12600" y="9207"/>
                </a:lnTo>
                <a:lnTo>
                  <a:pt x="15042" y="21600"/>
                </a:lnTo>
                <a:lnTo>
                  <a:pt x="18000" y="9207"/>
                </a:lnTo>
                <a:cubicBezTo>
                  <a:pt x="19988" y="9207"/>
                  <a:pt x="21600" y="8520"/>
                  <a:pt x="21600" y="7673"/>
                </a:cubicBezTo>
                <a:lnTo>
                  <a:pt x="21600" y="1535"/>
                </a:lnTo>
                <a:cubicBezTo>
                  <a:pt x="21600" y="687"/>
                  <a:pt x="19988" y="0"/>
                  <a:pt x="18000" y="0"/>
                </a:cubicBezTo>
                <a:lnTo>
                  <a:pt x="12600" y="0"/>
                </a:lnTo>
                <a:close/>
              </a:path>
            </a:pathLst>
          </a:custGeom>
          <a:ln w="38100">
            <a:solidFill>
              <a:srgbClr val="FF0000"/>
            </a:solidFill>
          </a:ln>
        </p:spPr>
        <p:txBody>
          <a:bodyPr lIns="45719" rIns="45719" anchor="ctr"/>
          <a:lstStyle/>
          <a:p>
            <a:pPr algn="ctr"/>
          </a:p>
        </p:txBody>
      </p:sp>
      <p:sp>
        <p:nvSpPr>
          <p:cNvPr id="62" name="Henceforth: i is current thread, j is other thread"/>
          <p:cNvSpPr txBox="1"/>
          <p:nvPr/>
        </p:nvSpPr>
        <p:spPr>
          <a:xfrm>
            <a:off x="2801937" y="4987925"/>
            <a:ext cx="5470526"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rgbClr val="FF0000"/>
                </a:solidFill>
              </a:defRPr>
            </a:pPr>
            <a:r>
              <a:t>Henceforth: </a:t>
            </a:r>
            <a:r>
              <a:rPr>
                <a:solidFill>
                  <a:srgbClr val="3333FF"/>
                </a:solidFill>
              </a:rPr>
              <a:t>i</a:t>
            </a:r>
            <a:r>
              <a:t> is current thread, </a:t>
            </a:r>
            <a:r>
              <a:rPr>
                <a:solidFill>
                  <a:srgbClr val="3333FF"/>
                </a:solidFill>
              </a:rPr>
              <a:t>j</a:t>
            </a:r>
            <a:r>
              <a:t> is other thread</a:t>
            </a:r>
          </a:p>
        </p:txBody>
      </p:sp>
    </p:spTree>
  </p:cSld>
  <p:clrMapOvr>
    <a:masterClrMapping/>
  </p:clrMapOvr>
  <p:transition xmlns:p14="http://schemas.microsoft.com/office/powerpoint/2010/main" spd="med" advClick="1"/>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5" name="Back to Real-World Multicore Scaling"/>
          <p:cNvSpPr txBox="1"/>
          <p:nvPr>
            <p:ph type="title" idx="4294967295"/>
          </p:nvPr>
        </p:nvSpPr>
        <p:spPr>
          <a:xfrm>
            <a:off x="714375" y="190499"/>
            <a:ext cx="7772400" cy="1143002"/>
          </a:xfrm>
          <a:prstGeom prst="rect">
            <a:avLst/>
          </a:prstGeom>
        </p:spPr>
        <p:txBody>
          <a:bodyPr>
            <a:normAutofit fontScale="100000" lnSpcReduction="0"/>
          </a:bodyPr>
          <a:lstStyle>
            <a:lvl1pPr defTabSz="768095">
              <a:defRPr sz="3696"/>
            </a:lvl1pPr>
          </a:lstStyle>
          <a:p>
            <a:pPr/>
            <a:r>
              <a:t>Back to Real-World Multicore Scaling</a:t>
            </a:r>
          </a:p>
        </p:txBody>
      </p:sp>
      <p:sp>
        <p:nvSpPr>
          <p:cNvPr id="516" name="Rectangle"/>
          <p:cNvSpPr/>
          <p:nvPr/>
        </p:nvSpPr>
        <p:spPr>
          <a:xfrm>
            <a:off x="4351337" y="2992437"/>
            <a:ext cx="646113" cy="319088"/>
          </a:xfrm>
          <a:prstGeom prst="rect">
            <a:avLst/>
          </a:prstGeom>
          <a:solidFill>
            <a:srgbClr val="FFFFCC"/>
          </a:solidFill>
          <a:ln>
            <a:solidFill>
              <a:srgbClr val="000000"/>
            </a:solidFill>
          </a:ln>
        </p:spPr>
        <p:txBody>
          <a:bodyPr lIns="45719" rIns="45719" anchor="ctr"/>
          <a:lstStyle/>
          <a:p>
            <a:pPr algn="r">
              <a:defRPr b="1" sz="4400">
                <a:solidFill>
                  <a:srgbClr val="0000FF"/>
                </a:solidFill>
              </a:defRPr>
            </a:pPr>
          </a:p>
        </p:txBody>
      </p:sp>
      <p:sp>
        <p:nvSpPr>
          <p:cNvPr id="517" name="Rectangle"/>
          <p:cNvSpPr/>
          <p:nvPr/>
        </p:nvSpPr>
        <p:spPr>
          <a:xfrm>
            <a:off x="2406650" y="2992437"/>
            <a:ext cx="544513" cy="712789"/>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18" name="Rectangle"/>
          <p:cNvSpPr/>
          <p:nvPr/>
        </p:nvSpPr>
        <p:spPr>
          <a:xfrm>
            <a:off x="2995612" y="2998787"/>
            <a:ext cx="544513" cy="712789"/>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19" name="Rectangle"/>
          <p:cNvSpPr/>
          <p:nvPr/>
        </p:nvSpPr>
        <p:spPr>
          <a:xfrm>
            <a:off x="5054600" y="3000375"/>
            <a:ext cx="384175" cy="404813"/>
          </a:xfrm>
          <a:prstGeom prst="rect">
            <a:avLst/>
          </a:prstGeom>
          <a:solidFill>
            <a:srgbClr val="FFFFCC"/>
          </a:solidFill>
          <a:ln>
            <a:solidFill>
              <a:srgbClr val="000000"/>
            </a:solidFill>
          </a:ln>
        </p:spPr>
        <p:txBody>
          <a:bodyPr lIns="45719" rIns="45719" anchor="ctr"/>
          <a:lstStyle/>
          <a:p>
            <a:pPr algn="r">
              <a:defRPr b="1" sz="4400">
                <a:solidFill>
                  <a:srgbClr val="0000FF"/>
                </a:solidFill>
              </a:defRPr>
            </a:pPr>
          </a:p>
        </p:txBody>
      </p:sp>
      <p:sp>
        <p:nvSpPr>
          <p:cNvPr id="520" name="Rectangle"/>
          <p:cNvSpPr/>
          <p:nvPr/>
        </p:nvSpPr>
        <p:spPr>
          <a:xfrm>
            <a:off x="4359275" y="3379787"/>
            <a:ext cx="646113" cy="347663"/>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21" name="Rectangle"/>
          <p:cNvSpPr/>
          <p:nvPr/>
        </p:nvSpPr>
        <p:spPr>
          <a:xfrm>
            <a:off x="5032375" y="3486150"/>
            <a:ext cx="414338" cy="233363"/>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22" name="Rectangle"/>
          <p:cNvSpPr/>
          <p:nvPr/>
        </p:nvSpPr>
        <p:spPr>
          <a:xfrm>
            <a:off x="6245225" y="3008312"/>
            <a:ext cx="320675" cy="341313"/>
          </a:xfrm>
          <a:prstGeom prst="rect">
            <a:avLst/>
          </a:prstGeom>
          <a:solidFill>
            <a:srgbClr val="FFFFCC"/>
          </a:solidFill>
          <a:ln>
            <a:solidFill>
              <a:srgbClr val="000000"/>
            </a:solidFill>
          </a:ln>
        </p:spPr>
        <p:txBody>
          <a:bodyPr lIns="45719" rIns="45719" anchor="ctr"/>
          <a:lstStyle/>
          <a:p>
            <a:pPr algn="r">
              <a:defRPr b="1" sz="4400">
                <a:solidFill>
                  <a:srgbClr val="0000FF"/>
                </a:solidFill>
              </a:defRPr>
            </a:pPr>
          </a:p>
        </p:txBody>
      </p:sp>
      <p:sp>
        <p:nvSpPr>
          <p:cNvPr id="523" name="Rectangle"/>
          <p:cNvSpPr/>
          <p:nvPr/>
        </p:nvSpPr>
        <p:spPr>
          <a:xfrm>
            <a:off x="6592887" y="3008312"/>
            <a:ext cx="133351" cy="298451"/>
          </a:xfrm>
          <a:prstGeom prst="rect">
            <a:avLst/>
          </a:prstGeom>
          <a:solidFill>
            <a:srgbClr val="FFFFCC"/>
          </a:solidFill>
          <a:ln>
            <a:solidFill>
              <a:srgbClr val="000000"/>
            </a:solidFill>
          </a:ln>
        </p:spPr>
        <p:txBody>
          <a:bodyPr lIns="45719" rIns="45719" anchor="ctr"/>
          <a:lstStyle/>
          <a:p>
            <a:pPr algn="r">
              <a:defRPr b="1" sz="4400">
                <a:solidFill>
                  <a:srgbClr val="0000FF"/>
                </a:solidFill>
              </a:defRPr>
            </a:pPr>
          </a:p>
        </p:txBody>
      </p:sp>
      <p:sp>
        <p:nvSpPr>
          <p:cNvPr id="524" name="Rectangle"/>
          <p:cNvSpPr/>
          <p:nvPr/>
        </p:nvSpPr>
        <p:spPr>
          <a:xfrm>
            <a:off x="6246812" y="3402012"/>
            <a:ext cx="222251" cy="325438"/>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25" name="Rectangle"/>
          <p:cNvSpPr/>
          <p:nvPr/>
        </p:nvSpPr>
        <p:spPr>
          <a:xfrm>
            <a:off x="6508750" y="3402012"/>
            <a:ext cx="220663" cy="325438"/>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26" name="Rectangle"/>
          <p:cNvSpPr/>
          <p:nvPr/>
        </p:nvSpPr>
        <p:spPr>
          <a:xfrm>
            <a:off x="6804025" y="3008312"/>
            <a:ext cx="204788" cy="254001"/>
          </a:xfrm>
          <a:prstGeom prst="rect">
            <a:avLst/>
          </a:prstGeom>
          <a:solidFill>
            <a:srgbClr val="FFFFCC"/>
          </a:solidFill>
          <a:ln>
            <a:solidFill>
              <a:srgbClr val="000000"/>
            </a:solidFill>
          </a:ln>
        </p:spPr>
        <p:txBody>
          <a:bodyPr lIns="45719" rIns="45719" anchor="ctr"/>
          <a:lstStyle/>
          <a:p>
            <a:pPr algn="r">
              <a:defRPr b="1" sz="4400">
                <a:solidFill>
                  <a:srgbClr val="0000FF"/>
                </a:solidFill>
              </a:defRPr>
            </a:pPr>
          </a:p>
        </p:txBody>
      </p:sp>
      <p:sp>
        <p:nvSpPr>
          <p:cNvPr id="527" name="Rectangle"/>
          <p:cNvSpPr/>
          <p:nvPr/>
        </p:nvSpPr>
        <p:spPr>
          <a:xfrm>
            <a:off x="7064375" y="3008312"/>
            <a:ext cx="219075" cy="500063"/>
          </a:xfrm>
          <a:prstGeom prst="rect">
            <a:avLst/>
          </a:prstGeom>
          <a:solidFill>
            <a:srgbClr val="FFFFCC"/>
          </a:solidFill>
          <a:ln>
            <a:solidFill>
              <a:srgbClr val="000000"/>
            </a:solidFill>
          </a:ln>
        </p:spPr>
        <p:txBody>
          <a:bodyPr lIns="45719" rIns="45719" anchor="ctr"/>
          <a:lstStyle/>
          <a:p>
            <a:pPr algn="r">
              <a:defRPr b="1" sz="4400">
                <a:solidFill>
                  <a:srgbClr val="0000FF"/>
                </a:solidFill>
              </a:defRPr>
            </a:pPr>
          </a:p>
        </p:txBody>
      </p:sp>
      <p:sp>
        <p:nvSpPr>
          <p:cNvPr id="528" name="Rectangle"/>
          <p:cNvSpPr/>
          <p:nvPr/>
        </p:nvSpPr>
        <p:spPr>
          <a:xfrm>
            <a:off x="6791325" y="3300412"/>
            <a:ext cx="222250" cy="427038"/>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529" name="Rectangle"/>
          <p:cNvSpPr/>
          <p:nvPr/>
        </p:nvSpPr>
        <p:spPr>
          <a:xfrm>
            <a:off x="7067550" y="3517900"/>
            <a:ext cx="206375" cy="209550"/>
          </a:xfrm>
          <a:prstGeom prst="rect">
            <a:avLst/>
          </a:prstGeom>
          <a:solidFill>
            <a:srgbClr val="FFFFCC"/>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537" name="Group"/>
          <p:cNvGrpSpPr/>
          <p:nvPr/>
        </p:nvGrpSpPr>
        <p:grpSpPr>
          <a:xfrm>
            <a:off x="6848475" y="2663824"/>
            <a:ext cx="175643" cy="388057"/>
            <a:chOff x="0" y="0"/>
            <a:chExt cx="175642" cy="388055"/>
          </a:xfrm>
        </p:grpSpPr>
        <p:sp>
          <p:nvSpPr>
            <p:cNvPr id="530" name="Line"/>
            <p:cNvSpPr/>
            <p:nvPr/>
          </p:nvSpPr>
          <p:spPr>
            <a:xfrm>
              <a:off x="0" y="0"/>
              <a:ext cx="80404" cy="3765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31" name="Line"/>
            <p:cNvSpPr/>
            <p:nvPr/>
          </p:nvSpPr>
          <p:spPr>
            <a:xfrm>
              <a:off x="60448" y="128763"/>
              <a:ext cx="82119" cy="256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32" name="Line"/>
            <p:cNvSpPr/>
            <p:nvPr/>
          </p:nvSpPr>
          <p:spPr>
            <a:xfrm>
              <a:off x="23951" y="33513"/>
              <a:ext cx="131165" cy="276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33" name="Line"/>
            <p:cNvSpPr/>
            <p:nvPr/>
          </p:nvSpPr>
          <p:spPr>
            <a:xfrm>
              <a:off x="68432" y="115534"/>
              <a:ext cx="107211" cy="257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34" name="Line"/>
            <p:cNvSpPr/>
            <p:nvPr/>
          </p:nvSpPr>
          <p:spPr>
            <a:xfrm>
              <a:off x="7983" y="74965"/>
              <a:ext cx="96376" cy="313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35" name="Line"/>
            <p:cNvSpPr/>
            <p:nvPr/>
          </p:nvSpPr>
          <p:spPr>
            <a:xfrm>
              <a:off x="52464" y="36159"/>
              <a:ext cx="62736" cy="3404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36" name="Line"/>
            <p:cNvSpPr/>
            <p:nvPr/>
          </p:nvSpPr>
          <p:spPr>
            <a:xfrm>
              <a:off x="82688" y="260173"/>
              <a:ext cx="70723" cy="1137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7"/>
                  </a:lnTo>
                  <a:lnTo>
                    <a:pt x="9943" y="16537"/>
                  </a:lnTo>
                  <a:lnTo>
                    <a:pt x="10800" y="15188"/>
                  </a:lnTo>
                  <a:lnTo>
                    <a:pt x="11657" y="13669"/>
                  </a:lnTo>
                  <a:lnTo>
                    <a:pt x="13371" y="12319"/>
                  </a:lnTo>
                  <a:lnTo>
                    <a:pt x="13371" y="10800"/>
                  </a:lnTo>
                  <a:lnTo>
                    <a:pt x="14914" y="10125"/>
                  </a:lnTo>
                  <a:lnTo>
                    <a:pt x="14914" y="7256"/>
                  </a:lnTo>
                  <a:lnTo>
                    <a:pt x="15771" y="5737"/>
                  </a:lnTo>
                  <a:lnTo>
                    <a:pt x="17486" y="5063"/>
                  </a:lnTo>
                  <a:lnTo>
                    <a:pt x="17486" y="3544"/>
                  </a:lnTo>
                  <a:lnTo>
                    <a:pt x="18343" y="2194"/>
                  </a:lnTo>
                  <a:lnTo>
                    <a:pt x="18343" y="675"/>
                  </a:lnTo>
                  <a:lnTo>
                    <a:pt x="19886" y="0"/>
                  </a:lnTo>
                  <a:lnTo>
                    <a:pt x="19886" y="2869"/>
                  </a:lnTo>
                  <a:lnTo>
                    <a:pt x="20743" y="4387"/>
                  </a:lnTo>
                  <a:lnTo>
                    <a:pt x="20743" y="7256"/>
                  </a:lnTo>
                  <a:lnTo>
                    <a:pt x="21600" y="8606"/>
                  </a:lnTo>
                  <a:lnTo>
                    <a:pt x="21600" y="14344"/>
                  </a:lnTo>
                  <a:lnTo>
                    <a:pt x="20743" y="15863"/>
                  </a:lnTo>
                  <a:lnTo>
                    <a:pt x="19029" y="15863"/>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7"/>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545" name="Group"/>
          <p:cNvGrpSpPr/>
          <p:nvPr/>
        </p:nvGrpSpPr>
        <p:grpSpPr>
          <a:xfrm>
            <a:off x="6608762" y="2647949"/>
            <a:ext cx="191467" cy="416573"/>
            <a:chOff x="0" y="0"/>
            <a:chExt cx="191465" cy="416571"/>
          </a:xfrm>
        </p:grpSpPr>
        <p:sp>
          <p:nvSpPr>
            <p:cNvPr id="538" name="Line"/>
            <p:cNvSpPr/>
            <p:nvPr/>
          </p:nvSpPr>
          <p:spPr>
            <a:xfrm>
              <a:off x="0" y="0"/>
              <a:ext cx="86413" cy="40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39" name="Line"/>
            <p:cNvSpPr/>
            <p:nvPr/>
          </p:nvSpPr>
          <p:spPr>
            <a:xfrm>
              <a:off x="66515" y="136330"/>
              <a:ext cx="88283" cy="2755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40" name="Line"/>
            <p:cNvSpPr/>
            <p:nvPr/>
          </p:nvSpPr>
          <p:spPr>
            <a:xfrm>
              <a:off x="25487" y="37869"/>
              <a:ext cx="143600" cy="2944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41" name="Line"/>
            <p:cNvSpPr/>
            <p:nvPr/>
          </p:nvSpPr>
          <p:spPr>
            <a:xfrm>
              <a:off x="74597" y="124969"/>
              <a:ext cx="116869" cy="27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42" name="Line"/>
            <p:cNvSpPr/>
            <p:nvPr/>
          </p:nvSpPr>
          <p:spPr>
            <a:xfrm>
              <a:off x="8081" y="82366"/>
              <a:ext cx="105676" cy="3342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43" name="Line"/>
            <p:cNvSpPr/>
            <p:nvPr/>
          </p:nvSpPr>
          <p:spPr>
            <a:xfrm>
              <a:off x="57191" y="41656"/>
              <a:ext cx="67771" cy="3626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44" name="Line"/>
            <p:cNvSpPr/>
            <p:nvPr/>
          </p:nvSpPr>
          <p:spPr>
            <a:xfrm>
              <a:off x="88894" y="279288"/>
              <a:ext cx="80179" cy="121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7"/>
                  </a:lnTo>
                  <a:lnTo>
                    <a:pt x="11657" y="13669"/>
                  </a:lnTo>
                  <a:lnTo>
                    <a:pt x="13371" y="12319"/>
                  </a:lnTo>
                  <a:lnTo>
                    <a:pt x="13371" y="10800"/>
                  </a:lnTo>
                  <a:lnTo>
                    <a:pt x="14914" y="10125"/>
                  </a:lnTo>
                  <a:lnTo>
                    <a:pt x="14914" y="7256"/>
                  </a:lnTo>
                  <a:lnTo>
                    <a:pt x="15771" y="5737"/>
                  </a:lnTo>
                  <a:lnTo>
                    <a:pt x="17486" y="5063"/>
                  </a:lnTo>
                  <a:lnTo>
                    <a:pt x="17486" y="3544"/>
                  </a:lnTo>
                  <a:lnTo>
                    <a:pt x="18343" y="2194"/>
                  </a:lnTo>
                  <a:lnTo>
                    <a:pt x="18343" y="675"/>
                  </a:lnTo>
                  <a:lnTo>
                    <a:pt x="19886" y="0"/>
                  </a:lnTo>
                  <a:lnTo>
                    <a:pt x="19886" y="2869"/>
                  </a:lnTo>
                  <a:lnTo>
                    <a:pt x="20743" y="4387"/>
                  </a:lnTo>
                  <a:lnTo>
                    <a:pt x="20743" y="7256"/>
                  </a:lnTo>
                  <a:lnTo>
                    <a:pt x="21600" y="8606"/>
                  </a:lnTo>
                  <a:lnTo>
                    <a:pt x="21600" y="14344"/>
                  </a:lnTo>
                  <a:lnTo>
                    <a:pt x="20743" y="15862"/>
                  </a:lnTo>
                  <a:lnTo>
                    <a:pt x="19029" y="15862"/>
                  </a:lnTo>
                  <a:lnTo>
                    <a:pt x="18343" y="17213"/>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553" name="Group"/>
          <p:cNvGrpSpPr/>
          <p:nvPr/>
        </p:nvGrpSpPr>
        <p:grpSpPr>
          <a:xfrm>
            <a:off x="6215062" y="3114675"/>
            <a:ext cx="205705" cy="343707"/>
            <a:chOff x="0" y="0"/>
            <a:chExt cx="205703" cy="343706"/>
          </a:xfrm>
        </p:grpSpPr>
        <p:sp>
          <p:nvSpPr>
            <p:cNvPr id="546" name="Line"/>
            <p:cNvSpPr/>
            <p:nvPr/>
          </p:nvSpPr>
          <p:spPr>
            <a:xfrm>
              <a:off x="0" y="0"/>
              <a:ext cx="92841" cy="33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47" name="Line"/>
            <p:cNvSpPr/>
            <p:nvPr/>
          </p:nvSpPr>
          <p:spPr>
            <a:xfrm>
              <a:off x="71463" y="112485"/>
              <a:ext cx="96175" cy="228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48" name="Line"/>
            <p:cNvSpPr/>
            <p:nvPr/>
          </p:nvSpPr>
          <p:spPr>
            <a:xfrm>
              <a:off x="26715" y="30464"/>
              <a:ext cx="153616" cy="2452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49" name="Line"/>
            <p:cNvSpPr/>
            <p:nvPr/>
          </p:nvSpPr>
          <p:spPr>
            <a:xfrm>
              <a:off x="79477" y="103111"/>
              <a:ext cx="126227" cy="2280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50" name="Line"/>
            <p:cNvSpPr/>
            <p:nvPr/>
          </p:nvSpPr>
          <p:spPr>
            <a:xfrm>
              <a:off x="8014" y="66397"/>
              <a:ext cx="113537" cy="277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51" name="Line"/>
            <p:cNvSpPr/>
            <p:nvPr/>
          </p:nvSpPr>
          <p:spPr>
            <a:xfrm>
              <a:off x="60109" y="33589"/>
              <a:ext cx="74135" cy="3007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52" name="Line"/>
            <p:cNvSpPr/>
            <p:nvPr/>
          </p:nvSpPr>
          <p:spPr>
            <a:xfrm>
              <a:off x="96842" y="230439"/>
              <a:ext cx="83491" cy="100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7"/>
                  </a:lnTo>
                  <a:lnTo>
                    <a:pt x="9943" y="16537"/>
                  </a:lnTo>
                  <a:lnTo>
                    <a:pt x="10800" y="15188"/>
                  </a:lnTo>
                  <a:lnTo>
                    <a:pt x="11657" y="13669"/>
                  </a:lnTo>
                  <a:lnTo>
                    <a:pt x="13371" y="12319"/>
                  </a:lnTo>
                  <a:lnTo>
                    <a:pt x="13371" y="10800"/>
                  </a:lnTo>
                  <a:lnTo>
                    <a:pt x="14914" y="10125"/>
                  </a:lnTo>
                  <a:lnTo>
                    <a:pt x="14914" y="7256"/>
                  </a:lnTo>
                  <a:lnTo>
                    <a:pt x="15771" y="5737"/>
                  </a:lnTo>
                  <a:lnTo>
                    <a:pt x="17486" y="5063"/>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3"/>
                  </a:lnTo>
                  <a:lnTo>
                    <a:pt x="16629" y="18056"/>
                  </a:lnTo>
                  <a:lnTo>
                    <a:pt x="14914" y="18731"/>
                  </a:lnTo>
                  <a:lnTo>
                    <a:pt x="13371" y="19406"/>
                  </a:lnTo>
                  <a:lnTo>
                    <a:pt x="6686" y="19406"/>
                  </a:lnTo>
                  <a:lnTo>
                    <a:pt x="4971" y="20081"/>
                  </a:lnTo>
                  <a:lnTo>
                    <a:pt x="3257" y="20925"/>
                  </a:lnTo>
                  <a:lnTo>
                    <a:pt x="1714" y="21600"/>
                  </a:lnTo>
                  <a:lnTo>
                    <a:pt x="0" y="21600"/>
                  </a:lnTo>
                  <a:lnTo>
                    <a:pt x="10800" y="16537"/>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561" name="Group"/>
          <p:cNvGrpSpPr/>
          <p:nvPr/>
        </p:nvGrpSpPr>
        <p:grpSpPr>
          <a:xfrm>
            <a:off x="5105400" y="2924175"/>
            <a:ext cx="118676" cy="199567"/>
            <a:chOff x="0" y="0"/>
            <a:chExt cx="118675" cy="199566"/>
          </a:xfrm>
        </p:grpSpPr>
        <p:sp>
          <p:nvSpPr>
            <p:cNvPr id="554" name="Line"/>
            <p:cNvSpPr/>
            <p:nvPr/>
          </p:nvSpPr>
          <p:spPr>
            <a:xfrm>
              <a:off x="0" y="0"/>
              <a:ext cx="53562" cy="1932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55" name="Line"/>
            <p:cNvSpPr/>
            <p:nvPr/>
          </p:nvSpPr>
          <p:spPr>
            <a:xfrm>
              <a:off x="41228" y="65314"/>
              <a:ext cx="53573" cy="1328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56" name="Line"/>
            <p:cNvSpPr/>
            <p:nvPr/>
          </p:nvSpPr>
          <p:spPr>
            <a:xfrm>
              <a:off x="15797" y="17689"/>
              <a:ext cx="88626" cy="140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57" name="Line"/>
            <p:cNvSpPr/>
            <p:nvPr/>
          </p:nvSpPr>
          <p:spPr>
            <a:xfrm>
              <a:off x="45852" y="60325"/>
              <a:ext cx="72824" cy="131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58" name="Line"/>
            <p:cNvSpPr/>
            <p:nvPr/>
          </p:nvSpPr>
          <p:spPr>
            <a:xfrm>
              <a:off x="4623" y="36739"/>
              <a:ext cx="66269" cy="162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59" name="Line"/>
            <p:cNvSpPr/>
            <p:nvPr/>
          </p:nvSpPr>
          <p:spPr>
            <a:xfrm>
              <a:off x="35063" y="19050"/>
              <a:ext cx="42389" cy="1741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60" name="Line"/>
            <p:cNvSpPr/>
            <p:nvPr/>
          </p:nvSpPr>
          <p:spPr>
            <a:xfrm>
              <a:off x="55485" y="133350"/>
              <a:ext cx="48933" cy="585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7"/>
                  </a:lnTo>
                  <a:lnTo>
                    <a:pt x="9943" y="16537"/>
                  </a:lnTo>
                  <a:lnTo>
                    <a:pt x="10800" y="15188"/>
                  </a:lnTo>
                  <a:lnTo>
                    <a:pt x="11657" y="13669"/>
                  </a:lnTo>
                  <a:lnTo>
                    <a:pt x="13371" y="12319"/>
                  </a:lnTo>
                  <a:lnTo>
                    <a:pt x="13371" y="10800"/>
                  </a:lnTo>
                  <a:lnTo>
                    <a:pt x="14914" y="10125"/>
                  </a:lnTo>
                  <a:lnTo>
                    <a:pt x="14914" y="7256"/>
                  </a:lnTo>
                  <a:lnTo>
                    <a:pt x="15771" y="5738"/>
                  </a:lnTo>
                  <a:lnTo>
                    <a:pt x="17486" y="5063"/>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7"/>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569" name="Group"/>
          <p:cNvGrpSpPr/>
          <p:nvPr/>
        </p:nvGrpSpPr>
        <p:grpSpPr>
          <a:xfrm>
            <a:off x="4605337" y="2924174"/>
            <a:ext cx="118676" cy="199567"/>
            <a:chOff x="0" y="0"/>
            <a:chExt cx="118675" cy="199565"/>
          </a:xfrm>
        </p:grpSpPr>
        <p:sp>
          <p:nvSpPr>
            <p:cNvPr id="562" name="Line"/>
            <p:cNvSpPr/>
            <p:nvPr/>
          </p:nvSpPr>
          <p:spPr>
            <a:xfrm>
              <a:off x="0" y="0"/>
              <a:ext cx="53562" cy="1932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63" name="Line"/>
            <p:cNvSpPr/>
            <p:nvPr/>
          </p:nvSpPr>
          <p:spPr>
            <a:xfrm>
              <a:off x="41228" y="64860"/>
              <a:ext cx="53573" cy="132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64" name="Line"/>
            <p:cNvSpPr/>
            <p:nvPr/>
          </p:nvSpPr>
          <p:spPr>
            <a:xfrm>
              <a:off x="15797" y="17235"/>
              <a:ext cx="88626" cy="141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65" name="Line"/>
            <p:cNvSpPr/>
            <p:nvPr/>
          </p:nvSpPr>
          <p:spPr>
            <a:xfrm>
              <a:off x="45852" y="60325"/>
              <a:ext cx="72824" cy="131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66" name="Line"/>
            <p:cNvSpPr/>
            <p:nvPr/>
          </p:nvSpPr>
          <p:spPr>
            <a:xfrm>
              <a:off x="4623" y="36285"/>
              <a:ext cx="66269" cy="163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67" name="Line"/>
            <p:cNvSpPr/>
            <p:nvPr/>
          </p:nvSpPr>
          <p:spPr>
            <a:xfrm>
              <a:off x="35063" y="19050"/>
              <a:ext cx="42389" cy="1741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68" name="Line"/>
            <p:cNvSpPr/>
            <p:nvPr/>
          </p:nvSpPr>
          <p:spPr>
            <a:xfrm>
              <a:off x="55485" y="133350"/>
              <a:ext cx="48933" cy="580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7"/>
                  </a:lnTo>
                  <a:lnTo>
                    <a:pt x="17486" y="5062"/>
                  </a:lnTo>
                  <a:lnTo>
                    <a:pt x="17486" y="3544"/>
                  </a:lnTo>
                  <a:lnTo>
                    <a:pt x="18343" y="2194"/>
                  </a:lnTo>
                  <a:lnTo>
                    <a:pt x="18343" y="675"/>
                  </a:lnTo>
                  <a:lnTo>
                    <a:pt x="19886" y="0"/>
                  </a:lnTo>
                  <a:lnTo>
                    <a:pt x="19886" y="2869"/>
                  </a:lnTo>
                  <a:lnTo>
                    <a:pt x="20743" y="4387"/>
                  </a:lnTo>
                  <a:lnTo>
                    <a:pt x="20743" y="7256"/>
                  </a:lnTo>
                  <a:lnTo>
                    <a:pt x="21600" y="8606"/>
                  </a:lnTo>
                  <a:lnTo>
                    <a:pt x="21600" y="14344"/>
                  </a:lnTo>
                  <a:lnTo>
                    <a:pt x="20743" y="15862"/>
                  </a:lnTo>
                  <a:lnTo>
                    <a:pt x="19029" y="15862"/>
                  </a:lnTo>
                  <a:lnTo>
                    <a:pt x="18343" y="17213"/>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577" name="Group"/>
          <p:cNvGrpSpPr/>
          <p:nvPr/>
        </p:nvGrpSpPr>
        <p:grpSpPr>
          <a:xfrm>
            <a:off x="4356100" y="3259137"/>
            <a:ext cx="118676" cy="199566"/>
            <a:chOff x="0" y="0"/>
            <a:chExt cx="118675" cy="199565"/>
          </a:xfrm>
        </p:grpSpPr>
        <p:sp>
          <p:nvSpPr>
            <p:cNvPr id="570" name="Line"/>
            <p:cNvSpPr/>
            <p:nvPr/>
          </p:nvSpPr>
          <p:spPr>
            <a:xfrm>
              <a:off x="0" y="0"/>
              <a:ext cx="53562" cy="1932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71" name="Line"/>
            <p:cNvSpPr/>
            <p:nvPr/>
          </p:nvSpPr>
          <p:spPr>
            <a:xfrm>
              <a:off x="41228" y="64860"/>
              <a:ext cx="53573" cy="132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72" name="Line"/>
            <p:cNvSpPr/>
            <p:nvPr/>
          </p:nvSpPr>
          <p:spPr>
            <a:xfrm>
              <a:off x="15797" y="17235"/>
              <a:ext cx="88626" cy="141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73" name="Line"/>
            <p:cNvSpPr/>
            <p:nvPr/>
          </p:nvSpPr>
          <p:spPr>
            <a:xfrm>
              <a:off x="45852" y="60325"/>
              <a:ext cx="72824" cy="131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74" name="Line"/>
            <p:cNvSpPr/>
            <p:nvPr/>
          </p:nvSpPr>
          <p:spPr>
            <a:xfrm>
              <a:off x="4623" y="36285"/>
              <a:ext cx="66269" cy="163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75" name="Line"/>
            <p:cNvSpPr/>
            <p:nvPr/>
          </p:nvSpPr>
          <p:spPr>
            <a:xfrm>
              <a:off x="35063" y="19050"/>
              <a:ext cx="42389" cy="1741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76" name="Line"/>
            <p:cNvSpPr/>
            <p:nvPr/>
          </p:nvSpPr>
          <p:spPr>
            <a:xfrm>
              <a:off x="55485" y="133350"/>
              <a:ext cx="48933" cy="580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7"/>
                  </a:lnTo>
                  <a:lnTo>
                    <a:pt x="17486" y="5062"/>
                  </a:lnTo>
                  <a:lnTo>
                    <a:pt x="17486" y="3544"/>
                  </a:lnTo>
                  <a:lnTo>
                    <a:pt x="18343" y="2194"/>
                  </a:lnTo>
                  <a:lnTo>
                    <a:pt x="18343" y="675"/>
                  </a:lnTo>
                  <a:lnTo>
                    <a:pt x="19886" y="0"/>
                  </a:lnTo>
                  <a:lnTo>
                    <a:pt x="19886" y="2869"/>
                  </a:lnTo>
                  <a:lnTo>
                    <a:pt x="20743" y="4387"/>
                  </a:lnTo>
                  <a:lnTo>
                    <a:pt x="20743" y="7256"/>
                  </a:lnTo>
                  <a:lnTo>
                    <a:pt x="21600" y="8606"/>
                  </a:lnTo>
                  <a:lnTo>
                    <a:pt x="21600" y="14344"/>
                  </a:lnTo>
                  <a:lnTo>
                    <a:pt x="20743" y="15862"/>
                  </a:lnTo>
                  <a:lnTo>
                    <a:pt x="19029" y="15862"/>
                  </a:lnTo>
                  <a:lnTo>
                    <a:pt x="18343" y="17213"/>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sp>
        <p:nvSpPr>
          <p:cNvPr id="578" name="Rectangle"/>
          <p:cNvSpPr/>
          <p:nvPr/>
        </p:nvSpPr>
        <p:spPr>
          <a:xfrm>
            <a:off x="2403475" y="1473200"/>
            <a:ext cx="4906963" cy="1117600"/>
          </a:xfrm>
          <a:prstGeom prst="rect">
            <a:avLst/>
          </a:prstGeom>
          <a:solidFill>
            <a:srgbClr val="FFFFFF">
              <a:alpha val="50195"/>
            </a:srgbClr>
          </a:solidFill>
          <a:ln>
            <a:solidFill>
              <a:srgbClr val="000000"/>
            </a:solidFill>
          </a:ln>
        </p:spPr>
        <p:txBody>
          <a:bodyPr lIns="45719" rIns="45719" anchor="ctr"/>
          <a:lstStyle/>
          <a:p>
            <a:pPr algn="r">
              <a:defRPr b="1" sz="4400">
                <a:solidFill>
                  <a:srgbClr val="0000FF"/>
                </a:solidFill>
              </a:defRPr>
            </a:pPr>
          </a:p>
        </p:txBody>
      </p:sp>
      <p:sp>
        <p:nvSpPr>
          <p:cNvPr id="579" name="Oval"/>
          <p:cNvSpPr/>
          <p:nvPr/>
        </p:nvSpPr>
        <p:spPr>
          <a:xfrm>
            <a:off x="2897187" y="2505075"/>
            <a:ext cx="88901" cy="115888"/>
          </a:xfrm>
          <a:prstGeom prst="ellipse">
            <a:avLst/>
          </a:prstGeom>
          <a:solidFill>
            <a:srgbClr val="CC0000">
              <a:alpha val="50195"/>
            </a:srgbClr>
          </a:solidFill>
          <a:ln>
            <a:solidFill>
              <a:srgbClr val="000000"/>
            </a:solidFill>
          </a:ln>
        </p:spPr>
        <p:txBody>
          <a:bodyPr lIns="45719" rIns="45719" anchor="ctr"/>
          <a:lstStyle/>
          <a:p>
            <a:pPr algn="r">
              <a:defRPr b="1" sz="4400">
                <a:solidFill>
                  <a:srgbClr val="0000FF"/>
                </a:solidFill>
              </a:defRPr>
            </a:pPr>
          </a:p>
        </p:txBody>
      </p:sp>
      <p:sp>
        <p:nvSpPr>
          <p:cNvPr id="580" name="Oval"/>
          <p:cNvSpPr/>
          <p:nvPr/>
        </p:nvSpPr>
        <p:spPr>
          <a:xfrm>
            <a:off x="4738687" y="2473325"/>
            <a:ext cx="88901" cy="115888"/>
          </a:xfrm>
          <a:prstGeom prst="ellipse">
            <a:avLst/>
          </a:prstGeom>
          <a:solidFill>
            <a:srgbClr val="CC0000">
              <a:alpha val="50195"/>
            </a:srgbClr>
          </a:solidFill>
          <a:ln>
            <a:solidFill>
              <a:srgbClr val="000000"/>
            </a:solidFill>
          </a:ln>
        </p:spPr>
        <p:txBody>
          <a:bodyPr lIns="45719" rIns="45719" anchor="ctr"/>
          <a:lstStyle/>
          <a:p>
            <a:pPr algn="r">
              <a:defRPr b="1" sz="4400">
                <a:solidFill>
                  <a:srgbClr val="0000FF"/>
                </a:solidFill>
              </a:defRPr>
            </a:pPr>
          </a:p>
        </p:txBody>
      </p:sp>
      <p:sp>
        <p:nvSpPr>
          <p:cNvPr id="581" name="Oval"/>
          <p:cNvSpPr/>
          <p:nvPr/>
        </p:nvSpPr>
        <p:spPr>
          <a:xfrm>
            <a:off x="6769100" y="2341562"/>
            <a:ext cx="88900" cy="115888"/>
          </a:xfrm>
          <a:prstGeom prst="ellipse">
            <a:avLst/>
          </a:prstGeom>
          <a:solidFill>
            <a:srgbClr val="CC0000">
              <a:alpha val="50195"/>
            </a:srgbClr>
          </a:solidFill>
          <a:ln>
            <a:solidFill>
              <a:srgbClr val="000000"/>
            </a:solidFill>
          </a:ln>
        </p:spPr>
        <p:txBody>
          <a:bodyPr lIns="45719" rIns="45719" anchor="ctr"/>
          <a:lstStyle/>
          <a:p>
            <a:pPr algn="r">
              <a:defRPr b="1" sz="4400">
                <a:solidFill>
                  <a:srgbClr val="0000FF"/>
                </a:solidFill>
              </a:defRPr>
            </a:pPr>
          </a:p>
        </p:txBody>
      </p:sp>
      <p:grpSp>
        <p:nvGrpSpPr>
          <p:cNvPr id="589" name="Group"/>
          <p:cNvGrpSpPr/>
          <p:nvPr/>
        </p:nvGrpSpPr>
        <p:grpSpPr>
          <a:xfrm>
            <a:off x="6205537" y="2847974"/>
            <a:ext cx="118676" cy="199567"/>
            <a:chOff x="0" y="0"/>
            <a:chExt cx="118675" cy="199565"/>
          </a:xfrm>
        </p:grpSpPr>
        <p:sp>
          <p:nvSpPr>
            <p:cNvPr id="582" name="Line"/>
            <p:cNvSpPr/>
            <p:nvPr/>
          </p:nvSpPr>
          <p:spPr>
            <a:xfrm>
              <a:off x="0" y="0"/>
              <a:ext cx="53562" cy="1932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83" name="Line"/>
            <p:cNvSpPr/>
            <p:nvPr/>
          </p:nvSpPr>
          <p:spPr>
            <a:xfrm>
              <a:off x="41228" y="64860"/>
              <a:ext cx="55104" cy="132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84" name="Line"/>
            <p:cNvSpPr/>
            <p:nvPr/>
          </p:nvSpPr>
          <p:spPr>
            <a:xfrm>
              <a:off x="15797" y="17235"/>
              <a:ext cx="88626" cy="141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85" name="Line"/>
            <p:cNvSpPr/>
            <p:nvPr/>
          </p:nvSpPr>
          <p:spPr>
            <a:xfrm>
              <a:off x="45852" y="60325"/>
              <a:ext cx="72824" cy="131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86" name="Line"/>
            <p:cNvSpPr/>
            <p:nvPr/>
          </p:nvSpPr>
          <p:spPr>
            <a:xfrm>
              <a:off x="4623" y="36285"/>
              <a:ext cx="66269" cy="163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87" name="Line"/>
            <p:cNvSpPr/>
            <p:nvPr/>
          </p:nvSpPr>
          <p:spPr>
            <a:xfrm>
              <a:off x="35063" y="19050"/>
              <a:ext cx="42389" cy="1741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88" name="Line"/>
            <p:cNvSpPr/>
            <p:nvPr/>
          </p:nvSpPr>
          <p:spPr>
            <a:xfrm>
              <a:off x="55485" y="133350"/>
              <a:ext cx="48933" cy="580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7"/>
                  </a:lnTo>
                  <a:lnTo>
                    <a:pt x="17486" y="5062"/>
                  </a:lnTo>
                  <a:lnTo>
                    <a:pt x="17486" y="3544"/>
                  </a:lnTo>
                  <a:lnTo>
                    <a:pt x="18343" y="2194"/>
                  </a:lnTo>
                  <a:lnTo>
                    <a:pt x="18343" y="675"/>
                  </a:lnTo>
                  <a:lnTo>
                    <a:pt x="19886" y="0"/>
                  </a:lnTo>
                  <a:lnTo>
                    <a:pt x="19886" y="2869"/>
                  </a:lnTo>
                  <a:lnTo>
                    <a:pt x="20743" y="4387"/>
                  </a:lnTo>
                  <a:lnTo>
                    <a:pt x="20743" y="7256"/>
                  </a:lnTo>
                  <a:lnTo>
                    <a:pt x="21600" y="8606"/>
                  </a:lnTo>
                  <a:lnTo>
                    <a:pt x="21600" y="14344"/>
                  </a:lnTo>
                  <a:lnTo>
                    <a:pt x="20743" y="15862"/>
                  </a:lnTo>
                  <a:lnTo>
                    <a:pt x="19029" y="15862"/>
                  </a:lnTo>
                  <a:lnTo>
                    <a:pt x="18343" y="17213"/>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597" name="Group"/>
          <p:cNvGrpSpPr/>
          <p:nvPr/>
        </p:nvGrpSpPr>
        <p:grpSpPr>
          <a:xfrm>
            <a:off x="7051675" y="3314700"/>
            <a:ext cx="118676" cy="199567"/>
            <a:chOff x="0" y="0"/>
            <a:chExt cx="118675" cy="199566"/>
          </a:xfrm>
        </p:grpSpPr>
        <p:sp>
          <p:nvSpPr>
            <p:cNvPr id="590" name="Line"/>
            <p:cNvSpPr/>
            <p:nvPr/>
          </p:nvSpPr>
          <p:spPr>
            <a:xfrm>
              <a:off x="0" y="0"/>
              <a:ext cx="53562" cy="1932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91" name="Line"/>
            <p:cNvSpPr/>
            <p:nvPr/>
          </p:nvSpPr>
          <p:spPr>
            <a:xfrm>
              <a:off x="41228" y="65314"/>
              <a:ext cx="53573" cy="1328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92" name="Line"/>
            <p:cNvSpPr/>
            <p:nvPr/>
          </p:nvSpPr>
          <p:spPr>
            <a:xfrm>
              <a:off x="15797" y="17689"/>
              <a:ext cx="88626" cy="140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593" name="Line"/>
            <p:cNvSpPr/>
            <p:nvPr/>
          </p:nvSpPr>
          <p:spPr>
            <a:xfrm>
              <a:off x="45852" y="60325"/>
              <a:ext cx="72824" cy="131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594" name="Line"/>
            <p:cNvSpPr/>
            <p:nvPr/>
          </p:nvSpPr>
          <p:spPr>
            <a:xfrm>
              <a:off x="4623" y="36739"/>
              <a:ext cx="66269" cy="162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595" name="Line"/>
            <p:cNvSpPr/>
            <p:nvPr/>
          </p:nvSpPr>
          <p:spPr>
            <a:xfrm>
              <a:off x="35063" y="19050"/>
              <a:ext cx="42389" cy="1741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596" name="Line"/>
            <p:cNvSpPr/>
            <p:nvPr/>
          </p:nvSpPr>
          <p:spPr>
            <a:xfrm>
              <a:off x="55485" y="133350"/>
              <a:ext cx="48933" cy="585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7"/>
                  </a:lnTo>
                  <a:lnTo>
                    <a:pt x="9943" y="16537"/>
                  </a:lnTo>
                  <a:lnTo>
                    <a:pt x="10800" y="15188"/>
                  </a:lnTo>
                  <a:lnTo>
                    <a:pt x="11657" y="13669"/>
                  </a:lnTo>
                  <a:lnTo>
                    <a:pt x="13371" y="12319"/>
                  </a:lnTo>
                  <a:lnTo>
                    <a:pt x="13371" y="10800"/>
                  </a:lnTo>
                  <a:lnTo>
                    <a:pt x="14914" y="10125"/>
                  </a:lnTo>
                  <a:lnTo>
                    <a:pt x="14914" y="7256"/>
                  </a:lnTo>
                  <a:lnTo>
                    <a:pt x="15771" y="5738"/>
                  </a:lnTo>
                  <a:lnTo>
                    <a:pt x="17486" y="5063"/>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7"/>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grpSp>
        <p:nvGrpSpPr>
          <p:cNvPr id="605" name="Group"/>
          <p:cNvGrpSpPr/>
          <p:nvPr/>
        </p:nvGrpSpPr>
        <p:grpSpPr>
          <a:xfrm>
            <a:off x="7165975" y="2924175"/>
            <a:ext cx="118676" cy="199567"/>
            <a:chOff x="0" y="0"/>
            <a:chExt cx="118675" cy="199566"/>
          </a:xfrm>
        </p:grpSpPr>
        <p:sp>
          <p:nvSpPr>
            <p:cNvPr id="598" name="Line"/>
            <p:cNvSpPr/>
            <p:nvPr/>
          </p:nvSpPr>
          <p:spPr>
            <a:xfrm>
              <a:off x="0" y="0"/>
              <a:ext cx="53562" cy="1932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F6600"/>
            </a:solidFill>
            <a:ln w="25400" cap="rnd">
              <a:solidFill>
                <a:srgbClr val="F35B1B"/>
              </a:solidFill>
              <a:prstDash val="solid"/>
              <a:round/>
            </a:ln>
            <a:effectLst/>
          </p:spPr>
          <p:txBody>
            <a:bodyPr wrap="square" lIns="45719" tIns="45719" rIns="45719" bIns="45719" numCol="1" anchor="ctr">
              <a:noAutofit/>
            </a:bodyPr>
            <a:lstStyle/>
            <a:p>
              <a:pPr/>
            </a:p>
          </p:txBody>
        </p:sp>
        <p:sp>
          <p:nvSpPr>
            <p:cNvPr id="599" name="Line"/>
            <p:cNvSpPr/>
            <p:nvPr/>
          </p:nvSpPr>
          <p:spPr>
            <a:xfrm>
              <a:off x="41228" y="65314"/>
              <a:ext cx="53573" cy="1328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600" name="Line"/>
            <p:cNvSpPr/>
            <p:nvPr/>
          </p:nvSpPr>
          <p:spPr>
            <a:xfrm>
              <a:off x="15797" y="17689"/>
              <a:ext cx="88626" cy="140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6600"/>
            </a:solidFill>
            <a:ln w="25400" cap="rnd">
              <a:solidFill>
                <a:srgbClr val="FAFD00"/>
              </a:solidFill>
              <a:prstDash val="solid"/>
              <a:round/>
            </a:ln>
            <a:effectLst/>
          </p:spPr>
          <p:txBody>
            <a:bodyPr wrap="square" lIns="45719" tIns="45719" rIns="45719" bIns="45719" numCol="1" anchor="ctr">
              <a:noAutofit/>
            </a:bodyPr>
            <a:lstStyle/>
            <a:p>
              <a:pPr/>
            </a:p>
          </p:txBody>
        </p:sp>
        <p:sp>
          <p:nvSpPr>
            <p:cNvPr id="601" name="Line"/>
            <p:cNvSpPr/>
            <p:nvPr/>
          </p:nvSpPr>
          <p:spPr>
            <a:xfrm>
              <a:off x="45852" y="60325"/>
              <a:ext cx="72824" cy="131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ctr">
              <a:noAutofit/>
            </a:bodyPr>
            <a:lstStyle/>
            <a:p>
              <a:pPr/>
            </a:p>
          </p:txBody>
        </p:sp>
        <p:sp>
          <p:nvSpPr>
            <p:cNvPr id="602" name="Line"/>
            <p:cNvSpPr/>
            <p:nvPr/>
          </p:nvSpPr>
          <p:spPr>
            <a:xfrm>
              <a:off x="4623" y="36739"/>
              <a:ext cx="66269" cy="162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FF00"/>
            </a:solidFill>
            <a:ln w="25400" cap="rnd">
              <a:solidFill>
                <a:srgbClr val="EF9100"/>
              </a:solidFill>
              <a:prstDash val="solid"/>
              <a:round/>
            </a:ln>
            <a:effectLst/>
          </p:spPr>
          <p:txBody>
            <a:bodyPr wrap="square" lIns="45719" tIns="45719" rIns="45719" bIns="45719" numCol="1" anchor="ctr">
              <a:noAutofit/>
            </a:bodyPr>
            <a:lstStyle/>
            <a:p>
              <a:pPr/>
            </a:p>
          </p:txBody>
        </p:sp>
        <p:sp>
          <p:nvSpPr>
            <p:cNvPr id="603" name="Line"/>
            <p:cNvSpPr/>
            <p:nvPr/>
          </p:nvSpPr>
          <p:spPr>
            <a:xfrm>
              <a:off x="35063" y="19050"/>
              <a:ext cx="42389" cy="1741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0000"/>
            </a:solidFill>
            <a:ln w="25400" cap="rnd">
              <a:solidFill>
                <a:srgbClr val="FE9B03"/>
              </a:solidFill>
              <a:prstDash val="solid"/>
              <a:round/>
            </a:ln>
            <a:effectLst/>
          </p:spPr>
          <p:txBody>
            <a:bodyPr wrap="square" lIns="45719" tIns="45719" rIns="45719" bIns="45719" numCol="1" anchor="ctr">
              <a:noAutofit/>
            </a:bodyPr>
            <a:lstStyle/>
            <a:p>
              <a:pPr/>
            </a:p>
          </p:txBody>
        </p:sp>
        <p:sp>
          <p:nvSpPr>
            <p:cNvPr id="604" name="Line"/>
            <p:cNvSpPr/>
            <p:nvPr/>
          </p:nvSpPr>
          <p:spPr>
            <a:xfrm>
              <a:off x="55485" y="133350"/>
              <a:ext cx="48933" cy="585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7"/>
                  </a:lnTo>
                  <a:lnTo>
                    <a:pt x="9943" y="16537"/>
                  </a:lnTo>
                  <a:lnTo>
                    <a:pt x="10800" y="15188"/>
                  </a:lnTo>
                  <a:lnTo>
                    <a:pt x="11657" y="13669"/>
                  </a:lnTo>
                  <a:lnTo>
                    <a:pt x="13371" y="12319"/>
                  </a:lnTo>
                  <a:lnTo>
                    <a:pt x="13371" y="10800"/>
                  </a:lnTo>
                  <a:lnTo>
                    <a:pt x="14914" y="10125"/>
                  </a:lnTo>
                  <a:lnTo>
                    <a:pt x="14914" y="7256"/>
                  </a:lnTo>
                  <a:lnTo>
                    <a:pt x="15771" y="5738"/>
                  </a:lnTo>
                  <a:lnTo>
                    <a:pt x="17486" y="5063"/>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7"/>
                  </a:lnTo>
                </a:path>
              </a:pathLst>
            </a:custGeom>
            <a:solidFill>
              <a:srgbClr val="FFCC99"/>
            </a:solidFill>
            <a:ln w="25400" cap="rnd">
              <a:solidFill>
                <a:srgbClr val="FF0000"/>
              </a:solidFill>
              <a:prstDash val="solid"/>
              <a:round/>
            </a:ln>
            <a:effectLst/>
          </p:spPr>
          <p:txBody>
            <a:bodyPr wrap="square" lIns="45719" tIns="45719" rIns="45719" bIns="45719" numCol="1" anchor="ctr">
              <a:noAutofit/>
            </a:bodyPr>
            <a:lstStyle/>
            <a:p>
              <a:pPr/>
            </a:p>
          </p:txBody>
        </p:sp>
      </p:grpSp>
      <p:sp>
        <p:nvSpPr>
          <p:cNvPr id="606" name="Line"/>
          <p:cNvSpPr/>
          <p:nvPr/>
        </p:nvSpPr>
        <p:spPr>
          <a:xfrm>
            <a:off x="2390775" y="2373312"/>
            <a:ext cx="4848225" cy="217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3501" y="21127"/>
                  <a:pt x="7002" y="20812"/>
                  <a:pt x="10602" y="17185"/>
                </a:cubicBezTo>
                <a:cubicBezTo>
                  <a:pt x="14202" y="13559"/>
                  <a:pt x="17901" y="6780"/>
                  <a:pt x="21600" y="0"/>
                </a:cubicBezTo>
              </a:path>
            </a:pathLst>
          </a:custGeom>
          <a:ln w="38100">
            <a:solidFill>
              <a:srgbClr val="CC0000"/>
            </a:solidFill>
            <a:tailEnd type="triangle"/>
          </a:ln>
        </p:spPr>
        <p:txBody>
          <a:bodyPr lIns="45719" rIns="45719" anchor="ctr"/>
          <a:lstStyle/>
          <a:p>
            <a:pPr/>
          </a:p>
        </p:txBody>
      </p:sp>
      <p:sp>
        <p:nvSpPr>
          <p:cNvPr id="607" name="1.8x"/>
          <p:cNvSpPr txBox="1"/>
          <p:nvPr/>
        </p:nvSpPr>
        <p:spPr>
          <a:xfrm>
            <a:off x="2653853" y="2146051"/>
            <a:ext cx="697360" cy="437060"/>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lvl1pPr algn="r">
              <a:defRPr b="1" sz="2400">
                <a:solidFill>
                  <a:srgbClr val="0000FF"/>
                </a:solidFill>
                <a:effectLst>
                  <a:outerShdw sx="100000" sy="100000" kx="0" ky="0" algn="b" rotWithShape="0" blurRad="12700" dist="25400" dir="2700000">
                    <a:srgbClr val="DDDDDD"/>
                  </a:outerShdw>
                </a:effectLst>
              </a:defRPr>
            </a:lvl1pPr>
          </a:lstStyle>
          <a:p>
            <a:pPr/>
            <a:r>
              <a:t>1.8x</a:t>
            </a:r>
          </a:p>
        </p:txBody>
      </p:sp>
      <p:sp>
        <p:nvSpPr>
          <p:cNvPr id="608" name="2x"/>
          <p:cNvSpPr txBox="1"/>
          <p:nvPr/>
        </p:nvSpPr>
        <p:spPr>
          <a:xfrm>
            <a:off x="4608264" y="2074614"/>
            <a:ext cx="443162" cy="437060"/>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lvl1pPr algn="r">
              <a:defRPr b="1" sz="2400">
                <a:solidFill>
                  <a:srgbClr val="0000FF"/>
                </a:solidFill>
                <a:effectLst>
                  <a:outerShdw sx="100000" sy="100000" kx="0" ky="0" algn="b" rotWithShape="0" blurRad="12700" dist="25400" dir="2700000">
                    <a:srgbClr val="DDDDDD"/>
                  </a:outerShdw>
                </a:effectLst>
              </a:defRPr>
            </a:lvl1pPr>
          </a:lstStyle>
          <a:p>
            <a:pPr/>
            <a:r>
              <a:t>2x</a:t>
            </a:r>
          </a:p>
        </p:txBody>
      </p:sp>
      <p:sp>
        <p:nvSpPr>
          <p:cNvPr id="609" name="2.9x"/>
          <p:cNvSpPr txBox="1"/>
          <p:nvPr/>
        </p:nvSpPr>
        <p:spPr>
          <a:xfrm>
            <a:off x="6608316" y="1944439"/>
            <a:ext cx="697360" cy="437060"/>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lvl1pPr algn="r">
              <a:defRPr b="1" sz="2400">
                <a:solidFill>
                  <a:srgbClr val="0000FF"/>
                </a:solidFill>
                <a:effectLst>
                  <a:outerShdw sx="100000" sy="100000" kx="0" ky="0" algn="b" rotWithShape="0" blurRad="12700" dist="25400" dir="2700000">
                    <a:srgbClr val="DDDDDD"/>
                  </a:outerShdw>
                </a:effectLst>
              </a:defRPr>
            </a:lvl1pPr>
          </a:lstStyle>
          <a:p>
            <a:pPr/>
            <a:r>
              <a:t>2.9x</a:t>
            </a:r>
          </a:p>
        </p:txBody>
      </p:sp>
      <p:sp>
        <p:nvSpPr>
          <p:cNvPr id="610" name="User code"/>
          <p:cNvSpPr txBox="1"/>
          <p:nvPr/>
        </p:nvSpPr>
        <p:spPr>
          <a:xfrm>
            <a:off x="739353" y="3093752"/>
            <a:ext cx="1332335" cy="3752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lvl1pPr algn="r">
              <a:defRPr b="1" sz="2000">
                <a:solidFill>
                  <a:srgbClr val="0000FF"/>
                </a:solidFill>
              </a:defRPr>
            </a:lvl1pPr>
          </a:lstStyle>
          <a:p>
            <a:pPr/>
            <a:r>
              <a:t>User code</a:t>
            </a:r>
          </a:p>
        </p:txBody>
      </p:sp>
      <p:sp>
        <p:nvSpPr>
          <p:cNvPr id="611" name="Multicore"/>
          <p:cNvSpPr txBox="1"/>
          <p:nvPr/>
        </p:nvSpPr>
        <p:spPr>
          <a:xfrm>
            <a:off x="623887" y="4114514"/>
            <a:ext cx="1408113" cy="375222"/>
          </a:xfrm>
          <a:prstGeom prst="rect">
            <a:avLst/>
          </a:prstGeom>
          <a:ln w="12700">
            <a:miter lim="400000"/>
          </a:ln>
          <a:extLst>
            <a:ext uri="{C572A759-6A51-4108-AA02-DFA0A04FC94B}">
              <ma14:wrappingTextBoxFlag xmlns:ma14="http://schemas.microsoft.com/office/mac/drawingml/2011/main" val="1"/>
            </a:ext>
          </a:extLst>
        </p:spPr>
        <p:txBody>
          <a:bodyPr lIns="45714" tIns="45714" rIns="45714" bIns="45714" anchor="ctr">
            <a:spAutoFit/>
          </a:bodyPr>
          <a:lstStyle>
            <a:lvl1pPr algn="r">
              <a:defRPr b="1" sz="2000">
                <a:solidFill>
                  <a:srgbClr val="0000FF"/>
                </a:solidFill>
              </a:defRPr>
            </a:lvl1pPr>
          </a:lstStyle>
          <a:p>
            <a:pPr/>
            <a:r>
              <a:t>Multicore</a:t>
            </a:r>
          </a:p>
        </p:txBody>
      </p:sp>
      <p:sp>
        <p:nvSpPr>
          <p:cNvPr id="612" name="Speedup"/>
          <p:cNvSpPr txBox="1"/>
          <p:nvPr/>
        </p:nvSpPr>
        <p:spPr>
          <a:xfrm>
            <a:off x="721965" y="1756283"/>
            <a:ext cx="1176685" cy="3752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lvl1pPr algn="r">
              <a:defRPr b="1" sz="2000">
                <a:solidFill>
                  <a:srgbClr val="0000FF"/>
                </a:solidFill>
              </a:defRPr>
            </a:lvl1pPr>
          </a:lstStyle>
          <a:p>
            <a:pPr/>
            <a:r>
              <a:t>Speedup</a:t>
            </a:r>
          </a:p>
        </p:txBody>
      </p:sp>
      <p:sp>
        <p:nvSpPr>
          <p:cNvPr id="613" name="Not reducing sequential % of code"/>
          <p:cNvSpPr txBox="1"/>
          <p:nvPr/>
        </p:nvSpPr>
        <p:spPr>
          <a:xfrm>
            <a:off x="820737" y="5185320"/>
            <a:ext cx="3636963" cy="792660"/>
          </a:xfrm>
          <a:prstGeom prst="rect">
            <a:avLst/>
          </a:prstGeom>
          <a:ln w="12700">
            <a:miter lim="400000"/>
          </a:ln>
          <a:extLst>
            <a:ext uri="{C572A759-6A51-4108-AA02-DFA0A04FC94B}">
              <ma14:wrappingTextBoxFlag xmlns:ma14="http://schemas.microsoft.com/office/mac/drawingml/2011/main" val="1"/>
            </a:ext>
          </a:extLst>
        </p:spPr>
        <p:txBody>
          <a:bodyPr lIns="45714" tIns="45714" rIns="45714" bIns="45714" anchor="ctr">
            <a:spAutoFit/>
          </a:bodyPr>
          <a:lstStyle>
            <a:lvl1pPr algn="ctr">
              <a:defRPr b="1" sz="2400">
                <a:solidFill>
                  <a:srgbClr val="CC0000"/>
                </a:solidFill>
              </a:defRPr>
            </a:lvl1pPr>
          </a:lstStyle>
          <a:p>
            <a:pPr/>
            <a:r>
              <a:t>Not reducing sequential % of code </a:t>
            </a:r>
          </a:p>
        </p:txBody>
      </p:sp>
      <p:grpSp>
        <p:nvGrpSpPr>
          <p:cNvPr id="624" name="Group"/>
          <p:cNvGrpSpPr/>
          <p:nvPr/>
        </p:nvGrpSpPr>
        <p:grpSpPr>
          <a:xfrm>
            <a:off x="2484437" y="4187824"/>
            <a:ext cx="227014" cy="344489"/>
            <a:chOff x="0" y="0"/>
            <a:chExt cx="227012" cy="344487"/>
          </a:xfrm>
        </p:grpSpPr>
        <p:sp>
          <p:nvSpPr>
            <p:cNvPr id="614"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15"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19" name="Group"/>
            <p:cNvGrpSpPr/>
            <p:nvPr/>
          </p:nvGrpSpPr>
          <p:grpSpPr>
            <a:xfrm>
              <a:off x="183650" y="49878"/>
              <a:ext cx="43363" cy="294610"/>
              <a:chOff x="0" y="0"/>
              <a:chExt cx="43361" cy="294609"/>
            </a:xfrm>
          </p:grpSpPr>
          <p:sp>
            <p:nvSpPr>
              <p:cNvPr id="616"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17"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18"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23" name="Group"/>
            <p:cNvGrpSpPr/>
            <p:nvPr/>
          </p:nvGrpSpPr>
          <p:grpSpPr>
            <a:xfrm>
              <a:off x="0" y="49878"/>
              <a:ext cx="43362" cy="294610"/>
              <a:chOff x="0" y="0"/>
              <a:chExt cx="43361" cy="294609"/>
            </a:xfrm>
          </p:grpSpPr>
          <p:sp>
            <p:nvSpPr>
              <p:cNvPr id="620"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21"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22"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635" name="Group"/>
          <p:cNvGrpSpPr/>
          <p:nvPr/>
        </p:nvGrpSpPr>
        <p:grpSpPr>
          <a:xfrm>
            <a:off x="3189287" y="4187824"/>
            <a:ext cx="227014" cy="344489"/>
            <a:chOff x="0" y="0"/>
            <a:chExt cx="227012" cy="344487"/>
          </a:xfrm>
        </p:grpSpPr>
        <p:sp>
          <p:nvSpPr>
            <p:cNvPr id="625"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26"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30" name="Group"/>
            <p:cNvGrpSpPr/>
            <p:nvPr/>
          </p:nvGrpSpPr>
          <p:grpSpPr>
            <a:xfrm>
              <a:off x="183650" y="49878"/>
              <a:ext cx="43363" cy="294610"/>
              <a:chOff x="0" y="0"/>
              <a:chExt cx="43361" cy="294609"/>
            </a:xfrm>
          </p:grpSpPr>
          <p:sp>
            <p:nvSpPr>
              <p:cNvPr id="627"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28"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29"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34" name="Group"/>
            <p:cNvGrpSpPr/>
            <p:nvPr/>
          </p:nvGrpSpPr>
          <p:grpSpPr>
            <a:xfrm>
              <a:off x="0" y="49878"/>
              <a:ext cx="43362" cy="294610"/>
              <a:chOff x="0" y="0"/>
              <a:chExt cx="43361" cy="294609"/>
            </a:xfrm>
          </p:grpSpPr>
          <p:sp>
            <p:nvSpPr>
              <p:cNvPr id="631"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32"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33"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646" name="Group"/>
          <p:cNvGrpSpPr/>
          <p:nvPr/>
        </p:nvGrpSpPr>
        <p:grpSpPr>
          <a:xfrm>
            <a:off x="4437062" y="4195762"/>
            <a:ext cx="227014" cy="344488"/>
            <a:chOff x="0" y="0"/>
            <a:chExt cx="227012" cy="344487"/>
          </a:xfrm>
        </p:grpSpPr>
        <p:sp>
          <p:nvSpPr>
            <p:cNvPr id="636"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37"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41" name="Group"/>
            <p:cNvGrpSpPr/>
            <p:nvPr/>
          </p:nvGrpSpPr>
          <p:grpSpPr>
            <a:xfrm>
              <a:off x="183650" y="49878"/>
              <a:ext cx="43363" cy="294610"/>
              <a:chOff x="0" y="0"/>
              <a:chExt cx="43361" cy="294609"/>
            </a:xfrm>
          </p:grpSpPr>
          <p:sp>
            <p:nvSpPr>
              <p:cNvPr id="638"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39"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40"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45" name="Group"/>
            <p:cNvGrpSpPr/>
            <p:nvPr/>
          </p:nvGrpSpPr>
          <p:grpSpPr>
            <a:xfrm>
              <a:off x="0" y="49878"/>
              <a:ext cx="43362" cy="294610"/>
              <a:chOff x="0" y="0"/>
              <a:chExt cx="43361" cy="294609"/>
            </a:xfrm>
          </p:grpSpPr>
          <p:sp>
            <p:nvSpPr>
              <p:cNvPr id="642"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43"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44"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657" name="Group"/>
          <p:cNvGrpSpPr/>
          <p:nvPr/>
        </p:nvGrpSpPr>
        <p:grpSpPr>
          <a:xfrm>
            <a:off x="5070475" y="4181474"/>
            <a:ext cx="227013" cy="344489"/>
            <a:chOff x="0" y="0"/>
            <a:chExt cx="227012" cy="344487"/>
          </a:xfrm>
        </p:grpSpPr>
        <p:sp>
          <p:nvSpPr>
            <p:cNvPr id="647"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48"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52" name="Group"/>
            <p:cNvGrpSpPr/>
            <p:nvPr/>
          </p:nvGrpSpPr>
          <p:grpSpPr>
            <a:xfrm>
              <a:off x="183650" y="49878"/>
              <a:ext cx="43363" cy="294610"/>
              <a:chOff x="0" y="0"/>
              <a:chExt cx="43361" cy="294609"/>
            </a:xfrm>
          </p:grpSpPr>
          <p:sp>
            <p:nvSpPr>
              <p:cNvPr id="649"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50"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51"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56" name="Group"/>
            <p:cNvGrpSpPr/>
            <p:nvPr/>
          </p:nvGrpSpPr>
          <p:grpSpPr>
            <a:xfrm>
              <a:off x="0" y="49878"/>
              <a:ext cx="43362" cy="294610"/>
              <a:chOff x="0" y="0"/>
              <a:chExt cx="43361" cy="294609"/>
            </a:xfrm>
          </p:grpSpPr>
          <p:sp>
            <p:nvSpPr>
              <p:cNvPr id="653"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54"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55"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668" name="Group"/>
          <p:cNvGrpSpPr/>
          <p:nvPr/>
        </p:nvGrpSpPr>
        <p:grpSpPr>
          <a:xfrm>
            <a:off x="4445000" y="4610099"/>
            <a:ext cx="227013" cy="344489"/>
            <a:chOff x="0" y="0"/>
            <a:chExt cx="227012" cy="344487"/>
          </a:xfrm>
        </p:grpSpPr>
        <p:sp>
          <p:nvSpPr>
            <p:cNvPr id="658"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59"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63" name="Group"/>
            <p:cNvGrpSpPr/>
            <p:nvPr/>
          </p:nvGrpSpPr>
          <p:grpSpPr>
            <a:xfrm>
              <a:off x="183650" y="49878"/>
              <a:ext cx="43363" cy="294610"/>
              <a:chOff x="0" y="0"/>
              <a:chExt cx="43361" cy="294609"/>
            </a:xfrm>
          </p:grpSpPr>
          <p:sp>
            <p:nvSpPr>
              <p:cNvPr id="660"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61"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62"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67" name="Group"/>
            <p:cNvGrpSpPr/>
            <p:nvPr/>
          </p:nvGrpSpPr>
          <p:grpSpPr>
            <a:xfrm>
              <a:off x="0" y="49878"/>
              <a:ext cx="43362" cy="294610"/>
              <a:chOff x="0" y="0"/>
              <a:chExt cx="43361" cy="294609"/>
            </a:xfrm>
          </p:grpSpPr>
          <p:sp>
            <p:nvSpPr>
              <p:cNvPr id="664"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65"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66"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679" name="Group"/>
          <p:cNvGrpSpPr/>
          <p:nvPr/>
        </p:nvGrpSpPr>
        <p:grpSpPr>
          <a:xfrm>
            <a:off x="5064125" y="4610099"/>
            <a:ext cx="227013" cy="344489"/>
            <a:chOff x="0" y="0"/>
            <a:chExt cx="227012" cy="344487"/>
          </a:xfrm>
        </p:grpSpPr>
        <p:sp>
          <p:nvSpPr>
            <p:cNvPr id="669"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70"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74" name="Group"/>
            <p:cNvGrpSpPr/>
            <p:nvPr/>
          </p:nvGrpSpPr>
          <p:grpSpPr>
            <a:xfrm>
              <a:off x="183650" y="49878"/>
              <a:ext cx="43363" cy="294610"/>
              <a:chOff x="0" y="0"/>
              <a:chExt cx="43361" cy="294609"/>
            </a:xfrm>
          </p:grpSpPr>
          <p:sp>
            <p:nvSpPr>
              <p:cNvPr id="671"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72"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73"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78" name="Group"/>
            <p:cNvGrpSpPr/>
            <p:nvPr/>
          </p:nvGrpSpPr>
          <p:grpSpPr>
            <a:xfrm>
              <a:off x="0" y="49878"/>
              <a:ext cx="43362" cy="294610"/>
              <a:chOff x="0" y="0"/>
              <a:chExt cx="43361" cy="294609"/>
            </a:xfrm>
          </p:grpSpPr>
          <p:sp>
            <p:nvSpPr>
              <p:cNvPr id="675"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76"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77"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sp>
        <p:nvSpPr>
          <p:cNvPr id="680" name="Rectangle"/>
          <p:cNvSpPr/>
          <p:nvPr/>
        </p:nvSpPr>
        <p:spPr>
          <a:xfrm>
            <a:off x="4278312" y="4152900"/>
            <a:ext cx="1160463" cy="842963"/>
          </a:xfrm>
          <a:prstGeom prst="rect">
            <a:avLst/>
          </a:prstGeom>
          <a:solidFill>
            <a:schemeClr val="accent1">
              <a:alpha val="50195"/>
            </a:schemeClr>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681" name="Rectangle"/>
          <p:cNvSpPr/>
          <p:nvPr/>
        </p:nvSpPr>
        <p:spPr>
          <a:xfrm>
            <a:off x="2408237" y="4151312"/>
            <a:ext cx="1101726" cy="452438"/>
          </a:xfrm>
          <a:prstGeom prst="rect">
            <a:avLst/>
          </a:prstGeom>
          <a:solidFill>
            <a:schemeClr val="accent1">
              <a:alpha val="50195"/>
            </a:schemeClr>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692" name="Group"/>
          <p:cNvGrpSpPr/>
          <p:nvPr/>
        </p:nvGrpSpPr>
        <p:grpSpPr>
          <a:xfrm>
            <a:off x="6330950" y="4175124"/>
            <a:ext cx="227013" cy="344489"/>
            <a:chOff x="0" y="0"/>
            <a:chExt cx="227012" cy="344487"/>
          </a:xfrm>
        </p:grpSpPr>
        <p:sp>
          <p:nvSpPr>
            <p:cNvPr id="682"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83"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87" name="Group"/>
            <p:cNvGrpSpPr/>
            <p:nvPr/>
          </p:nvGrpSpPr>
          <p:grpSpPr>
            <a:xfrm>
              <a:off x="183650" y="49878"/>
              <a:ext cx="43363" cy="294610"/>
              <a:chOff x="0" y="0"/>
              <a:chExt cx="43361" cy="294609"/>
            </a:xfrm>
          </p:grpSpPr>
          <p:sp>
            <p:nvSpPr>
              <p:cNvPr id="684"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85"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86"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691" name="Group"/>
            <p:cNvGrpSpPr/>
            <p:nvPr/>
          </p:nvGrpSpPr>
          <p:grpSpPr>
            <a:xfrm>
              <a:off x="0" y="49878"/>
              <a:ext cx="43362" cy="294610"/>
              <a:chOff x="0" y="0"/>
              <a:chExt cx="43361" cy="294609"/>
            </a:xfrm>
          </p:grpSpPr>
          <p:sp>
            <p:nvSpPr>
              <p:cNvPr id="688"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89"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90"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03" name="Group"/>
          <p:cNvGrpSpPr/>
          <p:nvPr/>
        </p:nvGrpSpPr>
        <p:grpSpPr>
          <a:xfrm>
            <a:off x="6964362" y="4160837"/>
            <a:ext cx="227014" cy="344488"/>
            <a:chOff x="0" y="0"/>
            <a:chExt cx="227012" cy="344487"/>
          </a:xfrm>
        </p:grpSpPr>
        <p:sp>
          <p:nvSpPr>
            <p:cNvPr id="693"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694"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698" name="Group"/>
            <p:cNvGrpSpPr/>
            <p:nvPr/>
          </p:nvGrpSpPr>
          <p:grpSpPr>
            <a:xfrm>
              <a:off x="183650" y="49878"/>
              <a:ext cx="43363" cy="294610"/>
              <a:chOff x="0" y="0"/>
              <a:chExt cx="43361" cy="294609"/>
            </a:xfrm>
          </p:grpSpPr>
          <p:sp>
            <p:nvSpPr>
              <p:cNvPr id="695"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96"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697"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02" name="Group"/>
            <p:cNvGrpSpPr/>
            <p:nvPr/>
          </p:nvGrpSpPr>
          <p:grpSpPr>
            <a:xfrm>
              <a:off x="0" y="49878"/>
              <a:ext cx="43362" cy="294610"/>
              <a:chOff x="0" y="0"/>
              <a:chExt cx="43361" cy="294609"/>
            </a:xfrm>
          </p:grpSpPr>
          <p:sp>
            <p:nvSpPr>
              <p:cNvPr id="699"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00"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01"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14" name="Group"/>
          <p:cNvGrpSpPr/>
          <p:nvPr/>
        </p:nvGrpSpPr>
        <p:grpSpPr>
          <a:xfrm>
            <a:off x="6338887" y="4589462"/>
            <a:ext cx="227014" cy="344488"/>
            <a:chOff x="0" y="0"/>
            <a:chExt cx="227012" cy="344487"/>
          </a:xfrm>
        </p:grpSpPr>
        <p:sp>
          <p:nvSpPr>
            <p:cNvPr id="704"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705"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709" name="Group"/>
            <p:cNvGrpSpPr/>
            <p:nvPr/>
          </p:nvGrpSpPr>
          <p:grpSpPr>
            <a:xfrm>
              <a:off x="183650" y="49878"/>
              <a:ext cx="43363" cy="294610"/>
              <a:chOff x="0" y="0"/>
              <a:chExt cx="43361" cy="294609"/>
            </a:xfrm>
          </p:grpSpPr>
          <p:sp>
            <p:nvSpPr>
              <p:cNvPr id="706"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07"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08"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13" name="Group"/>
            <p:cNvGrpSpPr/>
            <p:nvPr/>
          </p:nvGrpSpPr>
          <p:grpSpPr>
            <a:xfrm>
              <a:off x="0" y="49878"/>
              <a:ext cx="43362" cy="294610"/>
              <a:chOff x="0" y="0"/>
              <a:chExt cx="43361" cy="294609"/>
            </a:xfrm>
          </p:grpSpPr>
          <p:sp>
            <p:nvSpPr>
              <p:cNvPr id="710"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11"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12"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25" name="Group"/>
          <p:cNvGrpSpPr/>
          <p:nvPr/>
        </p:nvGrpSpPr>
        <p:grpSpPr>
          <a:xfrm>
            <a:off x="6958012" y="4589462"/>
            <a:ext cx="227014" cy="344488"/>
            <a:chOff x="0" y="0"/>
            <a:chExt cx="227012" cy="344487"/>
          </a:xfrm>
        </p:grpSpPr>
        <p:sp>
          <p:nvSpPr>
            <p:cNvPr id="715"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716"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720" name="Group"/>
            <p:cNvGrpSpPr/>
            <p:nvPr/>
          </p:nvGrpSpPr>
          <p:grpSpPr>
            <a:xfrm>
              <a:off x="183650" y="49878"/>
              <a:ext cx="43363" cy="294610"/>
              <a:chOff x="0" y="0"/>
              <a:chExt cx="43361" cy="294609"/>
            </a:xfrm>
          </p:grpSpPr>
          <p:sp>
            <p:nvSpPr>
              <p:cNvPr id="717"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18"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19"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24" name="Group"/>
            <p:cNvGrpSpPr/>
            <p:nvPr/>
          </p:nvGrpSpPr>
          <p:grpSpPr>
            <a:xfrm>
              <a:off x="0" y="49878"/>
              <a:ext cx="43362" cy="294610"/>
              <a:chOff x="0" y="0"/>
              <a:chExt cx="43361" cy="294609"/>
            </a:xfrm>
          </p:grpSpPr>
          <p:sp>
            <p:nvSpPr>
              <p:cNvPr id="721"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22"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23"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36" name="Group"/>
          <p:cNvGrpSpPr/>
          <p:nvPr/>
        </p:nvGrpSpPr>
        <p:grpSpPr>
          <a:xfrm>
            <a:off x="6323012" y="5038724"/>
            <a:ext cx="227014" cy="344489"/>
            <a:chOff x="0" y="0"/>
            <a:chExt cx="227012" cy="344487"/>
          </a:xfrm>
        </p:grpSpPr>
        <p:sp>
          <p:nvSpPr>
            <p:cNvPr id="726"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727"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731" name="Group"/>
            <p:cNvGrpSpPr/>
            <p:nvPr/>
          </p:nvGrpSpPr>
          <p:grpSpPr>
            <a:xfrm>
              <a:off x="183650" y="49878"/>
              <a:ext cx="43363" cy="294610"/>
              <a:chOff x="0" y="0"/>
              <a:chExt cx="43361" cy="294609"/>
            </a:xfrm>
          </p:grpSpPr>
          <p:sp>
            <p:nvSpPr>
              <p:cNvPr id="728"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29"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30"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35" name="Group"/>
            <p:cNvGrpSpPr/>
            <p:nvPr/>
          </p:nvGrpSpPr>
          <p:grpSpPr>
            <a:xfrm>
              <a:off x="0" y="49878"/>
              <a:ext cx="43362" cy="294610"/>
              <a:chOff x="0" y="0"/>
              <a:chExt cx="43361" cy="294609"/>
            </a:xfrm>
          </p:grpSpPr>
          <p:sp>
            <p:nvSpPr>
              <p:cNvPr id="732"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33"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34"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47" name="Group"/>
          <p:cNvGrpSpPr/>
          <p:nvPr/>
        </p:nvGrpSpPr>
        <p:grpSpPr>
          <a:xfrm>
            <a:off x="6956425" y="5024437"/>
            <a:ext cx="227013" cy="344488"/>
            <a:chOff x="0" y="0"/>
            <a:chExt cx="227012" cy="344487"/>
          </a:xfrm>
        </p:grpSpPr>
        <p:sp>
          <p:nvSpPr>
            <p:cNvPr id="737"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738"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742" name="Group"/>
            <p:cNvGrpSpPr/>
            <p:nvPr/>
          </p:nvGrpSpPr>
          <p:grpSpPr>
            <a:xfrm>
              <a:off x="183650" y="49878"/>
              <a:ext cx="43363" cy="294610"/>
              <a:chOff x="0" y="0"/>
              <a:chExt cx="43361" cy="294609"/>
            </a:xfrm>
          </p:grpSpPr>
          <p:sp>
            <p:nvSpPr>
              <p:cNvPr id="739"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40"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41"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46" name="Group"/>
            <p:cNvGrpSpPr/>
            <p:nvPr/>
          </p:nvGrpSpPr>
          <p:grpSpPr>
            <a:xfrm>
              <a:off x="0" y="49878"/>
              <a:ext cx="43362" cy="294610"/>
              <a:chOff x="0" y="0"/>
              <a:chExt cx="43361" cy="294609"/>
            </a:xfrm>
          </p:grpSpPr>
          <p:sp>
            <p:nvSpPr>
              <p:cNvPr id="743"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44"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45"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58" name="Group"/>
          <p:cNvGrpSpPr/>
          <p:nvPr/>
        </p:nvGrpSpPr>
        <p:grpSpPr>
          <a:xfrm>
            <a:off x="6330950" y="5453062"/>
            <a:ext cx="227013" cy="344488"/>
            <a:chOff x="0" y="0"/>
            <a:chExt cx="227012" cy="344487"/>
          </a:xfrm>
        </p:grpSpPr>
        <p:sp>
          <p:nvSpPr>
            <p:cNvPr id="748"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749"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753" name="Group"/>
            <p:cNvGrpSpPr/>
            <p:nvPr/>
          </p:nvGrpSpPr>
          <p:grpSpPr>
            <a:xfrm>
              <a:off x="183650" y="49878"/>
              <a:ext cx="43363" cy="294610"/>
              <a:chOff x="0" y="0"/>
              <a:chExt cx="43361" cy="294609"/>
            </a:xfrm>
          </p:grpSpPr>
          <p:sp>
            <p:nvSpPr>
              <p:cNvPr id="750"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51"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52"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57" name="Group"/>
            <p:cNvGrpSpPr/>
            <p:nvPr/>
          </p:nvGrpSpPr>
          <p:grpSpPr>
            <a:xfrm>
              <a:off x="0" y="49878"/>
              <a:ext cx="43362" cy="294610"/>
              <a:chOff x="0" y="0"/>
              <a:chExt cx="43361" cy="294609"/>
            </a:xfrm>
          </p:grpSpPr>
          <p:sp>
            <p:nvSpPr>
              <p:cNvPr id="754"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55"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56"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grpSp>
        <p:nvGrpSpPr>
          <p:cNvPr id="769" name="Group"/>
          <p:cNvGrpSpPr/>
          <p:nvPr/>
        </p:nvGrpSpPr>
        <p:grpSpPr>
          <a:xfrm>
            <a:off x="6950075" y="5453062"/>
            <a:ext cx="227013" cy="344488"/>
            <a:chOff x="0" y="0"/>
            <a:chExt cx="227012" cy="344487"/>
          </a:xfrm>
        </p:grpSpPr>
        <p:sp>
          <p:nvSpPr>
            <p:cNvPr id="759" name="Rectangle"/>
            <p:cNvSpPr/>
            <p:nvPr/>
          </p:nvSpPr>
          <p:spPr>
            <a:xfrm>
              <a:off x="30608" y="273632"/>
              <a:ext cx="168347" cy="67127"/>
            </a:xfrm>
            <a:prstGeom prst="rect">
              <a:avLst/>
            </a:pr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760" name="Line"/>
            <p:cNvSpPr/>
            <p:nvPr/>
          </p:nvSpPr>
          <p:spPr>
            <a:xfrm>
              <a:off x="30608" y="-1"/>
              <a:ext cx="168347" cy="2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nvGrpSpPr>
            <p:cNvPr id="764" name="Group"/>
            <p:cNvGrpSpPr/>
            <p:nvPr/>
          </p:nvGrpSpPr>
          <p:grpSpPr>
            <a:xfrm>
              <a:off x="183650" y="49878"/>
              <a:ext cx="43363" cy="294610"/>
              <a:chOff x="0" y="0"/>
              <a:chExt cx="43361" cy="294609"/>
            </a:xfrm>
          </p:grpSpPr>
          <p:sp>
            <p:nvSpPr>
              <p:cNvPr id="761" name="Line"/>
              <p:cNvSpPr/>
              <p:nvPr/>
            </p:nvSpPr>
            <p:spPr>
              <a:xfrm>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62" name="Line"/>
              <p:cNvSpPr/>
              <p:nvPr/>
            </p:nvSpPr>
            <p:spPr>
              <a:xfrm>
                <a:off x="-1" y="67126"/>
                <a:ext cx="39219"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63" name="Line"/>
              <p:cNvSpPr/>
              <p:nvPr/>
            </p:nvSpPr>
            <p:spPr>
              <a:xfrm>
                <a:off x="-1" y="0"/>
                <a:ext cx="40494"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nvGrpSpPr>
            <p:cNvPr id="768" name="Group"/>
            <p:cNvGrpSpPr/>
            <p:nvPr/>
          </p:nvGrpSpPr>
          <p:grpSpPr>
            <a:xfrm>
              <a:off x="0" y="49878"/>
              <a:ext cx="43362" cy="294610"/>
              <a:chOff x="0" y="0"/>
              <a:chExt cx="43361" cy="294609"/>
            </a:xfrm>
          </p:grpSpPr>
          <p:sp>
            <p:nvSpPr>
              <p:cNvPr id="765" name="Line"/>
              <p:cNvSpPr/>
              <p:nvPr/>
            </p:nvSpPr>
            <p:spPr>
              <a:xfrm flipH="1">
                <a:off x="0" y="134252"/>
                <a:ext cx="43362" cy="160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66" name="Line"/>
              <p:cNvSpPr/>
              <p:nvPr/>
            </p:nvSpPr>
            <p:spPr>
              <a:xfrm flipH="1">
                <a:off x="4144" y="67126"/>
                <a:ext cx="39218" cy="1454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sp>
            <p:nvSpPr>
              <p:cNvPr id="767" name="Line"/>
              <p:cNvSpPr/>
              <p:nvPr/>
            </p:nvSpPr>
            <p:spPr>
              <a:xfrm flipH="1">
                <a:off x="2869" y="0"/>
                <a:ext cx="40493" cy="149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chemeClr val="accent2"/>
              </a:solidFill>
              <a:ln w="3175" cap="flat">
                <a:solidFill>
                  <a:srgbClr val="000000"/>
                </a:solidFill>
                <a:prstDash val="solid"/>
                <a:round/>
              </a:ln>
              <a:effectLst/>
            </p:spPr>
            <p:txBody>
              <a:bodyPr wrap="square" lIns="45719" tIns="45719" rIns="45719" bIns="45719" numCol="1" anchor="ctr">
                <a:noAutofit/>
              </a:bodyPr>
              <a:lstStyle/>
              <a:p>
                <a:pPr/>
              </a:p>
            </p:txBody>
          </p:sp>
        </p:grpSp>
      </p:grpSp>
      <p:sp>
        <p:nvSpPr>
          <p:cNvPr id="770" name="Rectangle"/>
          <p:cNvSpPr/>
          <p:nvPr/>
        </p:nvSpPr>
        <p:spPr>
          <a:xfrm>
            <a:off x="6192837" y="4106862"/>
            <a:ext cx="1160463" cy="1757363"/>
          </a:xfrm>
          <a:prstGeom prst="rect">
            <a:avLst/>
          </a:prstGeom>
          <a:solidFill>
            <a:schemeClr val="accent1">
              <a:alpha val="50195"/>
            </a:schemeClr>
          </a:solidFill>
          <a:ln>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771" name="Art of Multiprocessor Programming"/>
          <p:cNvSpPr txBox="1"/>
          <p:nvPr/>
        </p:nvSpPr>
        <p:spPr>
          <a:xfrm>
            <a:off x="3124200" y="6245225"/>
            <a:ext cx="31242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grpSp>
        <p:nvGrpSpPr>
          <p:cNvPr id="776" name="Group"/>
          <p:cNvGrpSpPr/>
          <p:nvPr/>
        </p:nvGrpSpPr>
        <p:grpSpPr>
          <a:xfrm>
            <a:off x="2438400" y="3048000"/>
            <a:ext cx="128588" cy="187326"/>
            <a:chOff x="0" y="0"/>
            <a:chExt cx="128587" cy="187325"/>
          </a:xfrm>
        </p:grpSpPr>
        <p:sp>
          <p:nvSpPr>
            <p:cNvPr id="77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77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77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77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781" name="Group"/>
          <p:cNvGrpSpPr/>
          <p:nvPr/>
        </p:nvGrpSpPr>
        <p:grpSpPr>
          <a:xfrm>
            <a:off x="2667000" y="3124200"/>
            <a:ext cx="128588" cy="187326"/>
            <a:chOff x="0" y="0"/>
            <a:chExt cx="128587" cy="187325"/>
          </a:xfrm>
        </p:grpSpPr>
        <p:sp>
          <p:nvSpPr>
            <p:cNvPr id="77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77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77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78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786" name="Group"/>
          <p:cNvGrpSpPr/>
          <p:nvPr/>
        </p:nvGrpSpPr>
        <p:grpSpPr>
          <a:xfrm>
            <a:off x="2743200" y="3352800"/>
            <a:ext cx="128588" cy="187326"/>
            <a:chOff x="0" y="0"/>
            <a:chExt cx="128587" cy="187325"/>
          </a:xfrm>
        </p:grpSpPr>
        <p:sp>
          <p:nvSpPr>
            <p:cNvPr id="78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78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78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78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791" name="Group"/>
          <p:cNvGrpSpPr/>
          <p:nvPr/>
        </p:nvGrpSpPr>
        <p:grpSpPr>
          <a:xfrm>
            <a:off x="3200400" y="3429000"/>
            <a:ext cx="128588" cy="187326"/>
            <a:chOff x="0" y="0"/>
            <a:chExt cx="128587" cy="187325"/>
          </a:xfrm>
        </p:grpSpPr>
        <p:sp>
          <p:nvSpPr>
            <p:cNvPr id="78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78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78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79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796" name="Group"/>
          <p:cNvGrpSpPr/>
          <p:nvPr/>
        </p:nvGrpSpPr>
        <p:grpSpPr>
          <a:xfrm>
            <a:off x="3352800" y="3124200"/>
            <a:ext cx="128588" cy="187326"/>
            <a:chOff x="0" y="0"/>
            <a:chExt cx="128587" cy="187325"/>
          </a:xfrm>
        </p:grpSpPr>
        <p:sp>
          <p:nvSpPr>
            <p:cNvPr id="79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79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79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79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01" name="Group"/>
          <p:cNvGrpSpPr/>
          <p:nvPr/>
        </p:nvGrpSpPr>
        <p:grpSpPr>
          <a:xfrm>
            <a:off x="2438400" y="3352800"/>
            <a:ext cx="128588" cy="187326"/>
            <a:chOff x="0" y="0"/>
            <a:chExt cx="128587" cy="187325"/>
          </a:xfrm>
        </p:grpSpPr>
        <p:sp>
          <p:nvSpPr>
            <p:cNvPr id="79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79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79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0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06" name="Group"/>
          <p:cNvGrpSpPr/>
          <p:nvPr/>
        </p:nvGrpSpPr>
        <p:grpSpPr>
          <a:xfrm>
            <a:off x="4419600" y="3048000"/>
            <a:ext cx="128588" cy="187326"/>
            <a:chOff x="0" y="0"/>
            <a:chExt cx="128587" cy="187325"/>
          </a:xfrm>
        </p:grpSpPr>
        <p:sp>
          <p:nvSpPr>
            <p:cNvPr id="80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0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0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0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11" name="Group"/>
          <p:cNvGrpSpPr/>
          <p:nvPr/>
        </p:nvGrpSpPr>
        <p:grpSpPr>
          <a:xfrm>
            <a:off x="4648200" y="3124200"/>
            <a:ext cx="128588" cy="187326"/>
            <a:chOff x="0" y="0"/>
            <a:chExt cx="128587" cy="187325"/>
          </a:xfrm>
        </p:grpSpPr>
        <p:sp>
          <p:nvSpPr>
            <p:cNvPr id="80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0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0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1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16" name="Group"/>
          <p:cNvGrpSpPr/>
          <p:nvPr/>
        </p:nvGrpSpPr>
        <p:grpSpPr>
          <a:xfrm>
            <a:off x="4724400" y="3470275"/>
            <a:ext cx="128588" cy="187326"/>
            <a:chOff x="0" y="0"/>
            <a:chExt cx="128587" cy="187325"/>
          </a:xfrm>
        </p:grpSpPr>
        <p:sp>
          <p:nvSpPr>
            <p:cNvPr id="81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1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1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1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21" name="Group"/>
          <p:cNvGrpSpPr/>
          <p:nvPr/>
        </p:nvGrpSpPr>
        <p:grpSpPr>
          <a:xfrm>
            <a:off x="5181600" y="3429000"/>
            <a:ext cx="128588" cy="187326"/>
            <a:chOff x="0" y="0"/>
            <a:chExt cx="128587" cy="187325"/>
          </a:xfrm>
        </p:grpSpPr>
        <p:sp>
          <p:nvSpPr>
            <p:cNvPr id="81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1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1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2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26" name="Group"/>
          <p:cNvGrpSpPr/>
          <p:nvPr/>
        </p:nvGrpSpPr>
        <p:grpSpPr>
          <a:xfrm>
            <a:off x="5105400" y="3124200"/>
            <a:ext cx="128588" cy="187326"/>
            <a:chOff x="0" y="0"/>
            <a:chExt cx="128587" cy="187325"/>
          </a:xfrm>
        </p:grpSpPr>
        <p:sp>
          <p:nvSpPr>
            <p:cNvPr id="82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2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2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2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31" name="Group"/>
          <p:cNvGrpSpPr/>
          <p:nvPr/>
        </p:nvGrpSpPr>
        <p:grpSpPr>
          <a:xfrm>
            <a:off x="4419600" y="3470275"/>
            <a:ext cx="128588" cy="187326"/>
            <a:chOff x="0" y="0"/>
            <a:chExt cx="128587" cy="187325"/>
          </a:xfrm>
        </p:grpSpPr>
        <p:sp>
          <p:nvSpPr>
            <p:cNvPr id="82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2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2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3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36" name="Group"/>
          <p:cNvGrpSpPr/>
          <p:nvPr/>
        </p:nvGrpSpPr>
        <p:grpSpPr>
          <a:xfrm>
            <a:off x="6324600" y="3048000"/>
            <a:ext cx="128588" cy="187326"/>
            <a:chOff x="0" y="0"/>
            <a:chExt cx="128587" cy="187325"/>
          </a:xfrm>
        </p:grpSpPr>
        <p:sp>
          <p:nvSpPr>
            <p:cNvPr id="83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3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3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3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41" name="Group"/>
          <p:cNvGrpSpPr/>
          <p:nvPr/>
        </p:nvGrpSpPr>
        <p:grpSpPr>
          <a:xfrm>
            <a:off x="6553200" y="3124200"/>
            <a:ext cx="128588" cy="187326"/>
            <a:chOff x="0" y="0"/>
            <a:chExt cx="128587" cy="187325"/>
          </a:xfrm>
        </p:grpSpPr>
        <p:sp>
          <p:nvSpPr>
            <p:cNvPr id="83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3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3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4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46" name="Group"/>
          <p:cNvGrpSpPr/>
          <p:nvPr/>
        </p:nvGrpSpPr>
        <p:grpSpPr>
          <a:xfrm>
            <a:off x="6629400" y="3352800"/>
            <a:ext cx="128588" cy="187326"/>
            <a:chOff x="0" y="0"/>
            <a:chExt cx="128587" cy="187325"/>
          </a:xfrm>
        </p:grpSpPr>
        <p:sp>
          <p:nvSpPr>
            <p:cNvPr id="84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4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4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4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51" name="Group"/>
          <p:cNvGrpSpPr/>
          <p:nvPr/>
        </p:nvGrpSpPr>
        <p:grpSpPr>
          <a:xfrm>
            <a:off x="7086600" y="3429000"/>
            <a:ext cx="128588" cy="187326"/>
            <a:chOff x="0" y="0"/>
            <a:chExt cx="128587" cy="187325"/>
          </a:xfrm>
        </p:grpSpPr>
        <p:sp>
          <p:nvSpPr>
            <p:cNvPr id="84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4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4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5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56" name="Group"/>
          <p:cNvGrpSpPr/>
          <p:nvPr/>
        </p:nvGrpSpPr>
        <p:grpSpPr>
          <a:xfrm>
            <a:off x="7086600" y="3124200"/>
            <a:ext cx="128588" cy="187326"/>
            <a:chOff x="0" y="0"/>
            <a:chExt cx="128587" cy="187325"/>
          </a:xfrm>
        </p:grpSpPr>
        <p:sp>
          <p:nvSpPr>
            <p:cNvPr id="85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5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5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5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61" name="Group"/>
          <p:cNvGrpSpPr/>
          <p:nvPr/>
        </p:nvGrpSpPr>
        <p:grpSpPr>
          <a:xfrm>
            <a:off x="6324600" y="3352800"/>
            <a:ext cx="128588" cy="187326"/>
            <a:chOff x="0" y="0"/>
            <a:chExt cx="128587" cy="187325"/>
          </a:xfrm>
        </p:grpSpPr>
        <p:sp>
          <p:nvSpPr>
            <p:cNvPr id="85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5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5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6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66" name="Group"/>
          <p:cNvGrpSpPr/>
          <p:nvPr/>
        </p:nvGrpSpPr>
        <p:grpSpPr>
          <a:xfrm>
            <a:off x="3124200" y="3124200"/>
            <a:ext cx="128588" cy="187326"/>
            <a:chOff x="0" y="0"/>
            <a:chExt cx="128587" cy="187325"/>
          </a:xfrm>
        </p:grpSpPr>
        <p:sp>
          <p:nvSpPr>
            <p:cNvPr id="86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6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6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6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71" name="Group"/>
          <p:cNvGrpSpPr/>
          <p:nvPr/>
        </p:nvGrpSpPr>
        <p:grpSpPr>
          <a:xfrm>
            <a:off x="6858000" y="3124200"/>
            <a:ext cx="128588" cy="187326"/>
            <a:chOff x="0" y="0"/>
            <a:chExt cx="128587" cy="187325"/>
          </a:xfrm>
        </p:grpSpPr>
        <p:sp>
          <p:nvSpPr>
            <p:cNvPr id="867"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68"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69"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70"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876" name="Group"/>
          <p:cNvGrpSpPr/>
          <p:nvPr/>
        </p:nvGrpSpPr>
        <p:grpSpPr>
          <a:xfrm>
            <a:off x="6781800" y="3429000"/>
            <a:ext cx="128588" cy="187326"/>
            <a:chOff x="0" y="0"/>
            <a:chExt cx="128587" cy="187325"/>
          </a:xfrm>
        </p:grpSpPr>
        <p:sp>
          <p:nvSpPr>
            <p:cNvPr id="872" name="Circle"/>
            <p:cNvSpPr/>
            <p:nvPr/>
          </p:nvSpPr>
          <p:spPr>
            <a:xfrm>
              <a:off x="0" y="58873"/>
              <a:ext cx="128588" cy="1284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73" name="Circle"/>
            <p:cNvSpPr/>
            <p:nvPr/>
          </p:nvSpPr>
          <p:spPr>
            <a:xfrm>
              <a:off x="48220" y="85634"/>
              <a:ext cx="32148" cy="3211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74" name="Shape"/>
            <p:cNvSpPr/>
            <p:nvPr/>
          </p:nvSpPr>
          <p:spPr>
            <a:xfrm flipH="1" rot="10800000">
              <a:off x="45541" y="107042"/>
              <a:ext cx="37506" cy="48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75" name="Shape"/>
            <p:cNvSpPr/>
            <p:nvPr/>
          </p:nvSpPr>
          <p:spPr>
            <a:xfrm>
              <a:off x="26789" y="0"/>
              <a:ext cx="69652" cy="77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6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13" grpId="1"/>
    </p:bldLst>
  </p:timing>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80" name="Shared Data Structures"/>
          <p:cNvSpPr txBox="1"/>
          <p:nvPr>
            <p:ph type="title" idx="4294967295"/>
          </p:nvPr>
        </p:nvSpPr>
        <p:spPr>
          <a:xfrm>
            <a:off x="685800" y="174624"/>
            <a:ext cx="7772400" cy="1143002"/>
          </a:xfrm>
          <a:prstGeom prst="rect">
            <a:avLst/>
          </a:prstGeom>
        </p:spPr>
        <p:txBody>
          <a:bodyPr>
            <a:normAutofit fontScale="100000" lnSpcReduction="0"/>
          </a:bodyPr>
          <a:lstStyle>
            <a:lvl1pPr defTabSz="912812"/>
          </a:lstStyle>
          <a:p>
            <a:pPr/>
            <a:r>
              <a:t>Shared Data Structures</a:t>
            </a:r>
          </a:p>
        </p:txBody>
      </p:sp>
      <p:sp>
        <p:nvSpPr>
          <p:cNvPr id="881" name="Rectangle"/>
          <p:cNvSpPr/>
          <p:nvPr/>
        </p:nvSpPr>
        <p:spPr>
          <a:xfrm>
            <a:off x="1446212" y="4308475"/>
            <a:ext cx="1736726" cy="2189163"/>
          </a:xfrm>
          <a:prstGeom prst="rect">
            <a:avLst/>
          </a:prstGeom>
          <a:solidFill>
            <a:srgbClr val="FFFFCC"/>
          </a:solidFill>
          <a:ln>
            <a:solidFill>
              <a:srgbClr val="000000"/>
            </a:solidFill>
          </a:ln>
        </p:spPr>
        <p:txBody>
          <a:bodyPr lIns="45719" rIns="45719" anchor="ctr"/>
          <a:lstStyle/>
          <a:p>
            <a:pPr algn="ctr"/>
          </a:p>
        </p:txBody>
      </p:sp>
      <p:sp>
        <p:nvSpPr>
          <p:cNvPr id="882" name="Rectangle"/>
          <p:cNvSpPr/>
          <p:nvPr/>
        </p:nvSpPr>
        <p:spPr>
          <a:xfrm>
            <a:off x="1423987" y="3092450"/>
            <a:ext cx="1749426" cy="1009650"/>
          </a:xfrm>
          <a:prstGeom prst="rect">
            <a:avLst/>
          </a:prstGeom>
          <a:solidFill>
            <a:srgbClr val="FFFFCC"/>
          </a:solidFill>
          <a:ln>
            <a:solidFill>
              <a:srgbClr val="000000"/>
            </a:solidFill>
          </a:ln>
        </p:spPr>
        <p:txBody>
          <a:bodyPr lIns="45719" rIns="45719" anchor="ctr"/>
          <a:lstStyle/>
          <a:p>
            <a:pPr algn="ctr"/>
          </a:p>
        </p:txBody>
      </p:sp>
      <p:sp>
        <p:nvSpPr>
          <p:cNvPr id="883" name="75%…"/>
          <p:cNvSpPr txBox="1"/>
          <p:nvPr/>
        </p:nvSpPr>
        <p:spPr>
          <a:xfrm>
            <a:off x="3371577" y="4917789"/>
            <a:ext cx="1205459"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75%</a:t>
            </a:r>
          </a:p>
          <a:p>
            <a:pPr algn="ctr">
              <a:defRPr sz="2000"/>
            </a:pPr>
            <a:r>
              <a:t>Unshared</a:t>
            </a:r>
          </a:p>
        </p:txBody>
      </p:sp>
      <p:sp>
        <p:nvSpPr>
          <p:cNvPr id="884" name="25%…"/>
          <p:cNvSpPr txBox="1"/>
          <p:nvPr/>
        </p:nvSpPr>
        <p:spPr>
          <a:xfrm>
            <a:off x="3378572" y="3295364"/>
            <a:ext cx="923181"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25%</a:t>
            </a:r>
          </a:p>
          <a:p>
            <a:pPr algn="ctr">
              <a:defRPr sz="2000"/>
            </a:pPr>
            <a:r>
              <a:t>Shared</a:t>
            </a:r>
          </a:p>
        </p:txBody>
      </p:sp>
      <p:sp>
        <p:nvSpPr>
          <p:cNvPr id="885" name="Coarse…"/>
          <p:cNvSpPr txBox="1"/>
          <p:nvPr/>
        </p:nvSpPr>
        <p:spPr>
          <a:xfrm>
            <a:off x="340667" y="2663539"/>
            <a:ext cx="1007766"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Coarse</a:t>
            </a:r>
          </a:p>
          <a:p>
            <a:pPr algn="ctr">
              <a:defRPr sz="2000"/>
            </a:pPr>
            <a:r>
              <a:t>Grained</a:t>
            </a:r>
          </a:p>
        </p:txBody>
      </p:sp>
      <p:sp>
        <p:nvSpPr>
          <p:cNvPr id="886" name="Rectangle"/>
          <p:cNvSpPr/>
          <p:nvPr/>
        </p:nvSpPr>
        <p:spPr>
          <a:xfrm>
            <a:off x="5464175" y="4264025"/>
            <a:ext cx="1736725" cy="2232025"/>
          </a:xfrm>
          <a:prstGeom prst="rect">
            <a:avLst/>
          </a:prstGeom>
          <a:solidFill>
            <a:srgbClr val="FFFFCC"/>
          </a:solidFill>
          <a:ln>
            <a:solidFill>
              <a:srgbClr val="000000"/>
            </a:solidFill>
          </a:ln>
        </p:spPr>
        <p:txBody>
          <a:bodyPr lIns="45719" rIns="45719" anchor="ctr"/>
          <a:lstStyle/>
          <a:p>
            <a:pPr algn="ctr"/>
          </a:p>
        </p:txBody>
      </p:sp>
      <p:sp>
        <p:nvSpPr>
          <p:cNvPr id="887" name="Rectangle"/>
          <p:cNvSpPr/>
          <p:nvPr/>
        </p:nvSpPr>
        <p:spPr>
          <a:xfrm>
            <a:off x="5441950" y="3049587"/>
            <a:ext cx="1749425" cy="1008063"/>
          </a:xfrm>
          <a:prstGeom prst="rect">
            <a:avLst/>
          </a:prstGeom>
          <a:solidFill>
            <a:srgbClr val="FFFFCC"/>
          </a:solidFill>
          <a:ln>
            <a:solidFill>
              <a:srgbClr val="000000"/>
            </a:solidFill>
          </a:ln>
        </p:spPr>
        <p:txBody>
          <a:bodyPr lIns="45719" rIns="45719" anchor="ctr"/>
          <a:lstStyle/>
          <a:p>
            <a:pPr algn="ctr"/>
          </a:p>
        </p:txBody>
      </p:sp>
      <p:sp>
        <p:nvSpPr>
          <p:cNvPr id="888" name="Fine…"/>
          <p:cNvSpPr txBox="1"/>
          <p:nvPr/>
        </p:nvSpPr>
        <p:spPr>
          <a:xfrm>
            <a:off x="4229248" y="2647664"/>
            <a:ext cx="1007766"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Fine</a:t>
            </a:r>
          </a:p>
          <a:p>
            <a:pPr algn="ctr">
              <a:defRPr sz="2000"/>
            </a:pPr>
            <a:r>
              <a:t>Grained</a:t>
            </a:r>
          </a:p>
        </p:txBody>
      </p:sp>
      <p:sp>
        <p:nvSpPr>
          <p:cNvPr id="889" name="75%…"/>
          <p:cNvSpPr txBox="1"/>
          <p:nvPr/>
        </p:nvSpPr>
        <p:spPr>
          <a:xfrm>
            <a:off x="7354614" y="4887627"/>
            <a:ext cx="1205459" cy="6673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75%</a:t>
            </a:r>
          </a:p>
          <a:p>
            <a:pPr algn="ctr">
              <a:defRPr sz="2000"/>
            </a:pPr>
            <a:r>
              <a:t>Unshared</a:t>
            </a:r>
          </a:p>
        </p:txBody>
      </p:sp>
      <p:sp>
        <p:nvSpPr>
          <p:cNvPr id="890" name="25%…"/>
          <p:cNvSpPr txBox="1"/>
          <p:nvPr/>
        </p:nvSpPr>
        <p:spPr>
          <a:xfrm>
            <a:off x="7361609" y="3265996"/>
            <a:ext cx="923182" cy="6673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25%</a:t>
            </a:r>
          </a:p>
          <a:p>
            <a:pPr algn="ctr">
              <a:defRPr sz="2000"/>
            </a:pPr>
            <a:r>
              <a:t>Shared</a:t>
            </a:r>
          </a:p>
        </p:txBody>
      </p:sp>
      <p:grpSp>
        <p:nvGrpSpPr>
          <p:cNvPr id="895" name="Group"/>
          <p:cNvGrpSpPr/>
          <p:nvPr/>
        </p:nvGrpSpPr>
        <p:grpSpPr>
          <a:xfrm>
            <a:off x="1524000" y="3200400"/>
            <a:ext cx="204788" cy="298451"/>
            <a:chOff x="0" y="0"/>
            <a:chExt cx="204787" cy="298450"/>
          </a:xfrm>
        </p:grpSpPr>
        <p:sp>
          <p:nvSpPr>
            <p:cNvPr id="891"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92"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93"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94"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900" name="Group"/>
          <p:cNvGrpSpPr/>
          <p:nvPr/>
        </p:nvGrpSpPr>
        <p:grpSpPr>
          <a:xfrm>
            <a:off x="5486400" y="3124200"/>
            <a:ext cx="204788" cy="298451"/>
            <a:chOff x="0" y="0"/>
            <a:chExt cx="204787" cy="298450"/>
          </a:xfrm>
        </p:grpSpPr>
        <p:sp>
          <p:nvSpPr>
            <p:cNvPr id="896"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897"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898"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899"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905" name="Group"/>
          <p:cNvGrpSpPr/>
          <p:nvPr/>
        </p:nvGrpSpPr>
        <p:grpSpPr>
          <a:xfrm>
            <a:off x="6489700" y="3005137"/>
            <a:ext cx="204788" cy="298451"/>
            <a:chOff x="0" y="0"/>
            <a:chExt cx="204787" cy="298450"/>
          </a:xfrm>
        </p:grpSpPr>
        <p:sp>
          <p:nvSpPr>
            <p:cNvPr id="901"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02"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903"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904"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910" name="Group"/>
          <p:cNvGrpSpPr/>
          <p:nvPr/>
        </p:nvGrpSpPr>
        <p:grpSpPr>
          <a:xfrm>
            <a:off x="6208712" y="3908425"/>
            <a:ext cx="204788" cy="298451"/>
            <a:chOff x="0" y="0"/>
            <a:chExt cx="204787" cy="298450"/>
          </a:xfrm>
        </p:grpSpPr>
        <p:sp>
          <p:nvSpPr>
            <p:cNvPr id="906"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07"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908"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909"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922" name="Group"/>
          <p:cNvGrpSpPr/>
          <p:nvPr/>
        </p:nvGrpSpPr>
        <p:grpSpPr>
          <a:xfrm>
            <a:off x="1468437" y="4524375"/>
            <a:ext cx="788989" cy="706438"/>
            <a:chOff x="0" y="0"/>
            <a:chExt cx="788987" cy="706437"/>
          </a:xfrm>
        </p:grpSpPr>
        <p:sp>
          <p:nvSpPr>
            <p:cNvPr id="911"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12"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13"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14"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15"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16"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17"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18"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19"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20"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21"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934" name="Group"/>
          <p:cNvGrpSpPr/>
          <p:nvPr/>
        </p:nvGrpSpPr>
        <p:grpSpPr>
          <a:xfrm>
            <a:off x="1468437" y="5486400"/>
            <a:ext cx="788989" cy="706438"/>
            <a:chOff x="0" y="0"/>
            <a:chExt cx="788987" cy="706437"/>
          </a:xfrm>
        </p:grpSpPr>
        <p:sp>
          <p:nvSpPr>
            <p:cNvPr id="923"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24"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25"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26"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27"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28"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29"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30"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1"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2"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3"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946" name="Group"/>
          <p:cNvGrpSpPr/>
          <p:nvPr/>
        </p:nvGrpSpPr>
        <p:grpSpPr>
          <a:xfrm>
            <a:off x="2259012" y="4572000"/>
            <a:ext cx="788989" cy="706438"/>
            <a:chOff x="0" y="0"/>
            <a:chExt cx="788987" cy="706437"/>
          </a:xfrm>
        </p:grpSpPr>
        <p:sp>
          <p:nvSpPr>
            <p:cNvPr id="935"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6"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7"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8"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39"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40"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41"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42"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43"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44"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45"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958" name="Group"/>
          <p:cNvGrpSpPr/>
          <p:nvPr/>
        </p:nvGrpSpPr>
        <p:grpSpPr>
          <a:xfrm>
            <a:off x="2259012" y="5535612"/>
            <a:ext cx="788989" cy="706439"/>
            <a:chOff x="0" y="0"/>
            <a:chExt cx="788987" cy="706437"/>
          </a:xfrm>
        </p:grpSpPr>
        <p:sp>
          <p:nvSpPr>
            <p:cNvPr id="947"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48"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49"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50"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51"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52"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53"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54"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55"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56"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57"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970" name="Group"/>
          <p:cNvGrpSpPr/>
          <p:nvPr/>
        </p:nvGrpSpPr>
        <p:grpSpPr>
          <a:xfrm>
            <a:off x="5565775" y="4475162"/>
            <a:ext cx="790576" cy="706439"/>
            <a:chOff x="0" y="0"/>
            <a:chExt cx="790574" cy="706437"/>
          </a:xfrm>
        </p:grpSpPr>
        <p:sp>
          <p:nvSpPr>
            <p:cNvPr id="959"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0"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1"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2"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3"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64"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65"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66"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7"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8"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69"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982" name="Group"/>
          <p:cNvGrpSpPr/>
          <p:nvPr/>
        </p:nvGrpSpPr>
        <p:grpSpPr>
          <a:xfrm>
            <a:off x="5565775" y="5438775"/>
            <a:ext cx="790576" cy="706438"/>
            <a:chOff x="0" y="0"/>
            <a:chExt cx="790574" cy="706437"/>
          </a:xfrm>
        </p:grpSpPr>
        <p:sp>
          <p:nvSpPr>
            <p:cNvPr id="971"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72"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73"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74"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75"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76"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77"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78"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79"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80"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81"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994" name="Group"/>
          <p:cNvGrpSpPr/>
          <p:nvPr/>
        </p:nvGrpSpPr>
        <p:grpSpPr>
          <a:xfrm>
            <a:off x="6356350" y="4522787"/>
            <a:ext cx="790576" cy="706439"/>
            <a:chOff x="0" y="0"/>
            <a:chExt cx="790574" cy="706437"/>
          </a:xfrm>
        </p:grpSpPr>
        <p:sp>
          <p:nvSpPr>
            <p:cNvPr id="983"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84"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85"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86"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87"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88"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89"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990"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1"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2"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3"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006" name="Group"/>
          <p:cNvGrpSpPr/>
          <p:nvPr/>
        </p:nvGrpSpPr>
        <p:grpSpPr>
          <a:xfrm>
            <a:off x="6356350" y="5486400"/>
            <a:ext cx="790576" cy="706438"/>
            <a:chOff x="0" y="0"/>
            <a:chExt cx="790574" cy="706437"/>
          </a:xfrm>
        </p:grpSpPr>
        <p:sp>
          <p:nvSpPr>
            <p:cNvPr id="995"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6"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7"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8"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999"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00"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01"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02"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03"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04"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05"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spTree>
  </p:cSld>
  <p:clrMapOvr>
    <a:masterClrMapping/>
  </p:clrMapOvr>
  <p:transition xmlns:p14="http://schemas.microsoft.com/office/powerpoint/2010/main" spd="med" advClick="1"/>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08" name="Shared Data Structures"/>
          <p:cNvSpPr txBox="1"/>
          <p:nvPr>
            <p:ph type="title" idx="4294967295"/>
          </p:nvPr>
        </p:nvSpPr>
        <p:spPr>
          <a:xfrm>
            <a:off x="685800" y="174624"/>
            <a:ext cx="7772400" cy="1143002"/>
          </a:xfrm>
          <a:prstGeom prst="rect">
            <a:avLst/>
          </a:prstGeom>
        </p:spPr>
        <p:txBody>
          <a:bodyPr>
            <a:normAutofit fontScale="100000" lnSpcReduction="0"/>
          </a:bodyPr>
          <a:lstStyle>
            <a:lvl1pPr defTabSz="912812"/>
          </a:lstStyle>
          <a:p>
            <a:pPr/>
            <a:r>
              <a:t>Shared Data Structures</a:t>
            </a:r>
          </a:p>
        </p:txBody>
      </p:sp>
      <p:sp>
        <p:nvSpPr>
          <p:cNvPr id="1009" name="Rectangle"/>
          <p:cNvSpPr/>
          <p:nvPr/>
        </p:nvSpPr>
        <p:spPr>
          <a:xfrm>
            <a:off x="1446212" y="4308475"/>
            <a:ext cx="1736726" cy="2189163"/>
          </a:xfrm>
          <a:prstGeom prst="rect">
            <a:avLst/>
          </a:prstGeom>
          <a:solidFill>
            <a:srgbClr val="FFFFCC"/>
          </a:solidFill>
          <a:ln>
            <a:solidFill>
              <a:srgbClr val="000000"/>
            </a:solidFill>
          </a:ln>
        </p:spPr>
        <p:txBody>
          <a:bodyPr lIns="45719" rIns="45719" anchor="ctr"/>
          <a:lstStyle/>
          <a:p>
            <a:pPr algn="ctr"/>
          </a:p>
        </p:txBody>
      </p:sp>
      <p:sp>
        <p:nvSpPr>
          <p:cNvPr id="1010" name="Rectangle"/>
          <p:cNvSpPr/>
          <p:nvPr/>
        </p:nvSpPr>
        <p:spPr>
          <a:xfrm>
            <a:off x="1423987" y="3092450"/>
            <a:ext cx="1749426" cy="1009650"/>
          </a:xfrm>
          <a:prstGeom prst="rect">
            <a:avLst/>
          </a:prstGeom>
          <a:solidFill>
            <a:srgbClr val="FFFFCC"/>
          </a:solidFill>
          <a:ln>
            <a:solidFill>
              <a:srgbClr val="000000"/>
            </a:solidFill>
          </a:ln>
        </p:spPr>
        <p:txBody>
          <a:bodyPr lIns="45719" rIns="45719" anchor="ctr"/>
          <a:lstStyle/>
          <a:p>
            <a:pPr algn="ctr"/>
          </a:p>
        </p:txBody>
      </p:sp>
      <p:sp>
        <p:nvSpPr>
          <p:cNvPr id="1011" name="75%…"/>
          <p:cNvSpPr txBox="1"/>
          <p:nvPr/>
        </p:nvSpPr>
        <p:spPr>
          <a:xfrm>
            <a:off x="3371577" y="4917789"/>
            <a:ext cx="1205459"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75%</a:t>
            </a:r>
          </a:p>
          <a:p>
            <a:pPr algn="ctr">
              <a:defRPr sz="2000"/>
            </a:pPr>
            <a:r>
              <a:t>Unshared</a:t>
            </a:r>
          </a:p>
        </p:txBody>
      </p:sp>
      <p:sp>
        <p:nvSpPr>
          <p:cNvPr id="1012" name="25%…"/>
          <p:cNvSpPr txBox="1"/>
          <p:nvPr/>
        </p:nvSpPr>
        <p:spPr>
          <a:xfrm>
            <a:off x="3378572" y="3295364"/>
            <a:ext cx="923181"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25%</a:t>
            </a:r>
          </a:p>
          <a:p>
            <a:pPr algn="ctr">
              <a:defRPr sz="2000"/>
            </a:pPr>
            <a:r>
              <a:t>Shared</a:t>
            </a:r>
          </a:p>
        </p:txBody>
      </p:sp>
      <p:sp>
        <p:nvSpPr>
          <p:cNvPr id="1013" name="Coarse…"/>
          <p:cNvSpPr txBox="1"/>
          <p:nvPr/>
        </p:nvSpPr>
        <p:spPr>
          <a:xfrm>
            <a:off x="340667" y="2663539"/>
            <a:ext cx="1007766"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Coarse</a:t>
            </a:r>
          </a:p>
          <a:p>
            <a:pPr algn="ctr">
              <a:defRPr sz="2000"/>
            </a:pPr>
            <a:r>
              <a:t>Grained</a:t>
            </a:r>
          </a:p>
        </p:txBody>
      </p:sp>
      <p:sp>
        <p:nvSpPr>
          <p:cNvPr id="1014" name="Rectangle"/>
          <p:cNvSpPr/>
          <p:nvPr/>
        </p:nvSpPr>
        <p:spPr>
          <a:xfrm>
            <a:off x="5464175" y="4264025"/>
            <a:ext cx="1736725" cy="2232025"/>
          </a:xfrm>
          <a:prstGeom prst="rect">
            <a:avLst/>
          </a:prstGeom>
          <a:solidFill>
            <a:srgbClr val="FFFFCC"/>
          </a:solidFill>
          <a:ln>
            <a:solidFill>
              <a:srgbClr val="000000"/>
            </a:solidFill>
          </a:ln>
        </p:spPr>
        <p:txBody>
          <a:bodyPr lIns="45719" rIns="45719" anchor="ctr"/>
          <a:lstStyle/>
          <a:p>
            <a:pPr algn="ctr"/>
          </a:p>
        </p:txBody>
      </p:sp>
      <p:sp>
        <p:nvSpPr>
          <p:cNvPr id="1015" name="Rectangle"/>
          <p:cNvSpPr/>
          <p:nvPr/>
        </p:nvSpPr>
        <p:spPr>
          <a:xfrm>
            <a:off x="5441950" y="3049587"/>
            <a:ext cx="1749425" cy="1008063"/>
          </a:xfrm>
          <a:prstGeom prst="rect">
            <a:avLst/>
          </a:prstGeom>
          <a:solidFill>
            <a:srgbClr val="FFFFCC"/>
          </a:solidFill>
          <a:ln>
            <a:solidFill>
              <a:srgbClr val="000000"/>
            </a:solidFill>
          </a:ln>
        </p:spPr>
        <p:txBody>
          <a:bodyPr lIns="45719" rIns="45719" anchor="ctr"/>
          <a:lstStyle/>
          <a:p>
            <a:pPr algn="ctr"/>
          </a:p>
        </p:txBody>
      </p:sp>
      <p:sp>
        <p:nvSpPr>
          <p:cNvPr id="1016" name="Fine…"/>
          <p:cNvSpPr txBox="1"/>
          <p:nvPr/>
        </p:nvSpPr>
        <p:spPr>
          <a:xfrm>
            <a:off x="4229248" y="2647664"/>
            <a:ext cx="1007766"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Fine</a:t>
            </a:r>
          </a:p>
          <a:p>
            <a:pPr algn="ctr">
              <a:defRPr sz="2000"/>
            </a:pPr>
            <a:r>
              <a:t>Grained</a:t>
            </a:r>
          </a:p>
        </p:txBody>
      </p:sp>
      <p:sp>
        <p:nvSpPr>
          <p:cNvPr id="1017" name="Why only 2.9 speedup"/>
          <p:cNvSpPr txBox="1"/>
          <p:nvPr/>
        </p:nvSpPr>
        <p:spPr>
          <a:xfrm>
            <a:off x="5094287" y="1333246"/>
            <a:ext cx="3638551" cy="437070"/>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b="1" sz="2400">
                <a:solidFill>
                  <a:srgbClr val="CC0000"/>
                </a:solidFill>
              </a:defRPr>
            </a:lvl1pPr>
          </a:lstStyle>
          <a:p>
            <a:pPr/>
            <a:r>
              <a:t>Why only 2.9 speedup</a:t>
            </a:r>
          </a:p>
        </p:txBody>
      </p:sp>
      <p:sp>
        <p:nvSpPr>
          <p:cNvPr id="1018" name="Line"/>
          <p:cNvSpPr/>
          <p:nvPr/>
        </p:nvSpPr>
        <p:spPr>
          <a:xfrm flipH="1">
            <a:off x="3387725" y="1782762"/>
            <a:ext cx="2613026" cy="979489"/>
          </a:xfrm>
          <a:prstGeom prst="line">
            <a:avLst/>
          </a:prstGeom>
          <a:ln w="38100">
            <a:solidFill>
              <a:srgbClr val="CC0000"/>
            </a:solidFill>
            <a:tailEnd type="triangle"/>
          </a:ln>
        </p:spPr>
        <p:txBody>
          <a:bodyPr lIns="45719" rIns="45719"/>
          <a:lstStyle/>
          <a:p>
            <a:pPr/>
          </a:p>
        </p:txBody>
      </p:sp>
      <p:sp>
        <p:nvSpPr>
          <p:cNvPr id="1019" name="75%…"/>
          <p:cNvSpPr txBox="1"/>
          <p:nvPr/>
        </p:nvSpPr>
        <p:spPr>
          <a:xfrm>
            <a:off x="7354614" y="4887627"/>
            <a:ext cx="1205459" cy="6673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75%</a:t>
            </a:r>
          </a:p>
          <a:p>
            <a:pPr algn="ctr">
              <a:defRPr sz="2000"/>
            </a:pPr>
            <a:r>
              <a:t>Unshared</a:t>
            </a:r>
          </a:p>
        </p:txBody>
      </p:sp>
      <p:sp>
        <p:nvSpPr>
          <p:cNvPr id="1020" name="25%…"/>
          <p:cNvSpPr txBox="1"/>
          <p:nvPr/>
        </p:nvSpPr>
        <p:spPr>
          <a:xfrm>
            <a:off x="7361609" y="3265996"/>
            <a:ext cx="923182" cy="6673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25%</a:t>
            </a:r>
          </a:p>
          <a:p>
            <a:pPr algn="ctr">
              <a:defRPr sz="2000"/>
            </a:pPr>
            <a:r>
              <a:t>Shared</a:t>
            </a:r>
          </a:p>
        </p:txBody>
      </p:sp>
      <p:grpSp>
        <p:nvGrpSpPr>
          <p:cNvPr id="1025" name="Group"/>
          <p:cNvGrpSpPr/>
          <p:nvPr/>
        </p:nvGrpSpPr>
        <p:grpSpPr>
          <a:xfrm>
            <a:off x="1524000" y="3200400"/>
            <a:ext cx="204788" cy="298451"/>
            <a:chOff x="0" y="0"/>
            <a:chExt cx="204787" cy="298450"/>
          </a:xfrm>
        </p:grpSpPr>
        <p:sp>
          <p:nvSpPr>
            <p:cNvPr id="1021"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22"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023"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024"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030" name="Group"/>
          <p:cNvGrpSpPr/>
          <p:nvPr/>
        </p:nvGrpSpPr>
        <p:grpSpPr>
          <a:xfrm>
            <a:off x="5486400" y="3124200"/>
            <a:ext cx="204788" cy="298451"/>
            <a:chOff x="0" y="0"/>
            <a:chExt cx="204787" cy="298450"/>
          </a:xfrm>
        </p:grpSpPr>
        <p:sp>
          <p:nvSpPr>
            <p:cNvPr id="1026"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27"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028"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029"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035" name="Group"/>
          <p:cNvGrpSpPr/>
          <p:nvPr/>
        </p:nvGrpSpPr>
        <p:grpSpPr>
          <a:xfrm>
            <a:off x="6489700" y="3005137"/>
            <a:ext cx="204788" cy="298451"/>
            <a:chOff x="0" y="0"/>
            <a:chExt cx="204787" cy="298450"/>
          </a:xfrm>
        </p:grpSpPr>
        <p:sp>
          <p:nvSpPr>
            <p:cNvPr id="1031"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32"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033"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034"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047" name="Group"/>
          <p:cNvGrpSpPr/>
          <p:nvPr/>
        </p:nvGrpSpPr>
        <p:grpSpPr>
          <a:xfrm>
            <a:off x="1981199" y="2130425"/>
            <a:ext cx="788989" cy="704850"/>
            <a:chOff x="0" y="0"/>
            <a:chExt cx="788987" cy="704849"/>
          </a:xfrm>
        </p:grpSpPr>
        <p:sp>
          <p:nvSpPr>
            <p:cNvPr id="1036" name="Shape"/>
            <p:cNvSpPr/>
            <p:nvPr/>
          </p:nvSpPr>
          <p:spPr>
            <a:xfrm flipH="1">
              <a:off x="-1" y="207308"/>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37" name="Shape"/>
            <p:cNvSpPr/>
            <p:nvPr/>
          </p:nvSpPr>
          <p:spPr>
            <a:xfrm flipH="1">
              <a:off x="124576" y="124385"/>
              <a:ext cx="124578"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38" name="Shape"/>
            <p:cNvSpPr/>
            <p:nvPr/>
          </p:nvSpPr>
          <p:spPr>
            <a:xfrm flipH="1">
              <a:off x="249153" y="41461"/>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39" name="Shape"/>
            <p:cNvSpPr/>
            <p:nvPr/>
          </p:nvSpPr>
          <p:spPr>
            <a:xfrm flipH="1">
              <a:off x="373730" y="0"/>
              <a:ext cx="124578"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40" name="Shape"/>
            <p:cNvSpPr/>
            <p:nvPr/>
          </p:nvSpPr>
          <p:spPr>
            <a:xfrm flipH="1">
              <a:off x="41525" y="0"/>
              <a:ext cx="682579" cy="462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41" name="Shape"/>
            <p:cNvSpPr/>
            <p:nvPr/>
          </p:nvSpPr>
          <p:spPr>
            <a:xfrm flipH="1">
              <a:off x="290679" y="82923"/>
              <a:ext cx="424774" cy="4897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42" name="Shape"/>
            <p:cNvSpPr/>
            <p:nvPr/>
          </p:nvSpPr>
          <p:spPr>
            <a:xfrm flipH="1">
              <a:off x="41525" y="290232"/>
              <a:ext cx="262997" cy="282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43" name="Shape"/>
            <p:cNvSpPr/>
            <p:nvPr/>
          </p:nvSpPr>
          <p:spPr>
            <a:xfrm flipH="1">
              <a:off x="290679" y="414617"/>
              <a:ext cx="207629"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44" name="Shape"/>
            <p:cNvSpPr/>
            <p:nvPr/>
          </p:nvSpPr>
          <p:spPr>
            <a:xfrm flipH="1">
              <a:off x="415256" y="331694"/>
              <a:ext cx="207629"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45" name="Shape"/>
            <p:cNvSpPr/>
            <p:nvPr/>
          </p:nvSpPr>
          <p:spPr>
            <a:xfrm flipH="1">
              <a:off x="539833" y="248770"/>
              <a:ext cx="166104" cy="24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46" name="Shape"/>
            <p:cNvSpPr/>
            <p:nvPr/>
          </p:nvSpPr>
          <p:spPr>
            <a:xfrm flipH="1">
              <a:off x="622884" y="165847"/>
              <a:ext cx="166104"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059" name="Group"/>
          <p:cNvGrpSpPr/>
          <p:nvPr/>
        </p:nvGrpSpPr>
        <p:grpSpPr>
          <a:xfrm>
            <a:off x="2765424" y="1817687"/>
            <a:ext cx="788989" cy="706439"/>
            <a:chOff x="0" y="0"/>
            <a:chExt cx="788987" cy="706437"/>
          </a:xfrm>
        </p:grpSpPr>
        <p:sp>
          <p:nvSpPr>
            <p:cNvPr id="1048"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49"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50"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51"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52"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53"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54"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55"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56"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57"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58"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071" name="Group"/>
          <p:cNvGrpSpPr/>
          <p:nvPr/>
        </p:nvGrpSpPr>
        <p:grpSpPr>
          <a:xfrm>
            <a:off x="1904999" y="3265487"/>
            <a:ext cx="788989" cy="706439"/>
            <a:chOff x="0" y="0"/>
            <a:chExt cx="788987" cy="706437"/>
          </a:xfrm>
        </p:grpSpPr>
        <p:sp>
          <p:nvSpPr>
            <p:cNvPr id="1060"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61"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62"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63"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64"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65"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66"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67"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68"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69"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70"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076" name="Group"/>
          <p:cNvGrpSpPr/>
          <p:nvPr/>
        </p:nvGrpSpPr>
        <p:grpSpPr>
          <a:xfrm>
            <a:off x="6208712" y="3908425"/>
            <a:ext cx="204788" cy="298451"/>
            <a:chOff x="0" y="0"/>
            <a:chExt cx="204787" cy="298450"/>
          </a:xfrm>
        </p:grpSpPr>
        <p:sp>
          <p:nvSpPr>
            <p:cNvPr id="1072"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73"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074"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075"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088" name="Group"/>
          <p:cNvGrpSpPr/>
          <p:nvPr/>
        </p:nvGrpSpPr>
        <p:grpSpPr>
          <a:xfrm>
            <a:off x="1468437" y="4524375"/>
            <a:ext cx="788989" cy="706438"/>
            <a:chOff x="0" y="0"/>
            <a:chExt cx="788987" cy="706437"/>
          </a:xfrm>
        </p:grpSpPr>
        <p:sp>
          <p:nvSpPr>
            <p:cNvPr id="1077"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78"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79"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80"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81"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82"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83"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84"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85"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86"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87"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00" name="Group"/>
          <p:cNvGrpSpPr/>
          <p:nvPr/>
        </p:nvGrpSpPr>
        <p:grpSpPr>
          <a:xfrm>
            <a:off x="3630612" y="1403350"/>
            <a:ext cx="788989" cy="704850"/>
            <a:chOff x="0" y="0"/>
            <a:chExt cx="788987" cy="704849"/>
          </a:xfrm>
        </p:grpSpPr>
        <p:sp>
          <p:nvSpPr>
            <p:cNvPr id="1089" name="Shape"/>
            <p:cNvSpPr/>
            <p:nvPr/>
          </p:nvSpPr>
          <p:spPr>
            <a:xfrm flipH="1">
              <a:off x="-1" y="207308"/>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0" name="Shape"/>
            <p:cNvSpPr/>
            <p:nvPr/>
          </p:nvSpPr>
          <p:spPr>
            <a:xfrm flipH="1">
              <a:off x="124576" y="124385"/>
              <a:ext cx="124578"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1" name="Shape"/>
            <p:cNvSpPr/>
            <p:nvPr/>
          </p:nvSpPr>
          <p:spPr>
            <a:xfrm flipH="1">
              <a:off x="249153" y="41461"/>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2" name="Shape"/>
            <p:cNvSpPr/>
            <p:nvPr/>
          </p:nvSpPr>
          <p:spPr>
            <a:xfrm flipH="1">
              <a:off x="373730" y="0"/>
              <a:ext cx="124578"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3" name="Shape"/>
            <p:cNvSpPr/>
            <p:nvPr/>
          </p:nvSpPr>
          <p:spPr>
            <a:xfrm flipH="1">
              <a:off x="41525" y="0"/>
              <a:ext cx="682579" cy="462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94" name="Shape"/>
            <p:cNvSpPr/>
            <p:nvPr/>
          </p:nvSpPr>
          <p:spPr>
            <a:xfrm flipH="1">
              <a:off x="290679" y="82923"/>
              <a:ext cx="424774" cy="4897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95" name="Shape"/>
            <p:cNvSpPr/>
            <p:nvPr/>
          </p:nvSpPr>
          <p:spPr>
            <a:xfrm flipH="1">
              <a:off x="41525" y="290232"/>
              <a:ext cx="262997" cy="282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096" name="Shape"/>
            <p:cNvSpPr/>
            <p:nvPr/>
          </p:nvSpPr>
          <p:spPr>
            <a:xfrm flipH="1">
              <a:off x="290679" y="414617"/>
              <a:ext cx="207629"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7" name="Shape"/>
            <p:cNvSpPr/>
            <p:nvPr/>
          </p:nvSpPr>
          <p:spPr>
            <a:xfrm flipH="1">
              <a:off x="415256" y="331694"/>
              <a:ext cx="207629"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8" name="Shape"/>
            <p:cNvSpPr/>
            <p:nvPr/>
          </p:nvSpPr>
          <p:spPr>
            <a:xfrm flipH="1">
              <a:off x="539833" y="248770"/>
              <a:ext cx="166104" cy="24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099" name="Shape"/>
            <p:cNvSpPr/>
            <p:nvPr/>
          </p:nvSpPr>
          <p:spPr>
            <a:xfrm flipH="1">
              <a:off x="622884" y="165847"/>
              <a:ext cx="166104"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12" name="Group"/>
          <p:cNvGrpSpPr/>
          <p:nvPr/>
        </p:nvGrpSpPr>
        <p:grpSpPr>
          <a:xfrm>
            <a:off x="1468437" y="5486400"/>
            <a:ext cx="788989" cy="706438"/>
            <a:chOff x="0" y="0"/>
            <a:chExt cx="788987" cy="706437"/>
          </a:xfrm>
        </p:grpSpPr>
        <p:sp>
          <p:nvSpPr>
            <p:cNvPr id="1101"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02"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03"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04"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05"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06"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07"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08"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09"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10"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11"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24" name="Group"/>
          <p:cNvGrpSpPr/>
          <p:nvPr/>
        </p:nvGrpSpPr>
        <p:grpSpPr>
          <a:xfrm>
            <a:off x="2259012" y="4572000"/>
            <a:ext cx="788989" cy="706438"/>
            <a:chOff x="0" y="0"/>
            <a:chExt cx="788987" cy="706437"/>
          </a:xfrm>
        </p:grpSpPr>
        <p:sp>
          <p:nvSpPr>
            <p:cNvPr id="1113"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14"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15"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16"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17"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18"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19"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20"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1"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2"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3"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36" name="Group"/>
          <p:cNvGrpSpPr/>
          <p:nvPr/>
        </p:nvGrpSpPr>
        <p:grpSpPr>
          <a:xfrm>
            <a:off x="2259012" y="5535612"/>
            <a:ext cx="788989" cy="706439"/>
            <a:chOff x="0" y="0"/>
            <a:chExt cx="788987" cy="706437"/>
          </a:xfrm>
        </p:grpSpPr>
        <p:sp>
          <p:nvSpPr>
            <p:cNvPr id="1125"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6"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7"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8"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29"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30"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31"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32"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33"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34"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35"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48" name="Group"/>
          <p:cNvGrpSpPr/>
          <p:nvPr/>
        </p:nvGrpSpPr>
        <p:grpSpPr>
          <a:xfrm>
            <a:off x="5565775" y="4475162"/>
            <a:ext cx="790576" cy="706439"/>
            <a:chOff x="0" y="0"/>
            <a:chExt cx="790574" cy="706437"/>
          </a:xfrm>
        </p:grpSpPr>
        <p:sp>
          <p:nvSpPr>
            <p:cNvPr id="1137"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38"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39"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40"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41"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42"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43"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44"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45"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46"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47"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60" name="Group"/>
          <p:cNvGrpSpPr/>
          <p:nvPr/>
        </p:nvGrpSpPr>
        <p:grpSpPr>
          <a:xfrm>
            <a:off x="5565775" y="5438775"/>
            <a:ext cx="790576" cy="706438"/>
            <a:chOff x="0" y="0"/>
            <a:chExt cx="790574" cy="706437"/>
          </a:xfrm>
        </p:grpSpPr>
        <p:sp>
          <p:nvSpPr>
            <p:cNvPr id="1149"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0"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1"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2"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3"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54"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55"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56"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7"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8"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59"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72" name="Group"/>
          <p:cNvGrpSpPr/>
          <p:nvPr/>
        </p:nvGrpSpPr>
        <p:grpSpPr>
          <a:xfrm>
            <a:off x="6356350" y="4522787"/>
            <a:ext cx="790576" cy="706439"/>
            <a:chOff x="0" y="0"/>
            <a:chExt cx="790574" cy="706437"/>
          </a:xfrm>
        </p:grpSpPr>
        <p:sp>
          <p:nvSpPr>
            <p:cNvPr id="1161"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62"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63"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64"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65"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66"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67"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68"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69"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70"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71"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84" name="Group"/>
          <p:cNvGrpSpPr/>
          <p:nvPr/>
        </p:nvGrpSpPr>
        <p:grpSpPr>
          <a:xfrm>
            <a:off x="6356350" y="5486400"/>
            <a:ext cx="790576" cy="706438"/>
            <a:chOff x="0" y="0"/>
            <a:chExt cx="790574" cy="706437"/>
          </a:xfrm>
        </p:grpSpPr>
        <p:sp>
          <p:nvSpPr>
            <p:cNvPr id="1173"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74"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75"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76"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77"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78"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79"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180"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81"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82"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183"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187" name="Group"/>
          <p:cNvGrpSpPr/>
          <p:nvPr/>
        </p:nvGrpSpPr>
        <p:grpSpPr>
          <a:xfrm>
            <a:off x="1187450" y="1444625"/>
            <a:ext cx="984387" cy="742847"/>
            <a:chOff x="0" y="0"/>
            <a:chExt cx="984386" cy="742846"/>
          </a:xfrm>
        </p:grpSpPr>
        <p:sp>
          <p:nvSpPr>
            <p:cNvPr id="1185" name="Shape"/>
            <p:cNvSpPr/>
            <p:nvPr/>
          </p:nvSpPr>
          <p:spPr>
            <a:xfrm>
              <a:off x="0" y="0"/>
              <a:ext cx="984387" cy="742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20" y="0"/>
                  </a:moveTo>
                  <a:cubicBezTo>
                    <a:pt x="1531" y="0"/>
                    <a:pt x="0" y="1209"/>
                    <a:pt x="0" y="2700"/>
                  </a:cubicBezTo>
                  <a:lnTo>
                    <a:pt x="0" y="13502"/>
                  </a:lnTo>
                  <a:cubicBezTo>
                    <a:pt x="0" y="14993"/>
                    <a:pt x="1531" y="16202"/>
                    <a:pt x="3420" y="16202"/>
                  </a:cubicBezTo>
                  <a:lnTo>
                    <a:pt x="11968" y="16202"/>
                  </a:lnTo>
                  <a:lnTo>
                    <a:pt x="21600" y="21600"/>
                  </a:lnTo>
                  <a:lnTo>
                    <a:pt x="17098" y="16202"/>
                  </a:lnTo>
                  <a:cubicBezTo>
                    <a:pt x="18986" y="16202"/>
                    <a:pt x="20517" y="14993"/>
                    <a:pt x="20517" y="13502"/>
                  </a:cubicBezTo>
                  <a:lnTo>
                    <a:pt x="20517" y="2700"/>
                  </a:lnTo>
                  <a:cubicBezTo>
                    <a:pt x="20517" y="1209"/>
                    <a:pt x="18986" y="0"/>
                    <a:pt x="17098" y="0"/>
                  </a:cubicBezTo>
                  <a:lnTo>
                    <a:pt x="11968" y="0"/>
                  </a:lnTo>
                  <a:close/>
                </a:path>
              </a:pathLst>
            </a:custGeom>
            <a:noFill/>
            <a:ln w="38100" cap="flat">
              <a:solidFill>
                <a:srgbClr val="FF0000"/>
              </a:solidFill>
              <a:prstDash val="solid"/>
              <a:round/>
            </a:ln>
            <a:effectLst/>
          </p:spPr>
          <p:txBody>
            <a:bodyPr wrap="square" lIns="45719" tIns="45719" rIns="45719" bIns="45719" numCol="1" anchor="ctr">
              <a:noAutofit/>
            </a:bodyPr>
            <a:lstStyle/>
            <a:p>
              <a:pPr algn="ctr">
                <a:defRPr>
                  <a:solidFill>
                    <a:srgbClr val="FF0000"/>
                  </a:solidFill>
                </a:defRPr>
              </a:pPr>
            </a:p>
          </p:txBody>
        </p:sp>
        <p:sp>
          <p:nvSpPr>
            <p:cNvPr id="1186" name="Honk!"/>
            <p:cNvSpPr txBox="1"/>
            <p:nvPr/>
          </p:nvSpPr>
          <p:spPr>
            <a:xfrm>
              <a:off x="34241" y="103275"/>
              <a:ext cx="866556"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0000"/>
                  </a:solidFill>
                </a:defRPr>
              </a:lvl1pPr>
            </a:lstStyle>
            <a:p>
              <a:pPr/>
              <a:r>
                <a:t>Honk!</a:t>
              </a:r>
            </a:p>
          </p:txBody>
        </p:sp>
      </p:grpSp>
      <p:grpSp>
        <p:nvGrpSpPr>
          <p:cNvPr id="1190" name="Group"/>
          <p:cNvGrpSpPr/>
          <p:nvPr/>
        </p:nvGrpSpPr>
        <p:grpSpPr>
          <a:xfrm>
            <a:off x="1892300" y="1158875"/>
            <a:ext cx="982716" cy="744964"/>
            <a:chOff x="0" y="0"/>
            <a:chExt cx="982715" cy="744963"/>
          </a:xfrm>
        </p:grpSpPr>
        <p:sp>
          <p:nvSpPr>
            <p:cNvPr id="1188" name="Shape"/>
            <p:cNvSpPr/>
            <p:nvPr/>
          </p:nvSpPr>
          <p:spPr>
            <a:xfrm>
              <a:off x="0" y="0"/>
              <a:ext cx="982716" cy="744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20" y="0"/>
                  </a:moveTo>
                  <a:cubicBezTo>
                    <a:pt x="1531" y="0"/>
                    <a:pt x="0" y="1209"/>
                    <a:pt x="0" y="2700"/>
                  </a:cubicBezTo>
                  <a:lnTo>
                    <a:pt x="0" y="13502"/>
                  </a:lnTo>
                  <a:cubicBezTo>
                    <a:pt x="0" y="14993"/>
                    <a:pt x="1531" y="16202"/>
                    <a:pt x="3420" y="16202"/>
                  </a:cubicBezTo>
                  <a:lnTo>
                    <a:pt x="11968" y="16202"/>
                  </a:lnTo>
                  <a:lnTo>
                    <a:pt x="21600" y="21600"/>
                  </a:lnTo>
                  <a:lnTo>
                    <a:pt x="17098" y="16202"/>
                  </a:lnTo>
                  <a:cubicBezTo>
                    <a:pt x="18986" y="16202"/>
                    <a:pt x="20517" y="14993"/>
                    <a:pt x="20517" y="13502"/>
                  </a:cubicBezTo>
                  <a:lnTo>
                    <a:pt x="20517" y="2700"/>
                  </a:lnTo>
                  <a:cubicBezTo>
                    <a:pt x="20517" y="1209"/>
                    <a:pt x="18986" y="0"/>
                    <a:pt x="17098" y="0"/>
                  </a:cubicBezTo>
                  <a:lnTo>
                    <a:pt x="11968" y="0"/>
                  </a:lnTo>
                  <a:close/>
                </a:path>
              </a:pathLst>
            </a:custGeom>
            <a:solidFill>
              <a:srgbClr val="FFFFFF"/>
            </a:solidFill>
            <a:ln w="38100" cap="flat">
              <a:solidFill>
                <a:srgbClr val="FF0000"/>
              </a:solidFill>
              <a:prstDash val="solid"/>
              <a:round/>
            </a:ln>
            <a:effectLst/>
          </p:spPr>
          <p:txBody>
            <a:bodyPr wrap="square" lIns="45719" tIns="45719" rIns="45719" bIns="45719" numCol="1" anchor="ctr">
              <a:noAutofit/>
            </a:bodyPr>
            <a:lstStyle/>
            <a:p>
              <a:pPr algn="ctr">
                <a:defRPr>
                  <a:solidFill>
                    <a:srgbClr val="FF0000"/>
                  </a:solidFill>
                </a:defRPr>
              </a:pPr>
            </a:p>
          </p:txBody>
        </p:sp>
        <p:sp>
          <p:nvSpPr>
            <p:cNvPr id="1189" name="Honk!"/>
            <p:cNvSpPr txBox="1"/>
            <p:nvPr/>
          </p:nvSpPr>
          <p:spPr>
            <a:xfrm>
              <a:off x="34183" y="104069"/>
              <a:ext cx="865084"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0000"/>
                  </a:solidFill>
                </a:defRPr>
              </a:lvl1pPr>
            </a:lstStyle>
            <a:p>
              <a:pPr/>
              <a:r>
                <a:t>Honk!</a:t>
              </a:r>
            </a:p>
          </p:txBody>
        </p:sp>
      </p:grpSp>
      <p:grpSp>
        <p:nvGrpSpPr>
          <p:cNvPr id="1193" name="Group"/>
          <p:cNvGrpSpPr/>
          <p:nvPr/>
        </p:nvGrpSpPr>
        <p:grpSpPr>
          <a:xfrm>
            <a:off x="2595562" y="874712"/>
            <a:ext cx="984388" cy="742848"/>
            <a:chOff x="0" y="0"/>
            <a:chExt cx="984386" cy="742846"/>
          </a:xfrm>
        </p:grpSpPr>
        <p:sp>
          <p:nvSpPr>
            <p:cNvPr id="1191" name="Shape"/>
            <p:cNvSpPr/>
            <p:nvPr/>
          </p:nvSpPr>
          <p:spPr>
            <a:xfrm>
              <a:off x="0" y="0"/>
              <a:ext cx="984387" cy="742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20" y="0"/>
                  </a:moveTo>
                  <a:cubicBezTo>
                    <a:pt x="1531" y="0"/>
                    <a:pt x="0" y="1209"/>
                    <a:pt x="0" y="2700"/>
                  </a:cubicBezTo>
                  <a:lnTo>
                    <a:pt x="0" y="13502"/>
                  </a:lnTo>
                  <a:cubicBezTo>
                    <a:pt x="0" y="14993"/>
                    <a:pt x="1531" y="16202"/>
                    <a:pt x="3420" y="16202"/>
                  </a:cubicBezTo>
                  <a:lnTo>
                    <a:pt x="11968" y="16202"/>
                  </a:lnTo>
                  <a:lnTo>
                    <a:pt x="21600" y="21600"/>
                  </a:lnTo>
                  <a:lnTo>
                    <a:pt x="17098" y="16202"/>
                  </a:lnTo>
                  <a:cubicBezTo>
                    <a:pt x="18986" y="16202"/>
                    <a:pt x="20517" y="14993"/>
                    <a:pt x="20517" y="13502"/>
                  </a:cubicBezTo>
                  <a:lnTo>
                    <a:pt x="20517" y="2700"/>
                  </a:lnTo>
                  <a:cubicBezTo>
                    <a:pt x="20517" y="1209"/>
                    <a:pt x="18986" y="0"/>
                    <a:pt x="17098" y="0"/>
                  </a:cubicBezTo>
                  <a:lnTo>
                    <a:pt x="11968" y="0"/>
                  </a:lnTo>
                  <a:close/>
                </a:path>
              </a:pathLst>
            </a:custGeom>
            <a:solidFill>
              <a:srgbClr val="FFFFFF"/>
            </a:solidFill>
            <a:ln w="38100" cap="flat">
              <a:solidFill>
                <a:srgbClr val="FF0000"/>
              </a:solidFill>
              <a:prstDash val="solid"/>
              <a:round/>
            </a:ln>
            <a:effectLst/>
          </p:spPr>
          <p:txBody>
            <a:bodyPr wrap="square" lIns="45719" tIns="45719" rIns="45719" bIns="45719" numCol="1" anchor="ctr">
              <a:noAutofit/>
            </a:bodyPr>
            <a:lstStyle/>
            <a:p>
              <a:pPr algn="ctr">
                <a:defRPr>
                  <a:solidFill>
                    <a:srgbClr val="FF0000"/>
                  </a:solidFill>
                </a:defRPr>
              </a:pPr>
            </a:p>
          </p:txBody>
        </p:sp>
        <p:sp>
          <p:nvSpPr>
            <p:cNvPr id="1192" name="Honk!"/>
            <p:cNvSpPr txBox="1"/>
            <p:nvPr/>
          </p:nvSpPr>
          <p:spPr>
            <a:xfrm>
              <a:off x="34241" y="103275"/>
              <a:ext cx="866556"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0000"/>
                  </a:solidFill>
                </a:defRPr>
              </a:lvl1pPr>
            </a:lstStyle>
            <a:p>
              <a:pPr/>
              <a:r>
                <a:t>Honk!</a:t>
              </a:r>
            </a:p>
          </p:txBody>
        </p:sp>
      </p:grpSp>
    </p:spTree>
  </p:cSld>
  <p:clrMapOvr>
    <a:masterClrMapping/>
  </p:clrMapOvr>
  <p:transition xmlns:p14="http://schemas.microsoft.com/office/powerpoint/2010/main" spd="med" advClick="1"/>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5" name="Shared Data Structures"/>
          <p:cNvSpPr txBox="1"/>
          <p:nvPr>
            <p:ph type="title" idx="4294967295"/>
          </p:nvPr>
        </p:nvSpPr>
        <p:spPr>
          <a:xfrm>
            <a:off x="685800" y="174624"/>
            <a:ext cx="7772400" cy="1143002"/>
          </a:xfrm>
          <a:prstGeom prst="rect">
            <a:avLst/>
          </a:prstGeom>
        </p:spPr>
        <p:txBody>
          <a:bodyPr>
            <a:normAutofit fontScale="100000" lnSpcReduction="0"/>
          </a:bodyPr>
          <a:lstStyle>
            <a:lvl1pPr defTabSz="912812"/>
          </a:lstStyle>
          <a:p>
            <a:pPr/>
            <a:r>
              <a:t>Shared Data Structures</a:t>
            </a:r>
          </a:p>
        </p:txBody>
      </p:sp>
      <p:sp>
        <p:nvSpPr>
          <p:cNvPr id="1196" name="Rectangle"/>
          <p:cNvSpPr/>
          <p:nvPr/>
        </p:nvSpPr>
        <p:spPr>
          <a:xfrm>
            <a:off x="1446212" y="4308475"/>
            <a:ext cx="1736726" cy="2189163"/>
          </a:xfrm>
          <a:prstGeom prst="rect">
            <a:avLst/>
          </a:prstGeom>
          <a:solidFill>
            <a:srgbClr val="FFFFCC"/>
          </a:solidFill>
          <a:ln>
            <a:solidFill>
              <a:srgbClr val="000000"/>
            </a:solidFill>
          </a:ln>
        </p:spPr>
        <p:txBody>
          <a:bodyPr lIns="45719" rIns="45719" anchor="ctr"/>
          <a:lstStyle/>
          <a:p>
            <a:pPr algn="ctr"/>
          </a:p>
        </p:txBody>
      </p:sp>
      <p:sp>
        <p:nvSpPr>
          <p:cNvPr id="1197" name="Rectangle"/>
          <p:cNvSpPr/>
          <p:nvPr/>
        </p:nvSpPr>
        <p:spPr>
          <a:xfrm>
            <a:off x="1423987" y="3092450"/>
            <a:ext cx="1749426" cy="1009650"/>
          </a:xfrm>
          <a:prstGeom prst="rect">
            <a:avLst/>
          </a:prstGeom>
          <a:solidFill>
            <a:srgbClr val="FFFFCC"/>
          </a:solidFill>
          <a:ln>
            <a:solidFill>
              <a:srgbClr val="000000"/>
            </a:solidFill>
          </a:ln>
        </p:spPr>
        <p:txBody>
          <a:bodyPr lIns="45719" rIns="45719" anchor="ctr"/>
          <a:lstStyle/>
          <a:p>
            <a:pPr algn="ctr"/>
          </a:p>
        </p:txBody>
      </p:sp>
      <p:sp>
        <p:nvSpPr>
          <p:cNvPr id="1198" name="75%…"/>
          <p:cNvSpPr txBox="1"/>
          <p:nvPr/>
        </p:nvSpPr>
        <p:spPr>
          <a:xfrm>
            <a:off x="3371577" y="4917789"/>
            <a:ext cx="1205459"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75%</a:t>
            </a:r>
          </a:p>
          <a:p>
            <a:pPr algn="ctr">
              <a:defRPr sz="2000"/>
            </a:pPr>
            <a:r>
              <a:t>Unshared</a:t>
            </a:r>
          </a:p>
        </p:txBody>
      </p:sp>
      <p:sp>
        <p:nvSpPr>
          <p:cNvPr id="1199" name="25%…"/>
          <p:cNvSpPr txBox="1"/>
          <p:nvPr/>
        </p:nvSpPr>
        <p:spPr>
          <a:xfrm>
            <a:off x="3378572" y="3295364"/>
            <a:ext cx="923181"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25%</a:t>
            </a:r>
          </a:p>
          <a:p>
            <a:pPr algn="ctr">
              <a:defRPr sz="2000"/>
            </a:pPr>
            <a:r>
              <a:t>Shared</a:t>
            </a:r>
          </a:p>
        </p:txBody>
      </p:sp>
      <p:sp>
        <p:nvSpPr>
          <p:cNvPr id="1200" name="Coarse…"/>
          <p:cNvSpPr txBox="1"/>
          <p:nvPr/>
        </p:nvSpPr>
        <p:spPr>
          <a:xfrm>
            <a:off x="340667" y="2663539"/>
            <a:ext cx="1007766"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Coarse</a:t>
            </a:r>
          </a:p>
          <a:p>
            <a:pPr algn="ctr">
              <a:defRPr sz="2000"/>
            </a:pPr>
            <a:r>
              <a:t>Grained</a:t>
            </a:r>
          </a:p>
        </p:txBody>
      </p:sp>
      <p:sp>
        <p:nvSpPr>
          <p:cNvPr id="1201" name="Rectangle"/>
          <p:cNvSpPr/>
          <p:nvPr/>
        </p:nvSpPr>
        <p:spPr>
          <a:xfrm>
            <a:off x="5464175" y="4264025"/>
            <a:ext cx="1736725" cy="2232025"/>
          </a:xfrm>
          <a:prstGeom prst="rect">
            <a:avLst/>
          </a:prstGeom>
          <a:solidFill>
            <a:srgbClr val="FFFFCC"/>
          </a:solidFill>
          <a:ln>
            <a:solidFill>
              <a:srgbClr val="000000"/>
            </a:solidFill>
          </a:ln>
        </p:spPr>
        <p:txBody>
          <a:bodyPr lIns="45719" rIns="45719" anchor="ctr"/>
          <a:lstStyle/>
          <a:p>
            <a:pPr algn="ctr"/>
          </a:p>
        </p:txBody>
      </p:sp>
      <p:sp>
        <p:nvSpPr>
          <p:cNvPr id="1202" name="Rectangle"/>
          <p:cNvSpPr/>
          <p:nvPr/>
        </p:nvSpPr>
        <p:spPr>
          <a:xfrm>
            <a:off x="5441950" y="3049587"/>
            <a:ext cx="1749425" cy="1008063"/>
          </a:xfrm>
          <a:prstGeom prst="rect">
            <a:avLst/>
          </a:prstGeom>
          <a:solidFill>
            <a:srgbClr val="FFFFCC"/>
          </a:solidFill>
          <a:ln>
            <a:solidFill>
              <a:srgbClr val="000000"/>
            </a:solidFill>
          </a:ln>
        </p:spPr>
        <p:txBody>
          <a:bodyPr lIns="45719" rIns="45719" anchor="ctr"/>
          <a:lstStyle/>
          <a:p>
            <a:pPr algn="ctr"/>
          </a:p>
        </p:txBody>
      </p:sp>
      <p:sp>
        <p:nvSpPr>
          <p:cNvPr id="1203" name="Fine…"/>
          <p:cNvSpPr txBox="1"/>
          <p:nvPr/>
        </p:nvSpPr>
        <p:spPr>
          <a:xfrm>
            <a:off x="4229248" y="2647664"/>
            <a:ext cx="1007766" cy="667322"/>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Fine</a:t>
            </a:r>
          </a:p>
          <a:p>
            <a:pPr algn="ctr">
              <a:defRPr sz="2000"/>
            </a:pPr>
            <a:r>
              <a:t>Grained</a:t>
            </a:r>
          </a:p>
        </p:txBody>
      </p:sp>
      <p:sp>
        <p:nvSpPr>
          <p:cNvPr id="1204" name="Why fine-grained parallelism maters"/>
          <p:cNvSpPr txBox="1"/>
          <p:nvPr/>
        </p:nvSpPr>
        <p:spPr>
          <a:xfrm>
            <a:off x="5094287" y="1155446"/>
            <a:ext cx="3638551" cy="792670"/>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b="1" sz="2400">
                <a:solidFill>
                  <a:srgbClr val="CC0000"/>
                </a:solidFill>
              </a:defRPr>
            </a:lvl1pPr>
          </a:lstStyle>
          <a:p>
            <a:pPr/>
            <a:r>
              <a:t>Why fine-grained parallelism maters</a:t>
            </a:r>
          </a:p>
        </p:txBody>
      </p:sp>
      <p:sp>
        <p:nvSpPr>
          <p:cNvPr id="1205" name="Line"/>
          <p:cNvSpPr/>
          <p:nvPr/>
        </p:nvSpPr>
        <p:spPr>
          <a:xfrm flipH="1">
            <a:off x="6429375" y="2025649"/>
            <a:ext cx="284163" cy="955677"/>
          </a:xfrm>
          <a:prstGeom prst="line">
            <a:avLst/>
          </a:prstGeom>
          <a:ln w="38100">
            <a:solidFill>
              <a:srgbClr val="CC0000"/>
            </a:solidFill>
            <a:tailEnd type="triangle"/>
          </a:ln>
        </p:spPr>
        <p:txBody>
          <a:bodyPr lIns="45719" rIns="45719"/>
          <a:lstStyle/>
          <a:p>
            <a:pPr/>
          </a:p>
        </p:txBody>
      </p:sp>
      <p:sp>
        <p:nvSpPr>
          <p:cNvPr id="1206" name="75%…"/>
          <p:cNvSpPr txBox="1"/>
          <p:nvPr/>
        </p:nvSpPr>
        <p:spPr>
          <a:xfrm>
            <a:off x="7354614" y="4887627"/>
            <a:ext cx="1205459" cy="6673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75%</a:t>
            </a:r>
          </a:p>
          <a:p>
            <a:pPr algn="ctr">
              <a:defRPr sz="2000"/>
            </a:pPr>
            <a:r>
              <a:t>Unshared</a:t>
            </a:r>
          </a:p>
        </p:txBody>
      </p:sp>
      <p:sp>
        <p:nvSpPr>
          <p:cNvPr id="1207" name="25%…"/>
          <p:cNvSpPr txBox="1"/>
          <p:nvPr/>
        </p:nvSpPr>
        <p:spPr>
          <a:xfrm>
            <a:off x="7361609" y="3265996"/>
            <a:ext cx="923182" cy="667321"/>
          </a:xfrm>
          <a:prstGeom prst="rect">
            <a:avLst/>
          </a:prstGeom>
          <a:ln w="12700">
            <a:miter lim="400000"/>
          </a:ln>
          <a:extLst>
            <a:ext uri="{C572A759-6A51-4108-AA02-DFA0A04FC94B}">
              <ma14:wrappingTextBoxFlag xmlns:ma14="http://schemas.microsoft.com/office/mac/drawingml/2011/main" val="1"/>
            </a:ext>
          </a:extLst>
        </p:spPr>
        <p:txBody>
          <a:bodyPr wrap="none" lIns="45714" tIns="45714" rIns="45714" bIns="45714" anchor="ctr">
            <a:spAutoFit/>
          </a:bodyPr>
          <a:lstStyle/>
          <a:p>
            <a:pPr algn="ctr">
              <a:defRPr sz="2000"/>
            </a:pPr>
            <a:r>
              <a:t>25%</a:t>
            </a:r>
          </a:p>
          <a:p>
            <a:pPr algn="ctr">
              <a:defRPr sz="2000"/>
            </a:pPr>
            <a:r>
              <a:t>Shared</a:t>
            </a:r>
          </a:p>
        </p:txBody>
      </p:sp>
      <p:grpSp>
        <p:nvGrpSpPr>
          <p:cNvPr id="1212" name="Group"/>
          <p:cNvGrpSpPr/>
          <p:nvPr/>
        </p:nvGrpSpPr>
        <p:grpSpPr>
          <a:xfrm>
            <a:off x="1524000" y="3200400"/>
            <a:ext cx="204788" cy="298451"/>
            <a:chOff x="0" y="0"/>
            <a:chExt cx="204787" cy="298450"/>
          </a:xfrm>
        </p:grpSpPr>
        <p:sp>
          <p:nvSpPr>
            <p:cNvPr id="1208"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09"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210"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211"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217" name="Group"/>
          <p:cNvGrpSpPr/>
          <p:nvPr/>
        </p:nvGrpSpPr>
        <p:grpSpPr>
          <a:xfrm>
            <a:off x="5486400" y="3124200"/>
            <a:ext cx="204788" cy="298451"/>
            <a:chOff x="0" y="0"/>
            <a:chExt cx="204787" cy="298450"/>
          </a:xfrm>
        </p:grpSpPr>
        <p:sp>
          <p:nvSpPr>
            <p:cNvPr id="1213"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14"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215"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216"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222" name="Group"/>
          <p:cNvGrpSpPr/>
          <p:nvPr/>
        </p:nvGrpSpPr>
        <p:grpSpPr>
          <a:xfrm>
            <a:off x="6489700" y="3005137"/>
            <a:ext cx="204788" cy="298451"/>
            <a:chOff x="0" y="0"/>
            <a:chExt cx="204787" cy="298450"/>
          </a:xfrm>
        </p:grpSpPr>
        <p:sp>
          <p:nvSpPr>
            <p:cNvPr id="1218"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19"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220"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221"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234" name="Group"/>
          <p:cNvGrpSpPr/>
          <p:nvPr/>
        </p:nvGrpSpPr>
        <p:grpSpPr>
          <a:xfrm>
            <a:off x="1904999" y="3265487"/>
            <a:ext cx="788989" cy="706439"/>
            <a:chOff x="0" y="0"/>
            <a:chExt cx="788987" cy="706437"/>
          </a:xfrm>
        </p:grpSpPr>
        <p:sp>
          <p:nvSpPr>
            <p:cNvPr id="1223"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24"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25"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26"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27"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28"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29"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30"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1"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2"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3"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246" name="Group"/>
          <p:cNvGrpSpPr/>
          <p:nvPr/>
        </p:nvGrpSpPr>
        <p:grpSpPr>
          <a:xfrm>
            <a:off x="6686550" y="3070225"/>
            <a:ext cx="790576" cy="706438"/>
            <a:chOff x="0" y="0"/>
            <a:chExt cx="790574" cy="706437"/>
          </a:xfrm>
        </p:grpSpPr>
        <p:sp>
          <p:nvSpPr>
            <p:cNvPr id="1235"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6"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7"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8"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39"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40"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41"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42"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43"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44"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45"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251" name="Group"/>
          <p:cNvGrpSpPr/>
          <p:nvPr/>
        </p:nvGrpSpPr>
        <p:grpSpPr>
          <a:xfrm>
            <a:off x="6208712" y="3908425"/>
            <a:ext cx="204788" cy="298451"/>
            <a:chOff x="0" y="0"/>
            <a:chExt cx="204787" cy="298450"/>
          </a:xfrm>
        </p:grpSpPr>
        <p:sp>
          <p:nvSpPr>
            <p:cNvPr id="1247" name="Circle"/>
            <p:cNvSpPr/>
            <p:nvPr/>
          </p:nvSpPr>
          <p:spPr>
            <a:xfrm>
              <a:off x="0" y="93798"/>
              <a:ext cx="204788" cy="204653"/>
            </a:xfrm>
            <a:prstGeom prst="ellipse">
              <a:avLst/>
            </a:pr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48" name="Circle"/>
            <p:cNvSpPr/>
            <p:nvPr/>
          </p:nvSpPr>
          <p:spPr>
            <a:xfrm>
              <a:off x="76795" y="136434"/>
              <a:ext cx="51198" cy="51164"/>
            </a:xfrm>
            <a:prstGeom prst="ellipse">
              <a:avLst/>
            </a:prstGeom>
            <a:solidFill>
              <a:srgbClr val="FFFFFF"/>
            </a:solidFill>
            <a:ln w="9525" cap="flat">
              <a:solidFill>
                <a:srgbClr val="000000"/>
              </a:solidFill>
              <a:prstDash val="solid"/>
              <a:round/>
            </a:ln>
            <a:effectLst/>
          </p:spPr>
          <p:txBody>
            <a:bodyPr wrap="square" lIns="45719" tIns="45719" rIns="45719" bIns="45719" numCol="1" anchor="ctr">
              <a:noAutofit/>
            </a:bodyPr>
            <a:lstStyle/>
            <a:p>
              <a:pPr/>
            </a:p>
          </p:txBody>
        </p:sp>
        <p:sp>
          <p:nvSpPr>
            <p:cNvPr id="1249" name="Shape"/>
            <p:cNvSpPr/>
            <p:nvPr/>
          </p:nvSpPr>
          <p:spPr>
            <a:xfrm flipH="1" rot="10800000">
              <a:off x="72528" y="170542"/>
              <a:ext cx="59731" cy="767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400" y="21600"/>
                  </a:lnTo>
                  <a:lnTo>
                    <a:pt x="16200" y="21600"/>
                  </a:lnTo>
                  <a:lnTo>
                    <a:pt x="21600" y="0"/>
                  </a:lnTo>
                  <a:close/>
                </a:path>
              </a:pathLst>
            </a:custGeom>
            <a:solidFill>
              <a:srgbClr val="FFFFFF"/>
            </a:solidFill>
            <a:ln w="12700" cap="flat">
              <a:noFill/>
              <a:miter lim="400000"/>
            </a:ln>
            <a:effectLst/>
          </p:spPr>
          <p:txBody>
            <a:bodyPr wrap="square" lIns="45719" tIns="45719" rIns="45719" bIns="45719" numCol="1" anchor="ctr">
              <a:noAutofit/>
            </a:bodyPr>
            <a:lstStyle/>
            <a:p>
              <a:pPr/>
            </a:p>
          </p:txBody>
        </p:sp>
        <p:sp>
          <p:nvSpPr>
            <p:cNvPr id="1250" name="Shape"/>
            <p:cNvSpPr/>
            <p:nvPr/>
          </p:nvSpPr>
          <p:spPr>
            <a:xfrm>
              <a:off x="42664" y="0"/>
              <a:ext cx="110927" cy="1236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1600"/>
                  </a:moveTo>
                  <a:cubicBezTo>
                    <a:pt x="5400" y="15634"/>
                    <a:pt x="7817" y="10800"/>
                    <a:pt x="10800" y="10800"/>
                  </a:cubicBezTo>
                  <a:cubicBezTo>
                    <a:pt x="13782" y="10798"/>
                    <a:pt x="16199" y="15634"/>
                    <a:pt x="16200" y="21598"/>
                  </a:cubicBezTo>
                  <a:lnTo>
                    <a:pt x="21600" y="21600"/>
                  </a:lnTo>
                  <a:cubicBezTo>
                    <a:pt x="21600" y="9670"/>
                    <a:pt x="16764" y="0"/>
                    <a:pt x="10800" y="0"/>
                  </a:cubicBezTo>
                  <a:cubicBezTo>
                    <a:pt x="4835" y="0"/>
                    <a:pt x="0" y="9670"/>
                    <a:pt x="0" y="21600"/>
                  </a:cubicBezTo>
                  <a:close/>
                </a:path>
              </a:pathLst>
            </a:custGeom>
            <a:solidFill>
              <a:srgbClr val="000000"/>
            </a:solidFill>
            <a:ln w="9525" cap="flat">
              <a:solidFill>
                <a:srgbClr val="000000"/>
              </a:solidFill>
              <a:prstDash val="solid"/>
              <a:miter lim="800000"/>
            </a:ln>
            <a:effectLst/>
          </p:spPr>
          <p:txBody>
            <a:bodyPr wrap="square" lIns="45719" tIns="45719" rIns="45719" bIns="45719" numCol="1" anchor="ctr">
              <a:noAutofit/>
            </a:bodyPr>
            <a:lstStyle/>
            <a:p>
              <a:pPr/>
            </a:p>
          </p:txBody>
        </p:sp>
      </p:grpSp>
      <p:grpSp>
        <p:nvGrpSpPr>
          <p:cNvPr id="1263" name="Group"/>
          <p:cNvGrpSpPr/>
          <p:nvPr/>
        </p:nvGrpSpPr>
        <p:grpSpPr>
          <a:xfrm>
            <a:off x="5640387" y="3281362"/>
            <a:ext cx="788989" cy="704851"/>
            <a:chOff x="0" y="0"/>
            <a:chExt cx="788987" cy="704849"/>
          </a:xfrm>
        </p:grpSpPr>
        <p:sp>
          <p:nvSpPr>
            <p:cNvPr id="1252" name="Shape"/>
            <p:cNvSpPr/>
            <p:nvPr/>
          </p:nvSpPr>
          <p:spPr>
            <a:xfrm flipH="1">
              <a:off x="-1" y="207308"/>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53" name="Shape"/>
            <p:cNvSpPr/>
            <p:nvPr/>
          </p:nvSpPr>
          <p:spPr>
            <a:xfrm flipH="1">
              <a:off x="124576" y="124385"/>
              <a:ext cx="124578"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54" name="Shape"/>
            <p:cNvSpPr/>
            <p:nvPr/>
          </p:nvSpPr>
          <p:spPr>
            <a:xfrm flipH="1">
              <a:off x="249153" y="41461"/>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55" name="Shape"/>
            <p:cNvSpPr/>
            <p:nvPr/>
          </p:nvSpPr>
          <p:spPr>
            <a:xfrm flipH="1">
              <a:off x="373730" y="0"/>
              <a:ext cx="124578"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56" name="Shape"/>
            <p:cNvSpPr/>
            <p:nvPr/>
          </p:nvSpPr>
          <p:spPr>
            <a:xfrm flipH="1">
              <a:off x="41525" y="0"/>
              <a:ext cx="682579" cy="462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57" name="Shape"/>
            <p:cNvSpPr/>
            <p:nvPr/>
          </p:nvSpPr>
          <p:spPr>
            <a:xfrm flipH="1">
              <a:off x="290679" y="82923"/>
              <a:ext cx="424774" cy="4897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58" name="Shape"/>
            <p:cNvSpPr/>
            <p:nvPr/>
          </p:nvSpPr>
          <p:spPr>
            <a:xfrm flipH="1">
              <a:off x="41525" y="290232"/>
              <a:ext cx="262997" cy="282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59" name="Shape"/>
            <p:cNvSpPr/>
            <p:nvPr/>
          </p:nvSpPr>
          <p:spPr>
            <a:xfrm flipH="1">
              <a:off x="290679" y="414617"/>
              <a:ext cx="207629"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0" name="Shape"/>
            <p:cNvSpPr/>
            <p:nvPr/>
          </p:nvSpPr>
          <p:spPr>
            <a:xfrm flipH="1">
              <a:off x="415256" y="331694"/>
              <a:ext cx="207629"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1" name="Shape"/>
            <p:cNvSpPr/>
            <p:nvPr/>
          </p:nvSpPr>
          <p:spPr>
            <a:xfrm flipH="1">
              <a:off x="539833" y="248770"/>
              <a:ext cx="166104" cy="24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2" name="Shape"/>
            <p:cNvSpPr/>
            <p:nvPr/>
          </p:nvSpPr>
          <p:spPr>
            <a:xfrm flipH="1">
              <a:off x="622884" y="165847"/>
              <a:ext cx="166104"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275" name="Group"/>
          <p:cNvGrpSpPr/>
          <p:nvPr/>
        </p:nvGrpSpPr>
        <p:grpSpPr>
          <a:xfrm>
            <a:off x="6540499" y="3651250"/>
            <a:ext cx="788989" cy="706438"/>
            <a:chOff x="0" y="0"/>
            <a:chExt cx="788987" cy="706437"/>
          </a:xfrm>
        </p:grpSpPr>
        <p:sp>
          <p:nvSpPr>
            <p:cNvPr id="1264"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5"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6"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7"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68"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69"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70"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71"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72"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73"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74"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287" name="Group"/>
          <p:cNvGrpSpPr/>
          <p:nvPr/>
        </p:nvGrpSpPr>
        <p:grpSpPr>
          <a:xfrm>
            <a:off x="1468437" y="4524375"/>
            <a:ext cx="788989" cy="706438"/>
            <a:chOff x="0" y="0"/>
            <a:chExt cx="788987" cy="706437"/>
          </a:xfrm>
        </p:grpSpPr>
        <p:sp>
          <p:nvSpPr>
            <p:cNvPr id="1276"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77"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78"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79"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80"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81"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82"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83"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84"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85"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86"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299" name="Group"/>
          <p:cNvGrpSpPr/>
          <p:nvPr/>
        </p:nvGrpSpPr>
        <p:grpSpPr>
          <a:xfrm>
            <a:off x="1468437" y="5486400"/>
            <a:ext cx="788989" cy="706438"/>
            <a:chOff x="0" y="0"/>
            <a:chExt cx="788987" cy="706437"/>
          </a:xfrm>
        </p:grpSpPr>
        <p:sp>
          <p:nvSpPr>
            <p:cNvPr id="1288"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89"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90"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91"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92"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93"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94"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295"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96"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97"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298"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11" name="Group"/>
          <p:cNvGrpSpPr/>
          <p:nvPr/>
        </p:nvGrpSpPr>
        <p:grpSpPr>
          <a:xfrm>
            <a:off x="2259012" y="4572000"/>
            <a:ext cx="788989" cy="706438"/>
            <a:chOff x="0" y="0"/>
            <a:chExt cx="788987" cy="706437"/>
          </a:xfrm>
        </p:grpSpPr>
        <p:sp>
          <p:nvSpPr>
            <p:cNvPr id="1300"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01"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02"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03"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04"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05"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06"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07"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08"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09"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10"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23" name="Group"/>
          <p:cNvGrpSpPr/>
          <p:nvPr/>
        </p:nvGrpSpPr>
        <p:grpSpPr>
          <a:xfrm>
            <a:off x="2259012" y="5535612"/>
            <a:ext cx="788989" cy="706439"/>
            <a:chOff x="0" y="0"/>
            <a:chExt cx="788987" cy="706437"/>
          </a:xfrm>
        </p:grpSpPr>
        <p:sp>
          <p:nvSpPr>
            <p:cNvPr id="1312"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13"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14"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15"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16"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17"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18"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19"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0"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1"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2"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35" name="Group"/>
          <p:cNvGrpSpPr/>
          <p:nvPr/>
        </p:nvGrpSpPr>
        <p:grpSpPr>
          <a:xfrm>
            <a:off x="5565775" y="4475162"/>
            <a:ext cx="790576" cy="706439"/>
            <a:chOff x="0" y="0"/>
            <a:chExt cx="790574" cy="706437"/>
          </a:xfrm>
        </p:grpSpPr>
        <p:sp>
          <p:nvSpPr>
            <p:cNvPr id="1324"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5"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6"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7"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28"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29"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30"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31"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32"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33"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34"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47" name="Group"/>
          <p:cNvGrpSpPr/>
          <p:nvPr/>
        </p:nvGrpSpPr>
        <p:grpSpPr>
          <a:xfrm>
            <a:off x="5565775" y="5438775"/>
            <a:ext cx="790576" cy="706438"/>
            <a:chOff x="0" y="0"/>
            <a:chExt cx="790574" cy="706437"/>
          </a:xfrm>
        </p:grpSpPr>
        <p:sp>
          <p:nvSpPr>
            <p:cNvPr id="1336"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37"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38"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39"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40"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41"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42"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43"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44"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45"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46"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59" name="Group"/>
          <p:cNvGrpSpPr/>
          <p:nvPr/>
        </p:nvGrpSpPr>
        <p:grpSpPr>
          <a:xfrm>
            <a:off x="6356350" y="4522787"/>
            <a:ext cx="790576" cy="706439"/>
            <a:chOff x="0" y="0"/>
            <a:chExt cx="790574" cy="706437"/>
          </a:xfrm>
        </p:grpSpPr>
        <p:sp>
          <p:nvSpPr>
            <p:cNvPr id="1348"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49"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50"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51"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52"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53"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54"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55"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56"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57"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58"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71" name="Group"/>
          <p:cNvGrpSpPr/>
          <p:nvPr/>
        </p:nvGrpSpPr>
        <p:grpSpPr>
          <a:xfrm>
            <a:off x="6356350" y="5486400"/>
            <a:ext cx="790576" cy="706438"/>
            <a:chOff x="0" y="0"/>
            <a:chExt cx="790574" cy="706437"/>
          </a:xfrm>
        </p:grpSpPr>
        <p:sp>
          <p:nvSpPr>
            <p:cNvPr id="1360" name="Shape"/>
            <p:cNvSpPr/>
            <p:nvPr/>
          </p:nvSpPr>
          <p:spPr>
            <a:xfrm flipH="1">
              <a:off x="0" y="20777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61" name="Shape"/>
            <p:cNvSpPr/>
            <p:nvPr/>
          </p:nvSpPr>
          <p:spPr>
            <a:xfrm flipH="1">
              <a:off x="124827" y="124665"/>
              <a:ext cx="1248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62" name="Shape"/>
            <p:cNvSpPr/>
            <p:nvPr/>
          </p:nvSpPr>
          <p:spPr>
            <a:xfrm flipH="1">
              <a:off x="249655" y="41555"/>
              <a:ext cx="12482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63" name="Shape"/>
            <p:cNvSpPr/>
            <p:nvPr/>
          </p:nvSpPr>
          <p:spPr>
            <a:xfrm flipH="1">
              <a:off x="374482" y="0"/>
              <a:ext cx="124829"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64" name="Shape"/>
            <p:cNvSpPr/>
            <p:nvPr/>
          </p:nvSpPr>
          <p:spPr>
            <a:xfrm flipH="1">
              <a:off x="41609" y="0"/>
              <a:ext cx="683952"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65" name="Shape"/>
            <p:cNvSpPr/>
            <p:nvPr/>
          </p:nvSpPr>
          <p:spPr>
            <a:xfrm flipH="1">
              <a:off x="291264" y="83110"/>
              <a:ext cx="425629"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66" name="Shape"/>
            <p:cNvSpPr/>
            <p:nvPr/>
          </p:nvSpPr>
          <p:spPr>
            <a:xfrm flipH="1">
              <a:off x="41609" y="290886"/>
              <a:ext cx="263526"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67" name="Shape"/>
            <p:cNvSpPr/>
            <p:nvPr/>
          </p:nvSpPr>
          <p:spPr>
            <a:xfrm flipH="1">
              <a:off x="291264" y="415551"/>
              <a:ext cx="208047"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68" name="Shape"/>
            <p:cNvSpPr/>
            <p:nvPr/>
          </p:nvSpPr>
          <p:spPr>
            <a:xfrm flipH="1">
              <a:off x="416092" y="332441"/>
              <a:ext cx="20804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69" name="Shape"/>
            <p:cNvSpPr/>
            <p:nvPr/>
          </p:nvSpPr>
          <p:spPr>
            <a:xfrm flipH="1">
              <a:off x="540919" y="249330"/>
              <a:ext cx="166438"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70" name="Shape"/>
            <p:cNvSpPr/>
            <p:nvPr/>
          </p:nvSpPr>
          <p:spPr>
            <a:xfrm flipH="1">
              <a:off x="624138" y="166220"/>
              <a:ext cx="166437"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83" name="Group"/>
          <p:cNvGrpSpPr/>
          <p:nvPr/>
        </p:nvGrpSpPr>
        <p:grpSpPr>
          <a:xfrm>
            <a:off x="1981199" y="2130425"/>
            <a:ext cx="788989" cy="704850"/>
            <a:chOff x="0" y="0"/>
            <a:chExt cx="788987" cy="704849"/>
          </a:xfrm>
        </p:grpSpPr>
        <p:sp>
          <p:nvSpPr>
            <p:cNvPr id="1372" name="Shape"/>
            <p:cNvSpPr/>
            <p:nvPr/>
          </p:nvSpPr>
          <p:spPr>
            <a:xfrm flipH="1">
              <a:off x="-1" y="207308"/>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73" name="Shape"/>
            <p:cNvSpPr/>
            <p:nvPr/>
          </p:nvSpPr>
          <p:spPr>
            <a:xfrm flipH="1">
              <a:off x="124576" y="124385"/>
              <a:ext cx="124578"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74" name="Shape"/>
            <p:cNvSpPr/>
            <p:nvPr/>
          </p:nvSpPr>
          <p:spPr>
            <a:xfrm flipH="1">
              <a:off x="249153" y="41461"/>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75" name="Shape"/>
            <p:cNvSpPr/>
            <p:nvPr/>
          </p:nvSpPr>
          <p:spPr>
            <a:xfrm flipH="1">
              <a:off x="373730" y="0"/>
              <a:ext cx="124578"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76" name="Shape"/>
            <p:cNvSpPr/>
            <p:nvPr/>
          </p:nvSpPr>
          <p:spPr>
            <a:xfrm flipH="1">
              <a:off x="41525" y="0"/>
              <a:ext cx="682579" cy="462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77" name="Shape"/>
            <p:cNvSpPr/>
            <p:nvPr/>
          </p:nvSpPr>
          <p:spPr>
            <a:xfrm flipH="1">
              <a:off x="290679" y="82923"/>
              <a:ext cx="424774" cy="4897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78" name="Shape"/>
            <p:cNvSpPr/>
            <p:nvPr/>
          </p:nvSpPr>
          <p:spPr>
            <a:xfrm flipH="1">
              <a:off x="41525" y="290232"/>
              <a:ext cx="262997" cy="282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79" name="Shape"/>
            <p:cNvSpPr/>
            <p:nvPr/>
          </p:nvSpPr>
          <p:spPr>
            <a:xfrm flipH="1">
              <a:off x="290679" y="414617"/>
              <a:ext cx="207629"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0" name="Shape"/>
            <p:cNvSpPr/>
            <p:nvPr/>
          </p:nvSpPr>
          <p:spPr>
            <a:xfrm flipH="1">
              <a:off x="415256" y="331694"/>
              <a:ext cx="207629"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1" name="Shape"/>
            <p:cNvSpPr/>
            <p:nvPr/>
          </p:nvSpPr>
          <p:spPr>
            <a:xfrm flipH="1">
              <a:off x="539833" y="248770"/>
              <a:ext cx="166104" cy="24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2" name="Shape"/>
            <p:cNvSpPr/>
            <p:nvPr/>
          </p:nvSpPr>
          <p:spPr>
            <a:xfrm flipH="1">
              <a:off x="622884" y="165847"/>
              <a:ext cx="166104"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395" name="Group"/>
          <p:cNvGrpSpPr/>
          <p:nvPr/>
        </p:nvGrpSpPr>
        <p:grpSpPr>
          <a:xfrm>
            <a:off x="2765424" y="1817687"/>
            <a:ext cx="788989" cy="706439"/>
            <a:chOff x="0" y="0"/>
            <a:chExt cx="788987" cy="706437"/>
          </a:xfrm>
        </p:grpSpPr>
        <p:sp>
          <p:nvSpPr>
            <p:cNvPr id="1384" name="Shape"/>
            <p:cNvSpPr/>
            <p:nvPr/>
          </p:nvSpPr>
          <p:spPr>
            <a:xfrm flipH="1">
              <a:off x="-1" y="20777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5" name="Shape"/>
            <p:cNvSpPr/>
            <p:nvPr/>
          </p:nvSpPr>
          <p:spPr>
            <a:xfrm flipH="1">
              <a:off x="124576" y="12466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6" name="Shape"/>
            <p:cNvSpPr/>
            <p:nvPr/>
          </p:nvSpPr>
          <p:spPr>
            <a:xfrm flipH="1">
              <a:off x="249153" y="41555"/>
              <a:ext cx="124578"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7" name="Shape"/>
            <p:cNvSpPr/>
            <p:nvPr/>
          </p:nvSpPr>
          <p:spPr>
            <a:xfrm flipH="1">
              <a:off x="373730" y="0"/>
              <a:ext cx="124578" cy="24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88" name="Shape"/>
            <p:cNvSpPr/>
            <p:nvPr/>
          </p:nvSpPr>
          <p:spPr>
            <a:xfrm flipH="1">
              <a:off x="41525" y="0"/>
              <a:ext cx="682579" cy="46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89" name="Shape"/>
            <p:cNvSpPr/>
            <p:nvPr/>
          </p:nvSpPr>
          <p:spPr>
            <a:xfrm flipH="1">
              <a:off x="290679" y="83110"/>
              <a:ext cx="424774" cy="49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90" name="Shape"/>
            <p:cNvSpPr/>
            <p:nvPr/>
          </p:nvSpPr>
          <p:spPr>
            <a:xfrm flipH="1">
              <a:off x="41525" y="290886"/>
              <a:ext cx="262997" cy="2830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391" name="Shape"/>
            <p:cNvSpPr/>
            <p:nvPr/>
          </p:nvSpPr>
          <p:spPr>
            <a:xfrm flipH="1">
              <a:off x="290679" y="415551"/>
              <a:ext cx="207629" cy="290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92" name="Shape"/>
            <p:cNvSpPr/>
            <p:nvPr/>
          </p:nvSpPr>
          <p:spPr>
            <a:xfrm flipH="1">
              <a:off x="415256" y="332441"/>
              <a:ext cx="207629"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93" name="Shape"/>
            <p:cNvSpPr/>
            <p:nvPr/>
          </p:nvSpPr>
          <p:spPr>
            <a:xfrm flipH="1">
              <a:off x="539833" y="24933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94" name="Shape"/>
            <p:cNvSpPr/>
            <p:nvPr/>
          </p:nvSpPr>
          <p:spPr>
            <a:xfrm flipH="1">
              <a:off x="622884" y="166220"/>
              <a:ext cx="166104" cy="24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407" name="Group"/>
          <p:cNvGrpSpPr/>
          <p:nvPr/>
        </p:nvGrpSpPr>
        <p:grpSpPr>
          <a:xfrm>
            <a:off x="3630612" y="1403350"/>
            <a:ext cx="788989" cy="704850"/>
            <a:chOff x="0" y="0"/>
            <a:chExt cx="788987" cy="704849"/>
          </a:xfrm>
        </p:grpSpPr>
        <p:sp>
          <p:nvSpPr>
            <p:cNvPr id="1396" name="Shape"/>
            <p:cNvSpPr/>
            <p:nvPr/>
          </p:nvSpPr>
          <p:spPr>
            <a:xfrm flipH="1">
              <a:off x="-1" y="207308"/>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97" name="Shape"/>
            <p:cNvSpPr/>
            <p:nvPr/>
          </p:nvSpPr>
          <p:spPr>
            <a:xfrm flipH="1">
              <a:off x="124576" y="124385"/>
              <a:ext cx="124578"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98" name="Shape"/>
            <p:cNvSpPr/>
            <p:nvPr/>
          </p:nvSpPr>
          <p:spPr>
            <a:xfrm flipH="1">
              <a:off x="249153" y="41461"/>
              <a:ext cx="124578" cy="2902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399" name="Shape"/>
            <p:cNvSpPr/>
            <p:nvPr/>
          </p:nvSpPr>
          <p:spPr>
            <a:xfrm flipH="1">
              <a:off x="373730" y="0"/>
              <a:ext cx="124578"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86"/>
                  </a:moveTo>
                  <a:lnTo>
                    <a:pt x="14400" y="0"/>
                  </a:lnTo>
                  <a:lnTo>
                    <a:pt x="21600" y="3086"/>
                  </a:lnTo>
                  <a:lnTo>
                    <a:pt x="21600" y="21600"/>
                  </a:lnTo>
                  <a:lnTo>
                    <a:pt x="14400" y="18514"/>
                  </a:lnTo>
                  <a:lnTo>
                    <a:pt x="14400" y="6171"/>
                  </a:lnTo>
                  <a:lnTo>
                    <a:pt x="0" y="9257"/>
                  </a:lnTo>
                  <a:lnTo>
                    <a:pt x="0" y="3086"/>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400" name="Shape"/>
            <p:cNvSpPr/>
            <p:nvPr/>
          </p:nvSpPr>
          <p:spPr>
            <a:xfrm flipH="1">
              <a:off x="41525" y="0"/>
              <a:ext cx="682579" cy="462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45" y="0"/>
                  </a:moveTo>
                  <a:lnTo>
                    <a:pt x="21600" y="13566"/>
                  </a:lnTo>
                  <a:lnTo>
                    <a:pt x="13524" y="21600"/>
                  </a:lnTo>
                  <a:lnTo>
                    <a:pt x="0" y="3876"/>
                  </a:lnTo>
                  <a:lnTo>
                    <a:pt x="7145"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401" name="Shape"/>
            <p:cNvSpPr/>
            <p:nvPr/>
          </p:nvSpPr>
          <p:spPr>
            <a:xfrm flipH="1">
              <a:off x="290679" y="82923"/>
              <a:ext cx="424774" cy="4897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4" y="0"/>
                  </a:moveTo>
                  <a:lnTo>
                    <a:pt x="21600" y="16457"/>
                  </a:lnTo>
                  <a:lnTo>
                    <a:pt x="21292" y="21600"/>
                  </a:lnTo>
                  <a:lnTo>
                    <a:pt x="0" y="4533"/>
                  </a:lnTo>
                  <a:lnTo>
                    <a:pt x="484"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402" name="Shape"/>
            <p:cNvSpPr/>
            <p:nvPr/>
          </p:nvSpPr>
          <p:spPr>
            <a:xfrm flipH="1">
              <a:off x="41525" y="290232"/>
              <a:ext cx="262997" cy="282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6341"/>
                  </a:lnTo>
                  <a:lnTo>
                    <a:pt x="0" y="21600"/>
                  </a:lnTo>
                  <a:lnTo>
                    <a:pt x="1279" y="11956"/>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403" name="Shape"/>
            <p:cNvSpPr/>
            <p:nvPr/>
          </p:nvSpPr>
          <p:spPr>
            <a:xfrm flipH="1">
              <a:off x="290679" y="414617"/>
              <a:ext cx="207629" cy="2902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404" name="Shape"/>
            <p:cNvSpPr/>
            <p:nvPr/>
          </p:nvSpPr>
          <p:spPr>
            <a:xfrm flipH="1">
              <a:off x="415256" y="331694"/>
              <a:ext cx="207629"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405" name="Shape"/>
            <p:cNvSpPr/>
            <p:nvPr/>
          </p:nvSpPr>
          <p:spPr>
            <a:xfrm flipH="1">
              <a:off x="539833" y="248770"/>
              <a:ext cx="166104" cy="24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sp>
          <p:nvSpPr>
            <p:cNvPr id="1406" name="Shape"/>
            <p:cNvSpPr/>
            <p:nvPr/>
          </p:nvSpPr>
          <p:spPr>
            <a:xfrm flipH="1">
              <a:off x="622884" y="165847"/>
              <a:ext cx="166104" cy="2487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21600" y="4800"/>
                  </a:lnTo>
                  <a:lnTo>
                    <a:pt x="6171" y="7200"/>
                  </a:lnTo>
                  <a:lnTo>
                    <a:pt x="6171" y="21600"/>
                  </a:lnTo>
                  <a:lnTo>
                    <a:pt x="0" y="16800"/>
                  </a:lnTo>
                  <a:lnTo>
                    <a:pt x="0" y="2400"/>
                  </a:lnTo>
                  <a:lnTo>
                    <a:pt x="12343" y="0"/>
                  </a:lnTo>
                  <a:close/>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p>
          </p:txBody>
        </p:sp>
      </p:grpSp>
      <p:grpSp>
        <p:nvGrpSpPr>
          <p:cNvPr id="1410" name="Group"/>
          <p:cNvGrpSpPr/>
          <p:nvPr/>
        </p:nvGrpSpPr>
        <p:grpSpPr>
          <a:xfrm>
            <a:off x="1187450" y="1444625"/>
            <a:ext cx="984387" cy="742847"/>
            <a:chOff x="0" y="0"/>
            <a:chExt cx="984386" cy="742846"/>
          </a:xfrm>
        </p:grpSpPr>
        <p:sp>
          <p:nvSpPr>
            <p:cNvPr id="1408" name="Shape"/>
            <p:cNvSpPr/>
            <p:nvPr/>
          </p:nvSpPr>
          <p:spPr>
            <a:xfrm>
              <a:off x="0" y="0"/>
              <a:ext cx="984387" cy="742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20" y="0"/>
                  </a:moveTo>
                  <a:cubicBezTo>
                    <a:pt x="1531" y="0"/>
                    <a:pt x="0" y="1209"/>
                    <a:pt x="0" y="2700"/>
                  </a:cubicBezTo>
                  <a:lnTo>
                    <a:pt x="0" y="13502"/>
                  </a:lnTo>
                  <a:cubicBezTo>
                    <a:pt x="0" y="14993"/>
                    <a:pt x="1531" y="16202"/>
                    <a:pt x="3420" y="16202"/>
                  </a:cubicBezTo>
                  <a:lnTo>
                    <a:pt x="11968" y="16202"/>
                  </a:lnTo>
                  <a:lnTo>
                    <a:pt x="21600" y="21600"/>
                  </a:lnTo>
                  <a:lnTo>
                    <a:pt x="17098" y="16202"/>
                  </a:lnTo>
                  <a:cubicBezTo>
                    <a:pt x="18986" y="16202"/>
                    <a:pt x="20517" y="14993"/>
                    <a:pt x="20517" y="13502"/>
                  </a:cubicBezTo>
                  <a:lnTo>
                    <a:pt x="20517" y="2700"/>
                  </a:lnTo>
                  <a:cubicBezTo>
                    <a:pt x="20517" y="1209"/>
                    <a:pt x="18986" y="0"/>
                    <a:pt x="17098" y="0"/>
                  </a:cubicBezTo>
                  <a:lnTo>
                    <a:pt x="11968" y="0"/>
                  </a:lnTo>
                  <a:close/>
                </a:path>
              </a:pathLst>
            </a:custGeom>
            <a:noFill/>
            <a:ln w="38100" cap="flat">
              <a:solidFill>
                <a:srgbClr val="FF0000"/>
              </a:solidFill>
              <a:prstDash val="solid"/>
              <a:round/>
            </a:ln>
            <a:effectLst/>
          </p:spPr>
          <p:txBody>
            <a:bodyPr wrap="square" lIns="45719" tIns="45719" rIns="45719" bIns="45719" numCol="1" anchor="ctr">
              <a:noAutofit/>
            </a:bodyPr>
            <a:lstStyle/>
            <a:p>
              <a:pPr algn="ctr">
                <a:defRPr>
                  <a:solidFill>
                    <a:srgbClr val="FF0000"/>
                  </a:solidFill>
                </a:defRPr>
              </a:pPr>
            </a:p>
          </p:txBody>
        </p:sp>
        <p:sp>
          <p:nvSpPr>
            <p:cNvPr id="1409" name="Honk!"/>
            <p:cNvSpPr txBox="1"/>
            <p:nvPr/>
          </p:nvSpPr>
          <p:spPr>
            <a:xfrm>
              <a:off x="34241" y="103275"/>
              <a:ext cx="866556"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0000"/>
                  </a:solidFill>
                </a:defRPr>
              </a:lvl1pPr>
            </a:lstStyle>
            <a:p>
              <a:pPr/>
              <a:r>
                <a:t>Honk!</a:t>
              </a:r>
            </a:p>
          </p:txBody>
        </p:sp>
      </p:grpSp>
      <p:grpSp>
        <p:nvGrpSpPr>
          <p:cNvPr id="1413" name="Group"/>
          <p:cNvGrpSpPr/>
          <p:nvPr/>
        </p:nvGrpSpPr>
        <p:grpSpPr>
          <a:xfrm>
            <a:off x="1892300" y="1158875"/>
            <a:ext cx="982716" cy="744964"/>
            <a:chOff x="0" y="0"/>
            <a:chExt cx="982715" cy="744963"/>
          </a:xfrm>
        </p:grpSpPr>
        <p:sp>
          <p:nvSpPr>
            <p:cNvPr id="1411" name="Shape"/>
            <p:cNvSpPr/>
            <p:nvPr/>
          </p:nvSpPr>
          <p:spPr>
            <a:xfrm>
              <a:off x="0" y="0"/>
              <a:ext cx="982716" cy="744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20" y="0"/>
                  </a:moveTo>
                  <a:cubicBezTo>
                    <a:pt x="1531" y="0"/>
                    <a:pt x="0" y="1209"/>
                    <a:pt x="0" y="2700"/>
                  </a:cubicBezTo>
                  <a:lnTo>
                    <a:pt x="0" y="13502"/>
                  </a:lnTo>
                  <a:cubicBezTo>
                    <a:pt x="0" y="14993"/>
                    <a:pt x="1531" y="16202"/>
                    <a:pt x="3420" y="16202"/>
                  </a:cubicBezTo>
                  <a:lnTo>
                    <a:pt x="11968" y="16202"/>
                  </a:lnTo>
                  <a:lnTo>
                    <a:pt x="21600" y="21600"/>
                  </a:lnTo>
                  <a:lnTo>
                    <a:pt x="17098" y="16202"/>
                  </a:lnTo>
                  <a:cubicBezTo>
                    <a:pt x="18986" y="16202"/>
                    <a:pt x="20517" y="14993"/>
                    <a:pt x="20517" y="13502"/>
                  </a:cubicBezTo>
                  <a:lnTo>
                    <a:pt x="20517" y="2700"/>
                  </a:lnTo>
                  <a:cubicBezTo>
                    <a:pt x="20517" y="1209"/>
                    <a:pt x="18986" y="0"/>
                    <a:pt x="17098" y="0"/>
                  </a:cubicBezTo>
                  <a:lnTo>
                    <a:pt x="11968" y="0"/>
                  </a:lnTo>
                  <a:close/>
                </a:path>
              </a:pathLst>
            </a:custGeom>
            <a:solidFill>
              <a:srgbClr val="FFFFFF"/>
            </a:solidFill>
            <a:ln w="38100" cap="flat">
              <a:solidFill>
                <a:srgbClr val="FF0000"/>
              </a:solidFill>
              <a:prstDash val="solid"/>
              <a:round/>
            </a:ln>
            <a:effectLst/>
          </p:spPr>
          <p:txBody>
            <a:bodyPr wrap="square" lIns="45719" tIns="45719" rIns="45719" bIns="45719" numCol="1" anchor="ctr">
              <a:noAutofit/>
            </a:bodyPr>
            <a:lstStyle/>
            <a:p>
              <a:pPr algn="ctr">
                <a:defRPr>
                  <a:solidFill>
                    <a:srgbClr val="FF0000"/>
                  </a:solidFill>
                </a:defRPr>
              </a:pPr>
            </a:p>
          </p:txBody>
        </p:sp>
        <p:sp>
          <p:nvSpPr>
            <p:cNvPr id="1412" name="Honk!"/>
            <p:cNvSpPr txBox="1"/>
            <p:nvPr/>
          </p:nvSpPr>
          <p:spPr>
            <a:xfrm>
              <a:off x="34183" y="104069"/>
              <a:ext cx="865084"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0000"/>
                  </a:solidFill>
                </a:defRPr>
              </a:lvl1pPr>
            </a:lstStyle>
            <a:p>
              <a:pPr/>
              <a:r>
                <a:t>Honk!</a:t>
              </a:r>
            </a:p>
          </p:txBody>
        </p:sp>
      </p:grpSp>
      <p:grpSp>
        <p:nvGrpSpPr>
          <p:cNvPr id="1416" name="Group"/>
          <p:cNvGrpSpPr/>
          <p:nvPr/>
        </p:nvGrpSpPr>
        <p:grpSpPr>
          <a:xfrm>
            <a:off x="2595562" y="874712"/>
            <a:ext cx="984388" cy="742848"/>
            <a:chOff x="0" y="0"/>
            <a:chExt cx="984386" cy="742846"/>
          </a:xfrm>
        </p:grpSpPr>
        <p:sp>
          <p:nvSpPr>
            <p:cNvPr id="1414" name="Shape"/>
            <p:cNvSpPr/>
            <p:nvPr/>
          </p:nvSpPr>
          <p:spPr>
            <a:xfrm>
              <a:off x="0" y="0"/>
              <a:ext cx="984387" cy="7428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20" y="0"/>
                  </a:moveTo>
                  <a:cubicBezTo>
                    <a:pt x="1531" y="0"/>
                    <a:pt x="0" y="1209"/>
                    <a:pt x="0" y="2700"/>
                  </a:cubicBezTo>
                  <a:lnTo>
                    <a:pt x="0" y="13502"/>
                  </a:lnTo>
                  <a:cubicBezTo>
                    <a:pt x="0" y="14993"/>
                    <a:pt x="1531" y="16202"/>
                    <a:pt x="3420" y="16202"/>
                  </a:cubicBezTo>
                  <a:lnTo>
                    <a:pt x="11968" y="16202"/>
                  </a:lnTo>
                  <a:lnTo>
                    <a:pt x="21600" y="21600"/>
                  </a:lnTo>
                  <a:lnTo>
                    <a:pt x="17098" y="16202"/>
                  </a:lnTo>
                  <a:cubicBezTo>
                    <a:pt x="18986" y="16202"/>
                    <a:pt x="20517" y="14993"/>
                    <a:pt x="20517" y="13502"/>
                  </a:cubicBezTo>
                  <a:lnTo>
                    <a:pt x="20517" y="2700"/>
                  </a:lnTo>
                  <a:cubicBezTo>
                    <a:pt x="20517" y="1209"/>
                    <a:pt x="18986" y="0"/>
                    <a:pt x="17098" y="0"/>
                  </a:cubicBezTo>
                  <a:lnTo>
                    <a:pt x="11968" y="0"/>
                  </a:lnTo>
                  <a:close/>
                </a:path>
              </a:pathLst>
            </a:custGeom>
            <a:solidFill>
              <a:srgbClr val="FFFFFF"/>
            </a:solidFill>
            <a:ln w="38100" cap="flat">
              <a:solidFill>
                <a:srgbClr val="FF0000"/>
              </a:solidFill>
              <a:prstDash val="solid"/>
              <a:round/>
            </a:ln>
            <a:effectLst/>
          </p:spPr>
          <p:txBody>
            <a:bodyPr wrap="square" lIns="45719" tIns="45719" rIns="45719" bIns="45719" numCol="1" anchor="ctr">
              <a:noAutofit/>
            </a:bodyPr>
            <a:lstStyle/>
            <a:p>
              <a:pPr algn="ctr">
                <a:defRPr>
                  <a:solidFill>
                    <a:srgbClr val="FF0000"/>
                  </a:solidFill>
                </a:defRPr>
              </a:pPr>
            </a:p>
          </p:txBody>
        </p:sp>
        <p:sp>
          <p:nvSpPr>
            <p:cNvPr id="1415" name="Honk!"/>
            <p:cNvSpPr txBox="1"/>
            <p:nvPr/>
          </p:nvSpPr>
          <p:spPr>
            <a:xfrm>
              <a:off x="34241" y="103275"/>
              <a:ext cx="866556"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0000"/>
                  </a:solidFill>
                </a:defRPr>
              </a:lvl1pPr>
            </a:lstStyle>
            <a:p>
              <a:pPr/>
              <a:r>
                <a:t>Honk!</a:t>
              </a:r>
            </a:p>
          </p:txBody>
        </p:sp>
      </p:grpSp>
    </p:spTree>
  </p:cSld>
  <p:clrMapOvr>
    <a:masterClrMapping/>
  </p:clrMapOvr>
  <p:transition xmlns:p14="http://schemas.microsoft.com/office/powerpoint/2010/main" spd="med" advClick="1"/>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18"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pic>
        <p:nvPicPr>
          <p:cNvPr id="1419"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1420" name="Spin Locks"/>
          <p:cNvSpPr txBox="1"/>
          <p:nvPr>
            <p:ph type="title" idx="4294967295"/>
          </p:nvPr>
        </p:nvSpPr>
        <p:spPr>
          <a:xfrm>
            <a:off x="685800" y="2857500"/>
            <a:ext cx="7772400" cy="1143001"/>
          </a:xfrm>
          <a:prstGeom prst="rect">
            <a:avLst/>
          </a:prstGeom>
        </p:spPr>
        <p:txBody>
          <a:bodyPr>
            <a:normAutofit fontScale="100000" lnSpcReduction="0"/>
          </a:bodyPr>
          <a:lstStyle/>
          <a:p>
            <a:pPr/>
            <a:r>
              <a:t>Spin Locks</a:t>
            </a:r>
          </a:p>
        </p:txBody>
      </p:sp>
      <p:sp>
        <p:nvSpPr>
          <p:cNvPr id="1421" name="Rectangle"/>
          <p:cNvSpPr/>
          <p:nvPr/>
        </p:nvSpPr>
        <p:spPr>
          <a:xfrm>
            <a:off x="392112" y="5927725"/>
            <a:ext cx="1509714" cy="930275"/>
          </a:xfrm>
          <a:prstGeom prst="rect">
            <a:avLst/>
          </a:prstGeom>
          <a:solidFill>
            <a:srgbClr val="FFFFFF"/>
          </a:solidFill>
          <a:ln w="12700">
            <a:miter lim="400000"/>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1422" name="TexPoint fonts used in EMF.…"/>
          <p:cNvSpPr txBox="1"/>
          <p:nvPr/>
        </p:nvSpPr>
        <p:spPr>
          <a:xfrm>
            <a:off x="-1" y="7112000"/>
            <a:ext cx="9144002" cy="6375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TexPoint fonts used in EMF. </a:t>
            </a:r>
          </a:p>
          <a:p>
            <a:pPr/>
            <a:r>
              <a:t>Read the TexPoint manual before you delete this box.: </a:t>
            </a:r>
            <a:r>
              <a:rPr>
                <a:latin typeface="CMR10"/>
                <a:ea typeface="CMR10"/>
                <a:cs typeface="CMR10"/>
                <a:sym typeface="CMR10"/>
              </a:rPr>
              <a:t>A</a:t>
            </a:r>
            <a:r>
              <a:rPr>
                <a:latin typeface="CMSY10ORIG"/>
                <a:ea typeface="CMSY10ORIG"/>
                <a:cs typeface="CMSY10ORIG"/>
                <a:sym typeface="CMSY10ORIG"/>
              </a:rPr>
              <a:t>A</a:t>
            </a:r>
            <a:r>
              <a:rPr>
                <a:latin typeface="CMMI10"/>
                <a:ea typeface="CMMI10"/>
                <a:cs typeface="CMMI10"/>
                <a:sym typeface="CMMI10"/>
              </a:rPr>
              <a:t>A</a:t>
            </a:r>
            <a:r>
              <a:rPr>
                <a:latin typeface="CMMI7"/>
                <a:ea typeface="CMMI7"/>
                <a:cs typeface="CMMI7"/>
                <a:sym typeface="CMMI7"/>
              </a:rPr>
              <a:t>A</a:t>
            </a:r>
          </a:p>
        </p:txBody>
      </p:sp>
    </p:spTree>
  </p:cSld>
  <p:clrMapOvr>
    <a:masterClrMapping/>
  </p:clrMapOvr>
  <p:transition xmlns:p14="http://schemas.microsoft.com/office/powerpoint/2010/main" spd="med" advClick="1"/>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425"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42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1427" name="What Should you do if you can’t get a lock?"/>
          <p:cNvSpPr txBox="1"/>
          <p:nvPr>
            <p:ph type="title" idx="4294967295"/>
          </p:nvPr>
        </p:nvSpPr>
        <p:spPr>
          <a:xfrm>
            <a:off x="685800" y="609599"/>
            <a:ext cx="7772400" cy="1143002"/>
          </a:xfrm>
          <a:prstGeom prst="rect">
            <a:avLst/>
          </a:prstGeom>
        </p:spPr>
        <p:txBody>
          <a:bodyPr>
            <a:normAutofit fontScale="100000" lnSpcReduction="0"/>
          </a:bodyPr>
          <a:lstStyle>
            <a:lvl1pPr defTabSz="841247">
              <a:defRPr sz="3680"/>
            </a:lvl1pPr>
          </a:lstStyle>
          <a:p>
            <a:pPr/>
            <a:r>
              <a:t>What Should you do if you can’t get a lock?</a:t>
            </a:r>
          </a:p>
        </p:txBody>
      </p:sp>
      <p:sp>
        <p:nvSpPr>
          <p:cNvPr id="1428" name="Keep trying…"/>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Keep trying</a:t>
            </a:r>
          </a:p>
          <a:p>
            <a:pPr lvl="1" marL="742950" indent="-285750">
              <a:spcBef>
                <a:spcPts val="0"/>
              </a:spcBef>
              <a:defRPr sz="2800"/>
            </a:pPr>
            <a:r>
              <a:t>“spin” or “busy-wait”</a:t>
            </a:r>
          </a:p>
          <a:p>
            <a:pPr lvl="1" marL="742950" indent="-285750">
              <a:spcBef>
                <a:spcPts val="0"/>
              </a:spcBef>
              <a:defRPr sz="2800"/>
            </a:pPr>
            <a:r>
              <a:t>Good if delays are short</a:t>
            </a:r>
          </a:p>
          <a:p>
            <a:pPr>
              <a:buChar char="•"/>
            </a:pPr>
            <a:r>
              <a:t>Give up the processor</a:t>
            </a:r>
          </a:p>
          <a:p>
            <a:pPr lvl="1" marL="742950" indent="-285750">
              <a:spcBef>
                <a:spcPts val="0"/>
              </a:spcBef>
              <a:defRPr sz="2800"/>
            </a:pPr>
            <a:r>
              <a:t>Good if delays are long</a:t>
            </a:r>
          </a:p>
          <a:p>
            <a:pPr lvl="1" marL="742950" indent="-285750">
              <a:spcBef>
                <a:spcPts val="0"/>
              </a:spcBef>
              <a:defRPr sz="2800"/>
            </a:pPr>
            <a:r>
              <a:t>Always good on uniprocessor</a:t>
            </a:r>
          </a:p>
        </p:txBody>
      </p:sp>
      <p:sp>
        <p:nvSpPr>
          <p:cNvPr id="1429" name="(1)"/>
          <p:cNvSpPr txBox="1"/>
          <p:nvPr/>
        </p:nvSpPr>
        <p:spPr>
          <a:xfrm>
            <a:off x="8304212" y="6251575"/>
            <a:ext cx="321442"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(1)</a:t>
            </a:r>
          </a:p>
        </p:txBody>
      </p:sp>
    </p:spTree>
  </p:cSld>
  <p:clrMapOvr>
    <a:masterClrMapping/>
  </p:clrMapOvr>
  <p:transition xmlns:p14="http://schemas.microsoft.com/office/powerpoint/2010/main" spd="med" advClick="1"/>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3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43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435"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1436" name="What Should you do if you can’t get a lock?"/>
          <p:cNvSpPr txBox="1"/>
          <p:nvPr>
            <p:ph type="title" idx="4294967295"/>
          </p:nvPr>
        </p:nvSpPr>
        <p:spPr>
          <a:xfrm>
            <a:off x="685800" y="609599"/>
            <a:ext cx="7772400" cy="1143002"/>
          </a:xfrm>
          <a:prstGeom prst="rect">
            <a:avLst/>
          </a:prstGeom>
        </p:spPr>
        <p:txBody>
          <a:bodyPr>
            <a:normAutofit fontScale="100000" lnSpcReduction="0"/>
          </a:bodyPr>
          <a:lstStyle>
            <a:lvl1pPr defTabSz="841247">
              <a:defRPr sz="3680"/>
            </a:lvl1pPr>
          </a:lstStyle>
          <a:p>
            <a:pPr/>
            <a:r>
              <a:t>What Should you do if you can’t get a lock?</a:t>
            </a:r>
          </a:p>
        </p:txBody>
      </p:sp>
      <p:sp>
        <p:nvSpPr>
          <p:cNvPr id="1437" name="Keep trying…"/>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Keep trying</a:t>
            </a:r>
          </a:p>
          <a:p>
            <a:pPr lvl="1" marL="742950" indent="-285750">
              <a:spcBef>
                <a:spcPts val="0"/>
              </a:spcBef>
              <a:defRPr sz="2800"/>
            </a:pPr>
            <a:r>
              <a:t>“spin” or “busy-wait”</a:t>
            </a:r>
          </a:p>
          <a:p>
            <a:pPr lvl="1" marL="742950" indent="-285750">
              <a:spcBef>
                <a:spcPts val="0"/>
              </a:spcBef>
              <a:defRPr sz="2800"/>
            </a:pPr>
            <a:r>
              <a:t>Good if delays are short</a:t>
            </a:r>
          </a:p>
          <a:p>
            <a:pPr>
              <a:buChar char="•"/>
              <a:defRPr>
                <a:solidFill>
                  <a:srgbClr val="808080"/>
                </a:solidFill>
              </a:defRPr>
            </a:pPr>
            <a:r>
              <a:t>Give up the processor</a:t>
            </a:r>
          </a:p>
          <a:p>
            <a:pPr lvl="1" marL="742950" indent="-285750">
              <a:spcBef>
                <a:spcPts val="0"/>
              </a:spcBef>
              <a:defRPr sz="2800">
                <a:solidFill>
                  <a:srgbClr val="808080"/>
                </a:solidFill>
              </a:defRPr>
            </a:pPr>
            <a:r>
              <a:t>Good if delays are long</a:t>
            </a:r>
          </a:p>
          <a:p>
            <a:pPr lvl="1" marL="742950" indent="-285750">
              <a:spcBef>
                <a:spcPts val="0"/>
              </a:spcBef>
              <a:defRPr sz="2800">
                <a:solidFill>
                  <a:srgbClr val="808080"/>
                </a:solidFill>
              </a:defRPr>
            </a:pPr>
            <a:r>
              <a:t>Always good on uniprocessor</a:t>
            </a:r>
          </a:p>
        </p:txBody>
      </p:sp>
      <p:sp>
        <p:nvSpPr>
          <p:cNvPr id="1438" name="Shape"/>
          <p:cNvSpPr/>
          <p:nvPr/>
        </p:nvSpPr>
        <p:spPr>
          <a:xfrm>
            <a:off x="1042987" y="1941512"/>
            <a:ext cx="6257942" cy="34495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72" y="0"/>
                </a:moveTo>
                <a:cubicBezTo>
                  <a:pt x="1330" y="0"/>
                  <a:pt x="0" y="831"/>
                  <a:pt x="0" y="1857"/>
                </a:cubicBezTo>
                <a:lnTo>
                  <a:pt x="0" y="9286"/>
                </a:lnTo>
                <a:cubicBezTo>
                  <a:pt x="0" y="10312"/>
                  <a:pt x="1330" y="11143"/>
                  <a:pt x="2972" y="11143"/>
                </a:cubicBezTo>
                <a:lnTo>
                  <a:pt x="10401" y="11143"/>
                </a:lnTo>
                <a:lnTo>
                  <a:pt x="21600" y="21600"/>
                </a:lnTo>
                <a:lnTo>
                  <a:pt x="14858" y="11143"/>
                </a:lnTo>
                <a:cubicBezTo>
                  <a:pt x="16500" y="11143"/>
                  <a:pt x="17830" y="10312"/>
                  <a:pt x="17830" y="9286"/>
                </a:cubicBezTo>
                <a:lnTo>
                  <a:pt x="17830" y="1857"/>
                </a:lnTo>
                <a:cubicBezTo>
                  <a:pt x="17830" y="831"/>
                  <a:pt x="16500" y="0"/>
                  <a:pt x="14858" y="0"/>
                </a:cubicBezTo>
                <a:lnTo>
                  <a:pt x="10401" y="0"/>
                </a:lnTo>
                <a:close/>
              </a:path>
            </a:pathLst>
          </a:custGeom>
          <a:ln w="38100">
            <a:solidFill>
              <a:srgbClr val="FF3300"/>
            </a:solidFill>
          </a:ln>
        </p:spPr>
        <p:txBody>
          <a:bodyPr lIns="45719" rIns="45719" anchor="ctr"/>
          <a:lstStyle/>
          <a:p>
            <a:pPr algn="ctr"/>
          </a:p>
        </p:txBody>
      </p:sp>
      <p:sp>
        <p:nvSpPr>
          <p:cNvPr id="1439" name="our focus"/>
          <p:cNvSpPr txBox="1"/>
          <p:nvPr/>
        </p:nvSpPr>
        <p:spPr>
          <a:xfrm>
            <a:off x="6865937" y="5407025"/>
            <a:ext cx="1566824" cy="486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3300"/>
                </a:solidFill>
              </a:defRPr>
            </a:lvl1pPr>
          </a:lstStyle>
          <a:p>
            <a:pPr/>
            <a:r>
              <a:t>our focus</a:t>
            </a:r>
          </a:p>
        </p:txBody>
      </p:sp>
    </p:spTree>
  </p:cSld>
  <p:clrMapOvr>
    <a:masterClrMapping/>
  </p:clrMapOvr>
  <p:transition xmlns:p14="http://schemas.microsoft.com/office/powerpoint/2010/main" spd="med" advClick="1"/>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4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44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445"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grpSp>
        <p:nvGrpSpPr>
          <p:cNvPr id="1455" name="Group"/>
          <p:cNvGrpSpPr/>
          <p:nvPr/>
        </p:nvGrpSpPr>
        <p:grpSpPr>
          <a:xfrm>
            <a:off x="5891212" y="3640137"/>
            <a:ext cx="725488" cy="765176"/>
            <a:chOff x="0" y="0"/>
            <a:chExt cx="725487" cy="765175"/>
          </a:xfrm>
        </p:grpSpPr>
        <p:sp>
          <p:nvSpPr>
            <p:cNvPr id="1446"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447"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48"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49"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50"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51"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52"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53"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454"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456" name="Rectangle"/>
          <p:cNvSpPr/>
          <p:nvPr/>
        </p:nvSpPr>
        <p:spPr>
          <a:xfrm>
            <a:off x="4467225" y="3478212"/>
            <a:ext cx="665163" cy="874713"/>
          </a:xfrm>
          <a:prstGeom prst="rect">
            <a:avLst/>
          </a:prstGeom>
          <a:solidFill>
            <a:srgbClr val="FFFF00"/>
          </a:solidFill>
          <a:ln w="28575">
            <a:solidFill>
              <a:srgbClr val="000000"/>
            </a:solidFill>
          </a:ln>
          <a:effectLst>
            <a:outerShdw sx="100000" sy="100000" kx="0" ky="0" algn="b" rotWithShape="0" blurRad="63500" dist="107763" dir="2700000">
              <a:srgbClr val="808080">
                <a:alpha val="50000"/>
              </a:srgbClr>
            </a:outerShdw>
          </a:effectLst>
        </p:spPr>
        <p:txBody>
          <a:bodyPr lIns="45719" rIns="45719" anchor="ctr"/>
          <a:lstStyle/>
          <a:p>
            <a:pPr algn="ctr">
              <a:defRPr sz="2400">
                <a:latin typeface="Times New Roman"/>
                <a:ea typeface="Times New Roman"/>
                <a:cs typeface="Times New Roman"/>
                <a:sym typeface="Times New Roman"/>
              </a:defRPr>
            </a:pPr>
          </a:p>
        </p:txBody>
      </p:sp>
      <p:sp>
        <p:nvSpPr>
          <p:cNvPr id="1457" name="Basic Spin-Lock"/>
          <p:cNvSpPr txBox="1"/>
          <p:nvPr>
            <p:ph type="title" idx="4294967295"/>
          </p:nvPr>
        </p:nvSpPr>
        <p:spPr>
          <a:xfrm>
            <a:off x="738187" y="587374"/>
            <a:ext cx="7772401" cy="1143002"/>
          </a:xfrm>
          <a:prstGeom prst="rect">
            <a:avLst/>
          </a:prstGeom>
        </p:spPr>
        <p:txBody>
          <a:bodyPr>
            <a:normAutofit fontScale="100000" lnSpcReduction="0"/>
          </a:bodyPr>
          <a:lstStyle/>
          <a:p>
            <a:pPr/>
            <a:r>
              <a:t>Basic Spin-Lock</a:t>
            </a:r>
          </a:p>
        </p:txBody>
      </p:sp>
      <p:sp>
        <p:nvSpPr>
          <p:cNvPr id="1458" name="Line"/>
          <p:cNvSpPr/>
          <p:nvPr/>
        </p:nvSpPr>
        <p:spPr>
          <a:xfrm>
            <a:off x="2424112" y="3305174"/>
            <a:ext cx="647701" cy="192089"/>
          </a:xfrm>
          <a:prstGeom prst="line">
            <a:avLst/>
          </a:prstGeom>
          <a:ln w="25400">
            <a:solidFill>
              <a:srgbClr val="000000"/>
            </a:solidFill>
            <a:tailEnd type="triangle"/>
          </a:ln>
        </p:spPr>
        <p:txBody>
          <a:bodyPr lIns="45719" rIns="45719"/>
          <a:lstStyle/>
          <a:p>
            <a:pPr algn="r">
              <a:defRPr b="1" sz="4400"/>
            </a:pPr>
          </a:p>
        </p:txBody>
      </p:sp>
      <p:sp>
        <p:nvSpPr>
          <p:cNvPr id="1459" name="Line"/>
          <p:cNvSpPr/>
          <p:nvPr/>
        </p:nvSpPr>
        <p:spPr>
          <a:xfrm flipV="1">
            <a:off x="2368550" y="4652962"/>
            <a:ext cx="636588" cy="333376"/>
          </a:xfrm>
          <a:prstGeom prst="line">
            <a:avLst/>
          </a:prstGeom>
          <a:ln w="25400">
            <a:solidFill>
              <a:srgbClr val="000000"/>
            </a:solidFill>
            <a:tailEnd type="triangle"/>
          </a:ln>
        </p:spPr>
        <p:txBody>
          <a:bodyPr lIns="45719" rIns="45719"/>
          <a:lstStyle/>
          <a:p>
            <a:pPr algn="r">
              <a:defRPr b="1" sz="4400"/>
            </a:pPr>
          </a:p>
        </p:txBody>
      </p:sp>
      <p:sp>
        <p:nvSpPr>
          <p:cNvPr id="1460" name="Rectangle"/>
          <p:cNvSpPr/>
          <p:nvPr/>
        </p:nvSpPr>
        <p:spPr>
          <a:xfrm>
            <a:off x="3763962" y="3627437"/>
            <a:ext cx="419101" cy="558801"/>
          </a:xfrm>
          <a:prstGeom prst="rect">
            <a:avLst/>
          </a:prstGeom>
          <a:solidFill>
            <a:srgbClr val="FFFFFF"/>
          </a:solidFill>
          <a:ln w="12700">
            <a:miter lim="400000"/>
          </a:ln>
        </p:spPr>
        <p:txBody>
          <a:bodyPr lIns="45719" rIns="45719" anchor="ctr"/>
          <a:lstStyle/>
          <a:p>
            <a:pPr/>
          </a:p>
        </p:txBody>
      </p:sp>
      <p:sp>
        <p:nvSpPr>
          <p:cNvPr id="1461" name="CS"/>
          <p:cNvSpPr txBox="1"/>
          <p:nvPr/>
        </p:nvSpPr>
        <p:spPr>
          <a:xfrm>
            <a:off x="4549775" y="3746500"/>
            <a:ext cx="4191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CS</a:t>
            </a:r>
          </a:p>
        </p:txBody>
      </p:sp>
      <p:grpSp>
        <p:nvGrpSpPr>
          <p:cNvPr id="1480" name="Group"/>
          <p:cNvGrpSpPr/>
          <p:nvPr/>
        </p:nvGrpSpPr>
        <p:grpSpPr>
          <a:xfrm>
            <a:off x="2786062" y="2882900"/>
            <a:ext cx="815976" cy="563563"/>
            <a:chOff x="0" y="0"/>
            <a:chExt cx="815975" cy="563562"/>
          </a:xfrm>
        </p:grpSpPr>
        <p:sp>
          <p:nvSpPr>
            <p:cNvPr id="1462"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463"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464"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465"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66"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67"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68"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69"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70"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71"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472"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73"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74"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75"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476"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477"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478"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79"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nvGrpSpPr>
          <p:cNvPr id="1499" name="Group"/>
          <p:cNvGrpSpPr/>
          <p:nvPr/>
        </p:nvGrpSpPr>
        <p:grpSpPr>
          <a:xfrm>
            <a:off x="2671762" y="4051300"/>
            <a:ext cx="815976" cy="563563"/>
            <a:chOff x="0" y="0"/>
            <a:chExt cx="815975" cy="563562"/>
          </a:xfrm>
        </p:grpSpPr>
        <p:sp>
          <p:nvSpPr>
            <p:cNvPr id="1481"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482"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483"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484"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85"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86"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87"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88"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89"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90"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491"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92"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93"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94"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495"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496"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497"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498"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500" name="Line"/>
          <p:cNvSpPr/>
          <p:nvPr/>
        </p:nvSpPr>
        <p:spPr>
          <a:xfrm>
            <a:off x="2373312" y="3889374"/>
            <a:ext cx="1079501" cy="1589"/>
          </a:xfrm>
          <a:prstGeom prst="line">
            <a:avLst/>
          </a:prstGeom>
          <a:ln w="25400">
            <a:solidFill>
              <a:srgbClr val="000000"/>
            </a:solidFill>
            <a:tailEnd type="triangle"/>
          </a:ln>
        </p:spPr>
        <p:txBody>
          <a:bodyPr lIns="45719" rIns="45719"/>
          <a:lstStyle/>
          <a:p>
            <a:pPr algn="r">
              <a:defRPr b="1" sz="4400"/>
            </a:pPr>
          </a:p>
        </p:txBody>
      </p:sp>
      <p:sp>
        <p:nvSpPr>
          <p:cNvPr id="1501" name="Line"/>
          <p:cNvSpPr/>
          <p:nvPr/>
        </p:nvSpPr>
        <p:spPr>
          <a:xfrm>
            <a:off x="5230812" y="3902075"/>
            <a:ext cx="596901" cy="1588"/>
          </a:xfrm>
          <a:prstGeom prst="line">
            <a:avLst/>
          </a:prstGeom>
          <a:ln w="25400">
            <a:solidFill>
              <a:srgbClr val="000000"/>
            </a:solidFill>
            <a:tailEnd type="triangle"/>
          </a:ln>
        </p:spPr>
        <p:txBody>
          <a:bodyPr lIns="45719" rIns="45719"/>
          <a:lstStyle/>
          <a:p>
            <a:pPr algn="r">
              <a:defRPr b="1" sz="4400"/>
            </a:pPr>
          </a:p>
        </p:txBody>
      </p:sp>
      <p:sp>
        <p:nvSpPr>
          <p:cNvPr id="1502" name="Resets lock…"/>
          <p:cNvSpPr txBox="1"/>
          <p:nvPr/>
        </p:nvSpPr>
        <p:spPr>
          <a:xfrm>
            <a:off x="5845175" y="4457700"/>
            <a:ext cx="1346622"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Resets lock </a:t>
            </a:r>
          </a:p>
          <a:p>
            <a:pPr>
              <a:lnSpc>
                <a:spcPct val="90000"/>
              </a:lnSpc>
            </a:pPr>
            <a:r>
              <a:t>upon exit</a:t>
            </a:r>
          </a:p>
        </p:txBody>
      </p:sp>
      <p:sp>
        <p:nvSpPr>
          <p:cNvPr id="1503" name="spin…"/>
          <p:cNvSpPr txBox="1"/>
          <p:nvPr/>
        </p:nvSpPr>
        <p:spPr>
          <a:xfrm>
            <a:off x="3648075" y="4489450"/>
            <a:ext cx="584473"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spin </a:t>
            </a:r>
          </a:p>
          <a:p>
            <a:pPr>
              <a:lnSpc>
                <a:spcPct val="90000"/>
              </a:lnSpc>
            </a:pPr>
            <a:r>
              <a:t>lock</a:t>
            </a:r>
          </a:p>
        </p:txBody>
      </p:sp>
      <p:sp>
        <p:nvSpPr>
          <p:cNvPr id="1504" name="critical…"/>
          <p:cNvSpPr txBox="1"/>
          <p:nvPr/>
        </p:nvSpPr>
        <p:spPr>
          <a:xfrm>
            <a:off x="4410075" y="4484687"/>
            <a:ext cx="1828800" cy="588900"/>
          </a:xfrm>
          <a:prstGeom prst="rect">
            <a:avLst/>
          </a:prstGeom>
          <a:ln w="12700">
            <a:miter lim="400000"/>
          </a:ln>
          <a:extLst>
            <a:ext uri="{C572A759-6A51-4108-AA02-DFA0A04FC94B}">
              <ma14:wrappingTextBoxFlag xmlns:ma14="http://schemas.microsoft.com/office/mac/drawingml/2011/main" val="1"/>
            </a:ext>
          </a:extLst>
        </p:spPr>
        <p:txBody>
          <a:bodyPr lIns="44450" tIns="44450" rIns="44450" bIns="44450">
            <a:spAutoFit/>
          </a:bodyPr>
          <a:lstStyle/>
          <a:p>
            <a:pPr>
              <a:lnSpc>
                <a:spcPct val="90000"/>
              </a:lnSpc>
            </a:pPr>
            <a:r>
              <a:t>critical </a:t>
            </a:r>
          </a:p>
          <a:p>
            <a:pPr>
              <a:lnSpc>
                <a:spcPct val="90000"/>
              </a:lnSpc>
            </a:pPr>
            <a:r>
              <a:t>section</a:t>
            </a:r>
          </a:p>
        </p:txBody>
      </p:sp>
      <p:grpSp>
        <p:nvGrpSpPr>
          <p:cNvPr id="1508" name="Group"/>
          <p:cNvGrpSpPr/>
          <p:nvPr/>
        </p:nvGrpSpPr>
        <p:grpSpPr>
          <a:xfrm>
            <a:off x="1724025" y="3594100"/>
            <a:ext cx="334479" cy="1360054"/>
            <a:chOff x="0" y="0"/>
            <a:chExt cx="334478" cy="1360053"/>
          </a:xfrm>
        </p:grpSpPr>
        <p:sp>
          <p:nvSpPr>
            <p:cNvPr id="1505" name="."/>
            <p:cNvSpPr txBox="1"/>
            <p:nvPr/>
          </p:nvSpPr>
          <p:spPr>
            <a:xfrm>
              <a:off x="0" y="0"/>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506" name="."/>
            <p:cNvSpPr txBox="1"/>
            <p:nvPr/>
          </p:nvSpPr>
          <p:spPr>
            <a:xfrm>
              <a:off x="0" y="166687"/>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507" name="."/>
            <p:cNvSpPr txBox="1"/>
            <p:nvPr/>
          </p:nvSpPr>
          <p:spPr>
            <a:xfrm>
              <a:off x="0" y="333375"/>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grpSp>
      <p:grpSp>
        <p:nvGrpSpPr>
          <p:cNvPr id="1518" name="Group"/>
          <p:cNvGrpSpPr/>
          <p:nvPr/>
        </p:nvGrpSpPr>
        <p:grpSpPr>
          <a:xfrm>
            <a:off x="1523999" y="2519362"/>
            <a:ext cx="725489" cy="765176"/>
            <a:chOff x="0" y="0"/>
            <a:chExt cx="725487" cy="765175"/>
          </a:xfrm>
        </p:grpSpPr>
        <p:sp>
          <p:nvSpPr>
            <p:cNvPr id="1509" name="Rectangle"/>
            <p:cNvSpPr/>
            <p:nvPr/>
          </p:nvSpPr>
          <p:spPr>
            <a:xfrm flipH="1">
              <a:off x="291551" y="553047"/>
              <a:ext cx="413596" cy="15152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510"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1"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2"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3"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4"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5"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6"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17"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528" name="Group"/>
          <p:cNvGrpSpPr/>
          <p:nvPr/>
        </p:nvGrpSpPr>
        <p:grpSpPr>
          <a:xfrm>
            <a:off x="1465262" y="3432175"/>
            <a:ext cx="725488" cy="765176"/>
            <a:chOff x="0" y="0"/>
            <a:chExt cx="725487" cy="765175"/>
          </a:xfrm>
        </p:grpSpPr>
        <p:sp>
          <p:nvSpPr>
            <p:cNvPr id="1519"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520"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1"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2"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3"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4"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5"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6"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27"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538" name="Group"/>
          <p:cNvGrpSpPr/>
          <p:nvPr/>
        </p:nvGrpSpPr>
        <p:grpSpPr>
          <a:xfrm>
            <a:off x="1546224" y="4964112"/>
            <a:ext cx="725489" cy="765176"/>
            <a:chOff x="0" y="0"/>
            <a:chExt cx="725487" cy="765175"/>
          </a:xfrm>
        </p:grpSpPr>
        <p:sp>
          <p:nvSpPr>
            <p:cNvPr id="1529" name="Rectangle"/>
            <p:cNvSpPr/>
            <p:nvPr/>
          </p:nvSpPr>
          <p:spPr>
            <a:xfrm flipH="1">
              <a:off x="291551" y="553047"/>
              <a:ext cx="413596" cy="151521"/>
            </a:xfrm>
            <a:prstGeom prst="rect">
              <a:avLst/>
            </a:prstGeom>
            <a:solidFill>
              <a:srgbClr val="00FF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530"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1"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2"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3"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4"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5"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6"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37"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544" name="Group"/>
          <p:cNvGrpSpPr/>
          <p:nvPr/>
        </p:nvGrpSpPr>
        <p:grpSpPr>
          <a:xfrm>
            <a:off x="3648075" y="3444874"/>
            <a:ext cx="611188" cy="871539"/>
            <a:chOff x="0" y="0"/>
            <a:chExt cx="611187" cy="871537"/>
          </a:xfrm>
        </p:grpSpPr>
        <p:sp>
          <p:nvSpPr>
            <p:cNvPr id="1539" name="Oval"/>
            <p:cNvSpPr/>
            <p:nvPr/>
          </p:nvSpPr>
          <p:spPr>
            <a:xfrm>
              <a:off x="0" y="-1"/>
              <a:ext cx="611188" cy="631904"/>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540" name="Oval"/>
            <p:cNvSpPr/>
            <p:nvPr/>
          </p:nvSpPr>
          <p:spPr>
            <a:xfrm>
              <a:off x="88622" y="85474"/>
              <a:ext cx="427832" cy="496060"/>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541" name="Oval"/>
            <p:cNvSpPr/>
            <p:nvPr/>
          </p:nvSpPr>
          <p:spPr>
            <a:xfrm>
              <a:off x="4583" y="254897"/>
              <a:ext cx="606605" cy="616641"/>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542" name="Circle"/>
            <p:cNvSpPr/>
            <p:nvPr/>
          </p:nvSpPr>
          <p:spPr>
            <a:xfrm>
              <a:off x="195580" y="381583"/>
              <a:ext cx="218500" cy="212162"/>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543" name="Shape"/>
            <p:cNvSpPr/>
            <p:nvPr/>
          </p:nvSpPr>
          <p:spPr>
            <a:xfrm flipH="1" rot="10800000">
              <a:off x="239891" y="557112"/>
              <a:ext cx="146686" cy="18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5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54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55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grpSp>
        <p:nvGrpSpPr>
          <p:cNvPr id="1560" name="Group"/>
          <p:cNvGrpSpPr/>
          <p:nvPr/>
        </p:nvGrpSpPr>
        <p:grpSpPr>
          <a:xfrm>
            <a:off x="5891212" y="3640137"/>
            <a:ext cx="725488" cy="765176"/>
            <a:chOff x="0" y="0"/>
            <a:chExt cx="725487" cy="765175"/>
          </a:xfrm>
        </p:grpSpPr>
        <p:sp>
          <p:nvSpPr>
            <p:cNvPr id="1551"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552"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3"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4"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5"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6"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7"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8"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59"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561" name="Rectangle"/>
          <p:cNvSpPr/>
          <p:nvPr/>
        </p:nvSpPr>
        <p:spPr>
          <a:xfrm>
            <a:off x="4467225" y="3478212"/>
            <a:ext cx="665163" cy="874713"/>
          </a:xfrm>
          <a:prstGeom prst="rect">
            <a:avLst/>
          </a:prstGeom>
          <a:solidFill>
            <a:srgbClr val="FFFF00"/>
          </a:solidFill>
          <a:ln w="28575">
            <a:solidFill>
              <a:srgbClr val="000000"/>
            </a:solidFill>
          </a:ln>
          <a:effectLst>
            <a:outerShdw sx="100000" sy="100000" kx="0" ky="0" algn="b" rotWithShape="0" blurRad="63500" dist="107763" dir="2700000">
              <a:srgbClr val="808080">
                <a:alpha val="50000"/>
              </a:srgbClr>
            </a:outerShdw>
          </a:effectLst>
        </p:spPr>
        <p:txBody>
          <a:bodyPr lIns="45719" rIns="45719" anchor="ctr"/>
          <a:lstStyle/>
          <a:p>
            <a:pPr algn="ctr">
              <a:defRPr sz="2400">
                <a:latin typeface="Times New Roman"/>
                <a:ea typeface="Times New Roman"/>
                <a:cs typeface="Times New Roman"/>
                <a:sym typeface="Times New Roman"/>
              </a:defRPr>
            </a:pPr>
          </a:p>
        </p:txBody>
      </p:sp>
      <p:sp>
        <p:nvSpPr>
          <p:cNvPr id="1562" name="Basic Spin-Lock"/>
          <p:cNvSpPr txBox="1"/>
          <p:nvPr>
            <p:ph type="title" idx="4294967295"/>
          </p:nvPr>
        </p:nvSpPr>
        <p:spPr>
          <a:xfrm>
            <a:off x="738187" y="587374"/>
            <a:ext cx="7772401" cy="1143002"/>
          </a:xfrm>
          <a:prstGeom prst="rect">
            <a:avLst/>
          </a:prstGeom>
        </p:spPr>
        <p:txBody>
          <a:bodyPr>
            <a:normAutofit fontScale="100000" lnSpcReduction="0"/>
          </a:bodyPr>
          <a:lstStyle/>
          <a:p>
            <a:pPr/>
            <a:r>
              <a:t>Basic Spin-Lock</a:t>
            </a:r>
          </a:p>
        </p:txBody>
      </p:sp>
      <p:sp>
        <p:nvSpPr>
          <p:cNvPr id="1563" name="Line"/>
          <p:cNvSpPr/>
          <p:nvPr/>
        </p:nvSpPr>
        <p:spPr>
          <a:xfrm>
            <a:off x="2424112" y="3305174"/>
            <a:ext cx="647701" cy="192089"/>
          </a:xfrm>
          <a:prstGeom prst="line">
            <a:avLst/>
          </a:prstGeom>
          <a:ln w="25400">
            <a:solidFill>
              <a:srgbClr val="000000"/>
            </a:solidFill>
            <a:tailEnd type="triangle"/>
          </a:ln>
        </p:spPr>
        <p:txBody>
          <a:bodyPr lIns="45719" rIns="45719"/>
          <a:lstStyle/>
          <a:p>
            <a:pPr algn="r">
              <a:defRPr b="1" sz="4400"/>
            </a:pPr>
          </a:p>
        </p:txBody>
      </p:sp>
      <p:sp>
        <p:nvSpPr>
          <p:cNvPr id="1564" name="Line"/>
          <p:cNvSpPr/>
          <p:nvPr/>
        </p:nvSpPr>
        <p:spPr>
          <a:xfrm flipV="1">
            <a:off x="2368550" y="4652962"/>
            <a:ext cx="636588" cy="333376"/>
          </a:xfrm>
          <a:prstGeom prst="line">
            <a:avLst/>
          </a:prstGeom>
          <a:ln w="25400">
            <a:solidFill>
              <a:srgbClr val="000000"/>
            </a:solidFill>
            <a:tailEnd type="triangle"/>
          </a:ln>
        </p:spPr>
        <p:txBody>
          <a:bodyPr lIns="45719" rIns="45719"/>
          <a:lstStyle/>
          <a:p>
            <a:pPr algn="r">
              <a:defRPr b="1" sz="4400"/>
            </a:pPr>
          </a:p>
        </p:txBody>
      </p:sp>
      <p:sp>
        <p:nvSpPr>
          <p:cNvPr id="1565" name="Rectangle"/>
          <p:cNvSpPr/>
          <p:nvPr/>
        </p:nvSpPr>
        <p:spPr>
          <a:xfrm>
            <a:off x="3763962" y="3627437"/>
            <a:ext cx="419101" cy="558801"/>
          </a:xfrm>
          <a:prstGeom prst="rect">
            <a:avLst/>
          </a:prstGeom>
          <a:solidFill>
            <a:srgbClr val="FFFFFF"/>
          </a:solidFill>
          <a:ln w="12700">
            <a:miter lim="400000"/>
          </a:ln>
        </p:spPr>
        <p:txBody>
          <a:bodyPr lIns="45719" rIns="45719" anchor="ctr"/>
          <a:lstStyle/>
          <a:p>
            <a:pPr/>
          </a:p>
        </p:txBody>
      </p:sp>
      <p:sp>
        <p:nvSpPr>
          <p:cNvPr id="1566" name="CS"/>
          <p:cNvSpPr txBox="1"/>
          <p:nvPr/>
        </p:nvSpPr>
        <p:spPr>
          <a:xfrm>
            <a:off x="4549775" y="3746500"/>
            <a:ext cx="4191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CS</a:t>
            </a:r>
          </a:p>
        </p:txBody>
      </p:sp>
      <p:grpSp>
        <p:nvGrpSpPr>
          <p:cNvPr id="1585" name="Group"/>
          <p:cNvGrpSpPr/>
          <p:nvPr/>
        </p:nvGrpSpPr>
        <p:grpSpPr>
          <a:xfrm>
            <a:off x="665162" y="2806700"/>
            <a:ext cx="815976" cy="563563"/>
            <a:chOff x="0" y="0"/>
            <a:chExt cx="815975" cy="563562"/>
          </a:xfrm>
        </p:grpSpPr>
        <p:sp>
          <p:nvSpPr>
            <p:cNvPr id="1567"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568"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569"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570"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1"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2"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3"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4"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5"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6"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577"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8"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79"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80"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581"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582"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583"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584"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586" name="Line"/>
          <p:cNvSpPr/>
          <p:nvPr/>
        </p:nvSpPr>
        <p:spPr>
          <a:xfrm>
            <a:off x="2373312" y="3889374"/>
            <a:ext cx="1079501" cy="1589"/>
          </a:xfrm>
          <a:prstGeom prst="line">
            <a:avLst/>
          </a:prstGeom>
          <a:ln w="25400">
            <a:solidFill>
              <a:srgbClr val="000000"/>
            </a:solidFill>
            <a:tailEnd type="triangle"/>
          </a:ln>
        </p:spPr>
        <p:txBody>
          <a:bodyPr lIns="45719" rIns="45719"/>
          <a:lstStyle/>
          <a:p>
            <a:pPr algn="r">
              <a:defRPr b="1" sz="4400"/>
            </a:pPr>
          </a:p>
        </p:txBody>
      </p:sp>
      <p:sp>
        <p:nvSpPr>
          <p:cNvPr id="1587" name="Line"/>
          <p:cNvSpPr/>
          <p:nvPr/>
        </p:nvSpPr>
        <p:spPr>
          <a:xfrm>
            <a:off x="5230812" y="3902075"/>
            <a:ext cx="596901" cy="1588"/>
          </a:xfrm>
          <a:prstGeom prst="line">
            <a:avLst/>
          </a:prstGeom>
          <a:ln w="25400">
            <a:solidFill>
              <a:srgbClr val="000000"/>
            </a:solidFill>
            <a:tailEnd type="triangle"/>
          </a:ln>
        </p:spPr>
        <p:txBody>
          <a:bodyPr lIns="45719" rIns="45719"/>
          <a:lstStyle/>
          <a:p>
            <a:pPr algn="r">
              <a:defRPr b="1" sz="4400"/>
            </a:pPr>
          </a:p>
        </p:txBody>
      </p:sp>
      <p:sp>
        <p:nvSpPr>
          <p:cNvPr id="1588" name="Resets lock…"/>
          <p:cNvSpPr txBox="1"/>
          <p:nvPr/>
        </p:nvSpPr>
        <p:spPr>
          <a:xfrm>
            <a:off x="5845175" y="4457700"/>
            <a:ext cx="1346622"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Resets lock </a:t>
            </a:r>
          </a:p>
          <a:p>
            <a:pPr>
              <a:lnSpc>
                <a:spcPct val="90000"/>
              </a:lnSpc>
            </a:pPr>
            <a:r>
              <a:t>upon exit</a:t>
            </a:r>
          </a:p>
        </p:txBody>
      </p:sp>
      <p:sp>
        <p:nvSpPr>
          <p:cNvPr id="1589" name="spin…"/>
          <p:cNvSpPr txBox="1"/>
          <p:nvPr/>
        </p:nvSpPr>
        <p:spPr>
          <a:xfrm>
            <a:off x="3648075" y="4489450"/>
            <a:ext cx="584473"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spin </a:t>
            </a:r>
          </a:p>
          <a:p>
            <a:pPr>
              <a:lnSpc>
                <a:spcPct val="90000"/>
              </a:lnSpc>
            </a:pPr>
            <a:r>
              <a:t>lock</a:t>
            </a:r>
          </a:p>
        </p:txBody>
      </p:sp>
      <p:sp>
        <p:nvSpPr>
          <p:cNvPr id="1590" name="critical…"/>
          <p:cNvSpPr txBox="1"/>
          <p:nvPr/>
        </p:nvSpPr>
        <p:spPr>
          <a:xfrm>
            <a:off x="4410075" y="4484687"/>
            <a:ext cx="1828800" cy="588900"/>
          </a:xfrm>
          <a:prstGeom prst="rect">
            <a:avLst/>
          </a:prstGeom>
          <a:ln w="12700">
            <a:miter lim="400000"/>
          </a:ln>
          <a:extLst>
            <a:ext uri="{C572A759-6A51-4108-AA02-DFA0A04FC94B}">
              <ma14:wrappingTextBoxFlag xmlns:ma14="http://schemas.microsoft.com/office/mac/drawingml/2011/main" val="1"/>
            </a:ext>
          </a:extLst>
        </p:spPr>
        <p:txBody>
          <a:bodyPr lIns="44450" tIns="44450" rIns="44450" bIns="44450">
            <a:spAutoFit/>
          </a:bodyPr>
          <a:lstStyle/>
          <a:p>
            <a:pPr>
              <a:lnSpc>
                <a:spcPct val="90000"/>
              </a:lnSpc>
            </a:pPr>
            <a:r>
              <a:t>critical </a:t>
            </a:r>
          </a:p>
          <a:p>
            <a:pPr>
              <a:lnSpc>
                <a:spcPct val="90000"/>
              </a:lnSpc>
            </a:pPr>
            <a:r>
              <a:t>section</a:t>
            </a:r>
          </a:p>
        </p:txBody>
      </p:sp>
      <p:grpSp>
        <p:nvGrpSpPr>
          <p:cNvPr id="1594" name="Group"/>
          <p:cNvGrpSpPr/>
          <p:nvPr/>
        </p:nvGrpSpPr>
        <p:grpSpPr>
          <a:xfrm>
            <a:off x="1724025" y="3594100"/>
            <a:ext cx="334479" cy="1360054"/>
            <a:chOff x="0" y="0"/>
            <a:chExt cx="334478" cy="1360053"/>
          </a:xfrm>
        </p:grpSpPr>
        <p:sp>
          <p:nvSpPr>
            <p:cNvPr id="1591" name="."/>
            <p:cNvSpPr txBox="1"/>
            <p:nvPr/>
          </p:nvSpPr>
          <p:spPr>
            <a:xfrm>
              <a:off x="0" y="0"/>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592" name="."/>
            <p:cNvSpPr txBox="1"/>
            <p:nvPr/>
          </p:nvSpPr>
          <p:spPr>
            <a:xfrm>
              <a:off x="0" y="166687"/>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593" name="."/>
            <p:cNvSpPr txBox="1"/>
            <p:nvPr/>
          </p:nvSpPr>
          <p:spPr>
            <a:xfrm>
              <a:off x="0" y="333375"/>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grpSp>
      <p:grpSp>
        <p:nvGrpSpPr>
          <p:cNvPr id="1604" name="Group"/>
          <p:cNvGrpSpPr/>
          <p:nvPr/>
        </p:nvGrpSpPr>
        <p:grpSpPr>
          <a:xfrm>
            <a:off x="1523999" y="2519362"/>
            <a:ext cx="725489" cy="765176"/>
            <a:chOff x="0" y="0"/>
            <a:chExt cx="725487" cy="765175"/>
          </a:xfrm>
        </p:grpSpPr>
        <p:sp>
          <p:nvSpPr>
            <p:cNvPr id="1595" name="Rectangle"/>
            <p:cNvSpPr/>
            <p:nvPr/>
          </p:nvSpPr>
          <p:spPr>
            <a:xfrm flipH="1">
              <a:off x="291551" y="553047"/>
              <a:ext cx="413596" cy="15152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596"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97"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98"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599"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0"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1"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2"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3"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614" name="Group"/>
          <p:cNvGrpSpPr/>
          <p:nvPr/>
        </p:nvGrpSpPr>
        <p:grpSpPr>
          <a:xfrm>
            <a:off x="1465262" y="3432175"/>
            <a:ext cx="725488" cy="765176"/>
            <a:chOff x="0" y="0"/>
            <a:chExt cx="725487" cy="765175"/>
          </a:xfrm>
        </p:grpSpPr>
        <p:sp>
          <p:nvSpPr>
            <p:cNvPr id="1605"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606"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7"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8"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09"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0"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1"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2"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3"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624" name="Group"/>
          <p:cNvGrpSpPr/>
          <p:nvPr/>
        </p:nvGrpSpPr>
        <p:grpSpPr>
          <a:xfrm>
            <a:off x="1546224" y="4964112"/>
            <a:ext cx="725489" cy="765176"/>
            <a:chOff x="0" y="0"/>
            <a:chExt cx="725487" cy="765175"/>
          </a:xfrm>
        </p:grpSpPr>
        <p:sp>
          <p:nvSpPr>
            <p:cNvPr id="1615" name="Rectangle"/>
            <p:cNvSpPr/>
            <p:nvPr/>
          </p:nvSpPr>
          <p:spPr>
            <a:xfrm flipH="1">
              <a:off x="291551" y="553047"/>
              <a:ext cx="413596" cy="151521"/>
            </a:xfrm>
            <a:prstGeom prst="rect">
              <a:avLst/>
            </a:prstGeom>
            <a:solidFill>
              <a:srgbClr val="00FF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616"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7"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8"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19"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20"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21"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22"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23"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630" name="Group"/>
          <p:cNvGrpSpPr/>
          <p:nvPr/>
        </p:nvGrpSpPr>
        <p:grpSpPr>
          <a:xfrm>
            <a:off x="3648075" y="3444874"/>
            <a:ext cx="611188" cy="871539"/>
            <a:chOff x="0" y="0"/>
            <a:chExt cx="611187" cy="871537"/>
          </a:xfrm>
        </p:grpSpPr>
        <p:sp>
          <p:nvSpPr>
            <p:cNvPr id="1625" name="Oval"/>
            <p:cNvSpPr/>
            <p:nvPr/>
          </p:nvSpPr>
          <p:spPr>
            <a:xfrm>
              <a:off x="0" y="-1"/>
              <a:ext cx="611188" cy="631904"/>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626" name="Oval"/>
            <p:cNvSpPr/>
            <p:nvPr/>
          </p:nvSpPr>
          <p:spPr>
            <a:xfrm>
              <a:off x="88622" y="85474"/>
              <a:ext cx="427832" cy="496060"/>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627" name="Oval"/>
            <p:cNvSpPr/>
            <p:nvPr/>
          </p:nvSpPr>
          <p:spPr>
            <a:xfrm>
              <a:off x="4583" y="254897"/>
              <a:ext cx="606605" cy="616641"/>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628" name="Circle"/>
            <p:cNvSpPr/>
            <p:nvPr/>
          </p:nvSpPr>
          <p:spPr>
            <a:xfrm>
              <a:off x="195580" y="381583"/>
              <a:ext cx="218500" cy="212162"/>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629" name="Shape"/>
            <p:cNvSpPr/>
            <p:nvPr/>
          </p:nvSpPr>
          <p:spPr>
            <a:xfrm flipH="1" rot="10800000">
              <a:off x="239891" y="557112"/>
              <a:ext cx="146686" cy="18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631" name="…lock introduces sequential bottleneck"/>
          <p:cNvSpPr txBox="1"/>
          <p:nvPr/>
        </p:nvSpPr>
        <p:spPr>
          <a:xfrm>
            <a:off x="4497387" y="2274887"/>
            <a:ext cx="4354513" cy="8926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FF3300"/>
                </a:solidFill>
              </a:defRPr>
            </a:lvl1pPr>
          </a:lstStyle>
          <a:p>
            <a:pPr/>
            <a:r>
              <a:t>…lock introduces sequential bottleneck</a:t>
            </a:r>
          </a:p>
        </p:txBody>
      </p:sp>
      <p:grpSp>
        <p:nvGrpSpPr>
          <p:cNvPr id="1650" name="Group"/>
          <p:cNvGrpSpPr/>
          <p:nvPr/>
        </p:nvGrpSpPr>
        <p:grpSpPr>
          <a:xfrm>
            <a:off x="42862" y="2806700"/>
            <a:ext cx="815976" cy="563563"/>
            <a:chOff x="0" y="0"/>
            <a:chExt cx="815975" cy="563562"/>
          </a:xfrm>
        </p:grpSpPr>
        <p:sp>
          <p:nvSpPr>
            <p:cNvPr id="1632"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33"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34"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35"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36"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37"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38"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39"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40"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41"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642"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43"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44"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45"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646"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647"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648"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49"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path" nodeType="clickEffect" presetSubtype="0" presetID="-1" grpId="1" fill="hold">
                                  <p:stCondLst>
                                    <p:cond delay="0"/>
                                  </p:stCondLst>
                                  <p:childTnLst>
                                    <p:animMotion path="M 0.000000 0.000000 C -0.003385 0.009955 -0.006682 0.019967 -0.010001 0.030211 C -0.013320 0.040455 -0.016660 0.050930 -0.020130 0.061810 C -0.023690 0.072570 -0.027293 0.083680 -0.030895 0.095022 C -0.034497 0.106365 -0.038100 0.117940 -0.041660 0.129630" origin="layout" pathEditMode="relative">
                                      <p:cBhvr>
                                        <p:cTn id="6" dur="2000" fill="hold"/>
                                        <p:tgtEl>
                                          <p:spTgt spid="1604"/>
                                        </p:tgtEl>
                                        <p:attrNameLst>
                                          <p:attrName>ppt_x</p:attrName>
                                          <p:attrName>ppt_y</p:attrName>
                                        </p:attrNameLst>
                                      </p:cBhvr>
                                    </p:animMotion>
                                  </p:childTnLst>
                                </p:cTn>
                              </p:par>
                            </p:childTnLst>
                          </p:cTn>
                        </p:par>
                        <p:par>
                          <p:cTn id="7" fill="hold">
                            <p:stCondLst>
                              <p:cond delay="2000"/>
                            </p:stCondLst>
                            <p:childTnLst>
                              <p:par>
                                <p:cTn id="8" presetClass="entr" nodeType="afterEffect" presetSubtype="0" presetID="1" grpId="2" fill="hold">
                                  <p:stCondLst>
                                    <p:cond delay="0"/>
                                  </p:stCondLst>
                                  <p:iterate type="el" backwards="0">
                                    <p:tmAbs val="0"/>
                                  </p:iterate>
                                  <p:childTnLst>
                                    <p:set>
                                      <p:cBhvr>
                                        <p:cTn id="9" fill="hold"/>
                                        <p:tgtEl>
                                          <p:spTgt spid="1585"/>
                                        </p:tgtEl>
                                        <p:attrNameLst>
                                          <p:attrName>style.visibility</p:attrName>
                                        </p:attrNameLst>
                                      </p:cBhvr>
                                      <p:to>
                                        <p:strVal val="visible"/>
                                      </p:to>
                                    </p:set>
                                  </p:childTnLst>
                                </p:cTn>
                              </p:par>
                            </p:childTnLst>
                          </p:cTn>
                        </p:par>
                        <p:par>
                          <p:cTn id="10" fill="hold">
                            <p:stCondLst>
                              <p:cond delay="0"/>
                            </p:stCondLst>
                            <p:childTnLst>
                              <p:par>
                                <p:cTn id="11" presetClass="path" nodeType="afterEffect" presetSubtype="0" presetID="-1" grpId="3" fill="hold">
                                  <p:stCondLst>
                                    <p:cond delay="0"/>
                                  </p:stCondLst>
                                  <p:childTnLst>
                                    <p:animMotion path="M 0.000000 0.000000 C -0.007119 0.005550 -0.014059 0.011570 -0.031419 0.001850 C -0.048779 -0.007870 -0.083329 -0.019910 -0.104169 -0.058340 C -0.124999 -0.096990 -0.148089 -0.200700 -0.156939 -0.229400" origin="layout" pathEditMode="relative">
                                      <p:cBhvr>
                                        <p:cTn id="12" dur="2000" fill="hold"/>
                                        <p:tgtEl>
                                          <p:spTgt spid="1624"/>
                                        </p:tgtEl>
                                        <p:attrNameLst>
                                          <p:attrName>ppt_x</p:attrName>
                                          <p:attrName>ppt_y</p:attrName>
                                        </p:attrNameLst>
                                      </p:cBhvr>
                                    </p:animMotion>
                                  </p:childTnLst>
                                </p:cTn>
                              </p:par>
                            </p:childTnLst>
                          </p:cTn>
                        </p:par>
                        <p:par>
                          <p:cTn id="13" fill="hold">
                            <p:stCondLst>
                              <p:cond delay="2000"/>
                            </p:stCondLst>
                            <p:childTnLst>
                              <p:par>
                                <p:cTn id="14" presetClass="entr" nodeType="afterEffect" presetSubtype="0" presetID="1" grpId="4" fill="hold">
                                  <p:stCondLst>
                                    <p:cond delay="0"/>
                                  </p:stCondLst>
                                  <p:iterate type="el" backwards="0">
                                    <p:tmAbs val="0"/>
                                  </p:iterate>
                                  <p:childTnLst>
                                    <p:set>
                                      <p:cBhvr>
                                        <p:cTn id="15" fill="hold"/>
                                        <p:tgtEl>
                                          <p:spTgt spid="16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50" grpId="4"/>
      <p:bldP build="whole" bldLvl="1" animBg="1" rev="0" advAuto="0" spid="1585" grpId="2"/>
    </p:bldLst>
  </p:timing>
</p:sld>
</file>

<file path=ppt/slides/slide5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655"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65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grpSp>
        <p:nvGrpSpPr>
          <p:cNvPr id="1666" name="Group"/>
          <p:cNvGrpSpPr/>
          <p:nvPr/>
        </p:nvGrpSpPr>
        <p:grpSpPr>
          <a:xfrm>
            <a:off x="5891212" y="3640137"/>
            <a:ext cx="725488" cy="765176"/>
            <a:chOff x="0" y="0"/>
            <a:chExt cx="725487" cy="765175"/>
          </a:xfrm>
        </p:grpSpPr>
        <p:sp>
          <p:nvSpPr>
            <p:cNvPr id="1657"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658"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59"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60"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61"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62"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63"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64"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665"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667" name="Rectangle"/>
          <p:cNvSpPr/>
          <p:nvPr/>
        </p:nvSpPr>
        <p:spPr>
          <a:xfrm>
            <a:off x="4467225" y="3478212"/>
            <a:ext cx="665163" cy="874713"/>
          </a:xfrm>
          <a:prstGeom prst="rect">
            <a:avLst/>
          </a:prstGeom>
          <a:solidFill>
            <a:srgbClr val="FFFF00"/>
          </a:solidFill>
          <a:ln w="28575">
            <a:solidFill>
              <a:srgbClr val="000000"/>
            </a:solidFill>
          </a:ln>
          <a:effectLst>
            <a:outerShdw sx="100000" sy="100000" kx="0" ky="0" algn="b" rotWithShape="0" blurRad="63500" dist="107763" dir="2700000">
              <a:srgbClr val="808080">
                <a:alpha val="50000"/>
              </a:srgbClr>
            </a:outerShdw>
          </a:effectLst>
        </p:spPr>
        <p:txBody>
          <a:bodyPr lIns="45719" rIns="45719" anchor="ctr"/>
          <a:lstStyle/>
          <a:p>
            <a:pPr algn="ctr">
              <a:defRPr sz="2400">
                <a:latin typeface="Times New Roman"/>
                <a:ea typeface="Times New Roman"/>
                <a:cs typeface="Times New Roman"/>
                <a:sym typeface="Times New Roman"/>
              </a:defRPr>
            </a:pPr>
          </a:p>
        </p:txBody>
      </p:sp>
      <p:sp>
        <p:nvSpPr>
          <p:cNvPr id="1668" name="Basic Spin-Lock"/>
          <p:cNvSpPr txBox="1"/>
          <p:nvPr>
            <p:ph type="title" idx="4294967295"/>
          </p:nvPr>
        </p:nvSpPr>
        <p:spPr>
          <a:xfrm>
            <a:off x="738187" y="587374"/>
            <a:ext cx="7772401" cy="1143002"/>
          </a:xfrm>
          <a:prstGeom prst="rect">
            <a:avLst/>
          </a:prstGeom>
        </p:spPr>
        <p:txBody>
          <a:bodyPr>
            <a:normAutofit fontScale="100000" lnSpcReduction="0"/>
          </a:bodyPr>
          <a:lstStyle/>
          <a:p>
            <a:pPr/>
            <a:r>
              <a:t>Basic Spin-Lock</a:t>
            </a:r>
          </a:p>
        </p:txBody>
      </p:sp>
      <p:sp>
        <p:nvSpPr>
          <p:cNvPr id="1669" name="Line"/>
          <p:cNvSpPr/>
          <p:nvPr/>
        </p:nvSpPr>
        <p:spPr>
          <a:xfrm>
            <a:off x="2424112" y="3305174"/>
            <a:ext cx="647701" cy="192089"/>
          </a:xfrm>
          <a:prstGeom prst="line">
            <a:avLst/>
          </a:prstGeom>
          <a:ln w="25400">
            <a:solidFill>
              <a:srgbClr val="000000"/>
            </a:solidFill>
            <a:tailEnd type="triangle"/>
          </a:ln>
        </p:spPr>
        <p:txBody>
          <a:bodyPr lIns="45719" rIns="45719"/>
          <a:lstStyle/>
          <a:p>
            <a:pPr algn="r">
              <a:defRPr b="1" sz="4400"/>
            </a:pPr>
          </a:p>
        </p:txBody>
      </p:sp>
      <p:sp>
        <p:nvSpPr>
          <p:cNvPr id="1670" name="Line"/>
          <p:cNvSpPr/>
          <p:nvPr/>
        </p:nvSpPr>
        <p:spPr>
          <a:xfrm flipV="1">
            <a:off x="2368550" y="4652962"/>
            <a:ext cx="636588" cy="333376"/>
          </a:xfrm>
          <a:prstGeom prst="line">
            <a:avLst/>
          </a:prstGeom>
          <a:ln w="25400">
            <a:solidFill>
              <a:srgbClr val="000000"/>
            </a:solidFill>
            <a:tailEnd type="triangle"/>
          </a:ln>
        </p:spPr>
        <p:txBody>
          <a:bodyPr lIns="45719" rIns="45719"/>
          <a:lstStyle/>
          <a:p>
            <a:pPr algn="r">
              <a:defRPr b="1" sz="4400"/>
            </a:pPr>
          </a:p>
        </p:txBody>
      </p:sp>
      <p:sp>
        <p:nvSpPr>
          <p:cNvPr id="1671" name="Rectangle"/>
          <p:cNvSpPr/>
          <p:nvPr/>
        </p:nvSpPr>
        <p:spPr>
          <a:xfrm>
            <a:off x="3763962" y="3627437"/>
            <a:ext cx="419101" cy="558801"/>
          </a:xfrm>
          <a:prstGeom prst="rect">
            <a:avLst/>
          </a:prstGeom>
          <a:solidFill>
            <a:srgbClr val="FFFFFF"/>
          </a:solidFill>
          <a:ln w="12700">
            <a:miter lim="400000"/>
          </a:ln>
        </p:spPr>
        <p:txBody>
          <a:bodyPr lIns="45719" rIns="45719" anchor="ctr"/>
          <a:lstStyle/>
          <a:p>
            <a:pPr/>
          </a:p>
        </p:txBody>
      </p:sp>
      <p:sp>
        <p:nvSpPr>
          <p:cNvPr id="1672" name="CS"/>
          <p:cNvSpPr txBox="1"/>
          <p:nvPr/>
        </p:nvSpPr>
        <p:spPr>
          <a:xfrm>
            <a:off x="4549775" y="3746500"/>
            <a:ext cx="4191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CS</a:t>
            </a:r>
          </a:p>
        </p:txBody>
      </p:sp>
      <p:grpSp>
        <p:nvGrpSpPr>
          <p:cNvPr id="1691" name="Group"/>
          <p:cNvGrpSpPr/>
          <p:nvPr/>
        </p:nvGrpSpPr>
        <p:grpSpPr>
          <a:xfrm>
            <a:off x="2786062" y="2882900"/>
            <a:ext cx="815976" cy="563563"/>
            <a:chOff x="0" y="0"/>
            <a:chExt cx="815975" cy="563562"/>
          </a:xfrm>
        </p:grpSpPr>
        <p:sp>
          <p:nvSpPr>
            <p:cNvPr id="1673"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4"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5"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76"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77"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78"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79"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80"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81"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82"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683"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84"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85"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86"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687"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688"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689"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90"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nvGrpSpPr>
          <p:cNvPr id="1710" name="Group"/>
          <p:cNvGrpSpPr/>
          <p:nvPr/>
        </p:nvGrpSpPr>
        <p:grpSpPr>
          <a:xfrm>
            <a:off x="2671762" y="4051300"/>
            <a:ext cx="815976" cy="563563"/>
            <a:chOff x="0" y="0"/>
            <a:chExt cx="815975" cy="563562"/>
          </a:xfrm>
        </p:grpSpPr>
        <p:sp>
          <p:nvSpPr>
            <p:cNvPr id="1692"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93"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94"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695"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96"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97"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98"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699"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00"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01"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702"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03"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04"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05"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06"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07"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708"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09"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711" name="Line"/>
          <p:cNvSpPr/>
          <p:nvPr/>
        </p:nvSpPr>
        <p:spPr>
          <a:xfrm>
            <a:off x="2373312" y="3889374"/>
            <a:ext cx="1079501" cy="1589"/>
          </a:xfrm>
          <a:prstGeom prst="line">
            <a:avLst/>
          </a:prstGeom>
          <a:ln w="25400">
            <a:solidFill>
              <a:srgbClr val="000000"/>
            </a:solidFill>
            <a:tailEnd type="triangle"/>
          </a:ln>
        </p:spPr>
        <p:txBody>
          <a:bodyPr lIns="45719" rIns="45719"/>
          <a:lstStyle/>
          <a:p>
            <a:pPr algn="r">
              <a:defRPr b="1" sz="4400"/>
            </a:pPr>
          </a:p>
        </p:txBody>
      </p:sp>
      <p:sp>
        <p:nvSpPr>
          <p:cNvPr id="1712" name="Line"/>
          <p:cNvSpPr/>
          <p:nvPr/>
        </p:nvSpPr>
        <p:spPr>
          <a:xfrm>
            <a:off x="5230812" y="3902075"/>
            <a:ext cx="596901" cy="1588"/>
          </a:xfrm>
          <a:prstGeom prst="line">
            <a:avLst/>
          </a:prstGeom>
          <a:ln w="25400">
            <a:solidFill>
              <a:srgbClr val="000000"/>
            </a:solidFill>
            <a:tailEnd type="triangle"/>
          </a:ln>
        </p:spPr>
        <p:txBody>
          <a:bodyPr lIns="45719" rIns="45719"/>
          <a:lstStyle/>
          <a:p>
            <a:pPr algn="r">
              <a:defRPr b="1" sz="4400"/>
            </a:pPr>
          </a:p>
        </p:txBody>
      </p:sp>
      <p:sp>
        <p:nvSpPr>
          <p:cNvPr id="1713" name="Resets lock…"/>
          <p:cNvSpPr txBox="1"/>
          <p:nvPr/>
        </p:nvSpPr>
        <p:spPr>
          <a:xfrm>
            <a:off x="5845175" y="4457700"/>
            <a:ext cx="1346622"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Resets lock </a:t>
            </a:r>
          </a:p>
          <a:p>
            <a:pPr>
              <a:lnSpc>
                <a:spcPct val="90000"/>
              </a:lnSpc>
            </a:pPr>
            <a:r>
              <a:t>upon exit</a:t>
            </a:r>
          </a:p>
        </p:txBody>
      </p:sp>
      <p:sp>
        <p:nvSpPr>
          <p:cNvPr id="1714" name="spin…"/>
          <p:cNvSpPr txBox="1"/>
          <p:nvPr/>
        </p:nvSpPr>
        <p:spPr>
          <a:xfrm>
            <a:off x="3648075" y="4489450"/>
            <a:ext cx="584473"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spin </a:t>
            </a:r>
          </a:p>
          <a:p>
            <a:pPr>
              <a:lnSpc>
                <a:spcPct val="90000"/>
              </a:lnSpc>
            </a:pPr>
            <a:r>
              <a:t>lock</a:t>
            </a:r>
          </a:p>
        </p:txBody>
      </p:sp>
      <p:sp>
        <p:nvSpPr>
          <p:cNvPr id="1715" name="critical…"/>
          <p:cNvSpPr txBox="1"/>
          <p:nvPr/>
        </p:nvSpPr>
        <p:spPr>
          <a:xfrm>
            <a:off x="4410075" y="4484687"/>
            <a:ext cx="1828800" cy="588900"/>
          </a:xfrm>
          <a:prstGeom prst="rect">
            <a:avLst/>
          </a:prstGeom>
          <a:ln w="12700">
            <a:miter lim="400000"/>
          </a:ln>
          <a:extLst>
            <a:ext uri="{C572A759-6A51-4108-AA02-DFA0A04FC94B}">
              <ma14:wrappingTextBoxFlag xmlns:ma14="http://schemas.microsoft.com/office/mac/drawingml/2011/main" val="1"/>
            </a:ext>
          </a:extLst>
        </p:spPr>
        <p:txBody>
          <a:bodyPr lIns="44450" tIns="44450" rIns="44450" bIns="44450">
            <a:spAutoFit/>
          </a:bodyPr>
          <a:lstStyle/>
          <a:p>
            <a:pPr>
              <a:lnSpc>
                <a:spcPct val="90000"/>
              </a:lnSpc>
            </a:pPr>
            <a:r>
              <a:t>critical </a:t>
            </a:r>
          </a:p>
          <a:p>
            <a:pPr>
              <a:lnSpc>
                <a:spcPct val="90000"/>
              </a:lnSpc>
            </a:pPr>
            <a:r>
              <a:t>section</a:t>
            </a:r>
          </a:p>
        </p:txBody>
      </p:sp>
      <p:grpSp>
        <p:nvGrpSpPr>
          <p:cNvPr id="1719" name="Group"/>
          <p:cNvGrpSpPr/>
          <p:nvPr/>
        </p:nvGrpSpPr>
        <p:grpSpPr>
          <a:xfrm>
            <a:off x="1724025" y="3594100"/>
            <a:ext cx="334479" cy="1360054"/>
            <a:chOff x="0" y="0"/>
            <a:chExt cx="334478" cy="1360053"/>
          </a:xfrm>
        </p:grpSpPr>
        <p:sp>
          <p:nvSpPr>
            <p:cNvPr id="1716" name="."/>
            <p:cNvSpPr txBox="1"/>
            <p:nvPr/>
          </p:nvSpPr>
          <p:spPr>
            <a:xfrm>
              <a:off x="0" y="0"/>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717" name="."/>
            <p:cNvSpPr txBox="1"/>
            <p:nvPr/>
          </p:nvSpPr>
          <p:spPr>
            <a:xfrm>
              <a:off x="0" y="166687"/>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718" name="."/>
            <p:cNvSpPr txBox="1"/>
            <p:nvPr/>
          </p:nvSpPr>
          <p:spPr>
            <a:xfrm>
              <a:off x="0" y="333375"/>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grpSp>
      <p:grpSp>
        <p:nvGrpSpPr>
          <p:cNvPr id="1729" name="Group"/>
          <p:cNvGrpSpPr/>
          <p:nvPr/>
        </p:nvGrpSpPr>
        <p:grpSpPr>
          <a:xfrm>
            <a:off x="1523999" y="2519362"/>
            <a:ext cx="725489" cy="765176"/>
            <a:chOff x="0" y="0"/>
            <a:chExt cx="725487" cy="765175"/>
          </a:xfrm>
        </p:grpSpPr>
        <p:sp>
          <p:nvSpPr>
            <p:cNvPr id="1720" name="Rectangle"/>
            <p:cNvSpPr/>
            <p:nvPr/>
          </p:nvSpPr>
          <p:spPr>
            <a:xfrm flipH="1">
              <a:off x="291551" y="553047"/>
              <a:ext cx="413596" cy="15152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721"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2"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3"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4"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5"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6"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7"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28"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739" name="Group"/>
          <p:cNvGrpSpPr/>
          <p:nvPr/>
        </p:nvGrpSpPr>
        <p:grpSpPr>
          <a:xfrm>
            <a:off x="1465262" y="3432175"/>
            <a:ext cx="725488" cy="765176"/>
            <a:chOff x="0" y="0"/>
            <a:chExt cx="725487" cy="765175"/>
          </a:xfrm>
        </p:grpSpPr>
        <p:sp>
          <p:nvSpPr>
            <p:cNvPr id="1730"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731"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2"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3"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4"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5"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6"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7"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38"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749" name="Group"/>
          <p:cNvGrpSpPr/>
          <p:nvPr/>
        </p:nvGrpSpPr>
        <p:grpSpPr>
          <a:xfrm>
            <a:off x="1546224" y="4964112"/>
            <a:ext cx="725489" cy="765176"/>
            <a:chOff x="0" y="0"/>
            <a:chExt cx="725487" cy="765175"/>
          </a:xfrm>
        </p:grpSpPr>
        <p:sp>
          <p:nvSpPr>
            <p:cNvPr id="1740" name="Rectangle"/>
            <p:cNvSpPr/>
            <p:nvPr/>
          </p:nvSpPr>
          <p:spPr>
            <a:xfrm flipH="1">
              <a:off x="291551" y="553047"/>
              <a:ext cx="413596" cy="151521"/>
            </a:xfrm>
            <a:prstGeom prst="rect">
              <a:avLst/>
            </a:prstGeom>
            <a:solidFill>
              <a:srgbClr val="00FF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741"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2"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3"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4"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5"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6"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7"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48"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755" name="Group"/>
          <p:cNvGrpSpPr/>
          <p:nvPr/>
        </p:nvGrpSpPr>
        <p:grpSpPr>
          <a:xfrm>
            <a:off x="3648075" y="3444874"/>
            <a:ext cx="611188" cy="871539"/>
            <a:chOff x="0" y="0"/>
            <a:chExt cx="611187" cy="871537"/>
          </a:xfrm>
        </p:grpSpPr>
        <p:sp>
          <p:nvSpPr>
            <p:cNvPr id="1750" name="Oval"/>
            <p:cNvSpPr/>
            <p:nvPr/>
          </p:nvSpPr>
          <p:spPr>
            <a:xfrm>
              <a:off x="0" y="-1"/>
              <a:ext cx="611188" cy="631904"/>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751" name="Oval"/>
            <p:cNvSpPr/>
            <p:nvPr/>
          </p:nvSpPr>
          <p:spPr>
            <a:xfrm>
              <a:off x="88622" y="85474"/>
              <a:ext cx="427832" cy="496060"/>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752" name="Oval"/>
            <p:cNvSpPr/>
            <p:nvPr/>
          </p:nvSpPr>
          <p:spPr>
            <a:xfrm>
              <a:off x="4583" y="254897"/>
              <a:ext cx="606605" cy="616641"/>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753" name="Circle"/>
            <p:cNvSpPr/>
            <p:nvPr/>
          </p:nvSpPr>
          <p:spPr>
            <a:xfrm>
              <a:off x="195580" y="381583"/>
              <a:ext cx="218500" cy="212162"/>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754" name="Shape"/>
            <p:cNvSpPr/>
            <p:nvPr/>
          </p:nvSpPr>
          <p:spPr>
            <a:xfrm flipH="1" rot="10800000">
              <a:off x="239891" y="557112"/>
              <a:ext cx="146686" cy="18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764" name="Group"/>
          <p:cNvGrpSpPr/>
          <p:nvPr/>
        </p:nvGrpSpPr>
        <p:grpSpPr>
          <a:xfrm>
            <a:off x="3708400" y="2198687"/>
            <a:ext cx="5435600" cy="1492251"/>
            <a:chOff x="0" y="0"/>
            <a:chExt cx="5435600" cy="1492250"/>
          </a:xfrm>
        </p:grpSpPr>
        <p:sp>
          <p:nvSpPr>
            <p:cNvPr id="1756" name="Line"/>
            <p:cNvSpPr/>
            <p:nvPr/>
          </p:nvSpPr>
          <p:spPr>
            <a:xfrm>
              <a:off x="57150" y="793750"/>
              <a:ext cx="222250" cy="677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AFD00"/>
            </a:solidFill>
            <a:ln w="25400" cap="rnd">
              <a:solidFill>
                <a:srgbClr val="F35B1B"/>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57" name="Line"/>
            <p:cNvSpPr/>
            <p:nvPr/>
          </p:nvSpPr>
          <p:spPr>
            <a:xfrm>
              <a:off x="225425" y="1023937"/>
              <a:ext cx="228600" cy="461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58" name="Line"/>
            <p:cNvSpPr/>
            <p:nvPr/>
          </p:nvSpPr>
          <p:spPr>
            <a:xfrm>
              <a:off x="122237" y="854075"/>
              <a:ext cx="36671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3300"/>
            </a:solidFill>
            <a:ln w="25400" cap="rnd">
              <a:solidFill>
                <a:srgbClr val="FAFD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59" name="Line"/>
            <p:cNvSpPr/>
            <p:nvPr/>
          </p:nvSpPr>
          <p:spPr>
            <a:xfrm>
              <a:off x="247650" y="1004887"/>
              <a:ext cx="298450" cy="460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60" name="Line"/>
            <p:cNvSpPr/>
            <p:nvPr/>
          </p:nvSpPr>
          <p:spPr>
            <a:xfrm>
              <a:off x="79375" y="928687"/>
              <a:ext cx="268288" cy="563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3300"/>
            </a:solidFill>
            <a:ln w="25400" cap="rnd">
              <a:solidFill>
                <a:srgbClr val="EF91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61" name="Line"/>
            <p:cNvSpPr/>
            <p:nvPr/>
          </p:nvSpPr>
          <p:spPr>
            <a:xfrm>
              <a:off x="201612" y="860425"/>
              <a:ext cx="176213" cy="611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CC00"/>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62" name="Line"/>
            <p:cNvSpPr/>
            <p:nvPr/>
          </p:nvSpPr>
          <p:spPr>
            <a:xfrm>
              <a:off x="285750" y="1262062"/>
              <a:ext cx="200025" cy="203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8"/>
                  </a:lnTo>
                  <a:lnTo>
                    <a:pt x="17486" y="5062"/>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3300"/>
            </a:solidFill>
            <a:ln w="25400" cap="rnd">
              <a:solidFill>
                <a:srgbClr val="FFCC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763" name="…lock suffers from contention"/>
            <p:cNvSpPr txBox="1"/>
            <p:nvPr/>
          </p:nvSpPr>
          <p:spPr>
            <a:xfrm>
              <a:off x="0" y="0"/>
              <a:ext cx="5435600" cy="4862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2800">
                  <a:solidFill>
                    <a:srgbClr val="FF3300"/>
                  </a:solidFill>
                </a:defRPr>
              </a:lvl1pPr>
            </a:lstStyle>
            <a:p>
              <a:pPr/>
              <a:r>
                <a:t>…lock suffers from contention</a:t>
              </a:r>
            </a:p>
          </p:txBody>
        </p:sp>
      </p:gr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 name="LockOne"/>
          <p:cNvSpPr txBox="1"/>
          <p:nvPr>
            <p:ph type="title" idx="4294967295"/>
          </p:nvPr>
        </p:nvSpPr>
        <p:spPr>
          <a:xfrm>
            <a:off x="685800" y="609599"/>
            <a:ext cx="7772400" cy="1143002"/>
          </a:xfrm>
          <a:prstGeom prst="rect">
            <a:avLst/>
          </a:prstGeom>
        </p:spPr>
        <p:txBody>
          <a:bodyPr>
            <a:normAutofit fontScale="100000" lnSpcReduction="0"/>
          </a:bodyPr>
          <a:lstStyle/>
          <a:p>
            <a:pPr/>
            <a:r>
              <a:t>LockOne</a:t>
            </a:r>
          </a:p>
        </p:txBody>
      </p:sp>
      <p:sp>
        <p:nvSpPr>
          <p:cNvPr id="67" name="class LockOne implements Lock {…"/>
          <p:cNvSpPr txBox="1"/>
          <p:nvPr/>
        </p:nvSpPr>
        <p:spPr>
          <a:xfrm>
            <a:off x="725487" y="1562100"/>
            <a:ext cx="7693026" cy="4466844"/>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latin typeface="Courier New"/>
                <a:ea typeface="Courier New"/>
                <a:cs typeface="Courier New"/>
                <a:sym typeface="Courier New"/>
              </a:defRPr>
            </a:pPr>
            <a:r>
              <a:t>class</a:t>
            </a:r>
            <a:r>
              <a:rPr>
                <a:solidFill>
                  <a:srgbClr val="3333CC"/>
                </a:solidFill>
              </a:rPr>
              <a:t> LockOne </a:t>
            </a:r>
            <a:r>
              <a:t>implements</a:t>
            </a:r>
            <a:r>
              <a:rPr>
                <a:solidFill>
                  <a:srgbClr val="3333CC"/>
                </a:solidFill>
              </a:rPr>
              <a:t> </a:t>
            </a:r>
            <a:r>
              <a:rPr>
                <a:solidFill>
                  <a:srgbClr val="3333FF"/>
                </a:solidFill>
              </a:rPr>
              <a:t>Lock {</a:t>
            </a:r>
            <a:endParaRPr>
              <a:solidFill>
                <a:srgbClr val="3333FF"/>
              </a:solidFill>
            </a:endParaRPr>
          </a:p>
          <a:p>
            <a:pPr>
              <a:lnSpc>
                <a:spcPct val="70000"/>
              </a:lnSpc>
              <a:spcBef>
                <a:spcPts val="800"/>
              </a:spcBef>
              <a:defRPr sz="2400">
                <a:latin typeface="Courier New"/>
                <a:ea typeface="Courier New"/>
                <a:cs typeface="Courier New"/>
                <a:sym typeface="Courier New"/>
              </a:defRPr>
            </a:pPr>
            <a:r>
              <a:t>private boolean[]</a:t>
            </a:r>
            <a:r>
              <a:rPr>
                <a:solidFill>
                  <a:srgbClr val="3333CC"/>
                </a:solidFill>
              </a:rPr>
              <a:t> flag = </a:t>
            </a:r>
            <a:r>
              <a:t>new</a:t>
            </a:r>
            <a:r>
              <a:rPr>
                <a:solidFill>
                  <a:srgbClr val="3333CC"/>
                </a:solidFill>
              </a:rPr>
              <a:t> boolean[2];</a:t>
            </a:r>
            <a:endParaRPr>
              <a:solidFill>
                <a:srgbClr val="3333CC"/>
              </a:solidFill>
            </a:endParaRPr>
          </a:p>
          <a:p>
            <a:pPr>
              <a:lnSpc>
                <a:spcPct val="70000"/>
              </a:lnSpc>
              <a:spcBef>
                <a:spcPts val="800"/>
              </a:spcBef>
              <a:defRPr sz="2400">
                <a:latin typeface="Courier New"/>
                <a:ea typeface="Courier New"/>
                <a:cs typeface="Courier New"/>
                <a:sym typeface="Courier New"/>
              </a:defRPr>
            </a:pPr>
            <a:r>
              <a:t>public void </a:t>
            </a:r>
            <a:r>
              <a:rPr>
                <a:solidFill>
                  <a:srgbClr val="3333CC"/>
                </a:solidFill>
              </a:rPr>
              <a:t>lock() {</a:t>
            </a:r>
            <a:endParaRPr>
              <a:solidFill>
                <a:srgbClr val="3333CC"/>
              </a:solidFill>
            </a:endParaRPr>
          </a:p>
          <a:p>
            <a:pPr>
              <a:defRPr sz="2400">
                <a:latin typeface="Courier New"/>
                <a:ea typeface="Courier New"/>
                <a:cs typeface="Courier New"/>
                <a:sym typeface="Courier New"/>
              </a:defRPr>
            </a:pPr>
            <a:r>
              <a:t>  int i = ThreadID.get();</a:t>
            </a:r>
          </a:p>
          <a:p>
            <a:pPr>
              <a:defRPr sz="2400">
                <a:latin typeface="Courier New"/>
                <a:ea typeface="Courier New"/>
                <a:cs typeface="Courier New"/>
                <a:sym typeface="Courier New"/>
              </a:defRPr>
            </a:pPr>
            <a:r>
              <a:t>  int j = 1 - i;</a:t>
            </a:r>
            <a:endParaRPr>
              <a:solidFill>
                <a:srgbClr val="3333CC"/>
              </a:solidFill>
            </a:endParaRPr>
          </a:p>
          <a:p>
            <a:pPr>
              <a:defRPr sz="2400">
                <a:latin typeface="Courier New"/>
                <a:ea typeface="Courier New"/>
                <a:cs typeface="Courier New"/>
                <a:sym typeface="Courier New"/>
              </a:defRPr>
            </a:pPr>
            <a:r>
              <a:t>  </a:t>
            </a:r>
            <a:r>
              <a:rPr>
                <a:solidFill>
                  <a:srgbClr val="3333CC"/>
                </a:solidFill>
              </a:rPr>
              <a:t>flag[i] =</a:t>
            </a:r>
            <a:r>
              <a:t> true;</a:t>
            </a:r>
          </a:p>
          <a:p>
            <a:pPr>
              <a:defRPr sz="2400">
                <a:latin typeface="Courier New"/>
                <a:ea typeface="Courier New"/>
                <a:cs typeface="Courier New"/>
                <a:sym typeface="Courier New"/>
              </a:defRPr>
            </a:pPr>
            <a:r>
              <a:t>  while </a:t>
            </a:r>
            <a:r>
              <a:rPr>
                <a:solidFill>
                  <a:srgbClr val="3333CC"/>
                </a:solidFill>
              </a:rPr>
              <a:t>(flag[j]) {}</a:t>
            </a:r>
            <a:endParaRPr>
              <a:solidFill>
                <a:srgbClr val="3333CC"/>
              </a:solidFill>
            </a:endParaRPr>
          </a:p>
          <a:p>
            <a:pPr>
              <a:defRPr sz="2400">
                <a:latin typeface="Courier New"/>
                <a:ea typeface="Courier New"/>
                <a:cs typeface="Courier New"/>
                <a:sym typeface="Courier New"/>
              </a:defRPr>
            </a:pPr>
            <a:r>
              <a:t> </a:t>
            </a:r>
            <a:r>
              <a:rPr>
                <a:solidFill>
                  <a:srgbClr val="3333CC"/>
                </a:solidFill>
              </a:rPr>
              <a:t>} </a:t>
            </a:r>
            <a:endParaRPr>
              <a:solidFill>
                <a:srgbClr val="3333CC"/>
              </a:solidFill>
            </a:endParaRPr>
          </a:p>
          <a:p>
            <a:pPr>
              <a:lnSpc>
                <a:spcPct val="70000"/>
              </a:lnSpc>
              <a:spcBef>
                <a:spcPts val="800"/>
              </a:spcBef>
              <a:defRPr sz="2400">
                <a:latin typeface="Courier New"/>
                <a:ea typeface="Courier New"/>
                <a:cs typeface="Courier New"/>
                <a:sym typeface="Courier New"/>
              </a:defRPr>
            </a:pPr>
            <a:r>
              <a:t>public void unlock</a:t>
            </a:r>
            <a:r>
              <a:rPr>
                <a:solidFill>
                  <a:srgbClr val="3333CC"/>
                </a:solidFill>
              </a:rPr>
              <a:t>() {</a:t>
            </a:r>
            <a:endParaRPr>
              <a:solidFill>
                <a:srgbClr val="3333CC"/>
              </a:solidFill>
            </a:endParaRPr>
          </a:p>
          <a:p>
            <a:pPr>
              <a:defRPr sz="2400">
                <a:latin typeface="Courier New"/>
                <a:ea typeface="Courier New"/>
                <a:cs typeface="Courier New"/>
                <a:sym typeface="Courier New"/>
              </a:defRPr>
            </a:pPr>
            <a:r>
              <a:t>  int i = ThreadID.get();</a:t>
            </a:r>
          </a:p>
          <a:p>
            <a:pPr>
              <a:defRPr sz="2400">
                <a:latin typeface="Courier New"/>
                <a:ea typeface="Courier New"/>
                <a:cs typeface="Courier New"/>
                <a:sym typeface="Courier New"/>
              </a:defRPr>
            </a:pPr>
            <a:r>
              <a:t>  </a:t>
            </a:r>
            <a:r>
              <a:rPr>
                <a:solidFill>
                  <a:srgbClr val="3333CC"/>
                </a:solidFill>
              </a:rPr>
              <a:t>flag[i] =</a:t>
            </a:r>
            <a:r>
              <a:t> false;</a:t>
            </a:r>
          </a:p>
          <a:p>
            <a:pPr>
              <a:defRPr sz="2400">
                <a:latin typeface="Courier New"/>
                <a:ea typeface="Courier New"/>
                <a:cs typeface="Courier New"/>
                <a:sym typeface="Courier New"/>
              </a:defRPr>
            </a:pPr>
            <a:endParaRPr>
              <a:solidFill>
                <a:srgbClr val="3333CC"/>
              </a:solidFill>
            </a:endParaRPr>
          </a:p>
          <a:p>
            <a:pPr>
              <a:defRPr sz="2400">
                <a:latin typeface="Courier New"/>
                <a:ea typeface="Courier New"/>
                <a:cs typeface="Courier New"/>
                <a:sym typeface="Courier New"/>
              </a:defRPr>
            </a:pPr>
            <a:r>
              <a:rPr>
                <a:solidFill>
                  <a:srgbClr val="3333CC"/>
                </a:solidFill>
              </a:rPr>
              <a:t>} </a:t>
            </a:r>
          </a:p>
        </p:txBody>
      </p:sp>
    </p:spTree>
  </p:cSld>
  <p:clrMapOvr>
    <a:masterClrMapping/>
  </p:clrMapOvr>
  <p:transition xmlns:p14="http://schemas.microsoft.com/office/powerpoint/2010/main" spd="med" advClick="1"/>
</p:sld>
</file>

<file path=ppt/slides/slide6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76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77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grpSp>
        <p:nvGrpSpPr>
          <p:cNvPr id="1780" name="Group"/>
          <p:cNvGrpSpPr/>
          <p:nvPr/>
        </p:nvGrpSpPr>
        <p:grpSpPr>
          <a:xfrm>
            <a:off x="5891212" y="3640137"/>
            <a:ext cx="725488" cy="765176"/>
            <a:chOff x="0" y="0"/>
            <a:chExt cx="725487" cy="765175"/>
          </a:xfrm>
        </p:grpSpPr>
        <p:sp>
          <p:nvSpPr>
            <p:cNvPr id="1771"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772"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3"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4"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5"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6"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7"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8"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779"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781" name="Rectangle"/>
          <p:cNvSpPr/>
          <p:nvPr/>
        </p:nvSpPr>
        <p:spPr>
          <a:xfrm>
            <a:off x="4467225" y="3478212"/>
            <a:ext cx="665163" cy="874713"/>
          </a:xfrm>
          <a:prstGeom prst="rect">
            <a:avLst/>
          </a:prstGeom>
          <a:solidFill>
            <a:srgbClr val="FFFF00"/>
          </a:solidFill>
          <a:ln w="28575">
            <a:solidFill>
              <a:srgbClr val="000000"/>
            </a:solidFill>
          </a:ln>
          <a:effectLst>
            <a:outerShdw sx="100000" sy="100000" kx="0" ky="0" algn="b" rotWithShape="0" blurRad="63500" dist="107763" dir="2700000">
              <a:srgbClr val="808080">
                <a:alpha val="50000"/>
              </a:srgbClr>
            </a:outerShdw>
          </a:effectLst>
        </p:spPr>
        <p:txBody>
          <a:bodyPr lIns="45719" rIns="45719" anchor="ctr"/>
          <a:lstStyle/>
          <a:p>
            <a:pPr algn="ctr">
              <a:defRPr sz="2400">
                <a:latin typeface="Times New Roman"/>
                <a:ea typeface="Times New Roman"/>
                <a:cs typeface="Times New Roman"/>
                <a:sym typeface="Times New Roman"/>
              </a:defRPr>
            </a:pPr>
          </a:p>
        </p:txBody>
      </p:sp>
      <p:sp>
        <p:nvSpPr>
          <p:cNvPr id="1782" name="Basic Spin-Lock"/>
          <p:cNvSpPr txBox="1"/>
          <p:nvPr>
            <p:ph type="title" idx="4294967295"/>
          </p:nvPr>
        </p:nvSpPr>
        <p:spPr>
          <a:xfrm>
            <a:off x="738187" y="587374"/>
            <a:ext cx="7772401" cy="1143002"/>
          </a:xfrm>
          <a:prstGeom prst="rect">
            <a:avLst/>
          </a:prstGeom>
        </p:spPr>
        <p:txBody>
          <a:bodyPr>
            <a:normAutofit fontScale="100000" lnSpcReduction="0"/>
          </a:bodyPr>
          <a:lstStyle/>
          <a:p>
            <a:pPr/>
            <a:r>
              <a:t>Basic Spin-Lock</a:t>
            </a:r>
          </a:p>
        </p:txBody>
      </p:sp>
      <p:sp>
        <p:nvSpPr>
          <p:cNvPr id="1783" name="Line"/>
          <p:cNvSpPr/>
          <p:nvPr/>
        </p:nvSpPr>
        <p:spPr>
          <a:xfrm>
            <a:off x="2424112" y="3305174"/>
            <a:ext cx="647701" cy="192089"/>
          </a:xfrm>
          <a:prstGeom prst="line">
            <a:avLst/>
          </a:prstGeom>
          <a:ln w="25400">
            <a:solidFill>
              <a:srgbClr val="000000"/>
            </a:solidFill>
            <a:tailEnd type="triangle"/>
          </a:ln>
        </p:spPr>
        <p:txBody>
          <a:bodyPr lIns="45719" rIns="45719"/>
          <a:lstStyle/>
          <a:p>
            <a:pPr algn="r">
              <a:defRPr b="1" sz="4400"/>
            </a:pPr>
          </a:p>
        </p:txBody>
      </p:sp>
      <p:sp>
        <p:nvSpPr>
          <p:cNvPr id="1784" name="Line"/>
          <p:cNvSpPr/>
          <p:nvPr/>
        </p:nvSpPr>
        <p:spPr>
          <a:xfrm flipV="1">
            <a:off x="2368550" y="4652962"/>
            <a:ext cx="636588" cy="333376"/>
          </a:xfrm>
          <a:prstGeom prst="line">
            <a:avLst/>
          </a:prstGeom>
          <a:ln w="25400">
            <a:solidFill>
              <a:srgbClr val="000000"/>
            </a:solidFill>
            <a:tailEnd type="triangle"/>
          </a:ln>
        </p:spPr>
        <p:txBody>
          <a:bodyPr lIns="45719" rIns="45719"/>
          <a:lstStyle/>
          <a:p>
            <a:pPr algn="r">
              <a:defRPr b="1" sz="4400"/>
            </a:pPr>
          </a:p>
        </p:txBody>
      </p:sp>
      <p:sp>
        <p:nvSpPr>
          <p:cNvPr id="1785" name="Rectangle"/>
          <p:cNvSpPr/>
          <p:nvPr/>
        </p:nvSpPr>
        <p:spPr>
          <a:xfrm>
            <a:off x="3763962" y="3627437"/>
            <a:ext cx="419101" cy="558801"/>
          </a:xfrm>
          <a:prstGeom prst="rect">
            <a:avLst/>
          </a:prstGeom>
          <a:solidFill>
            <a:srgbClr val="FFFFFF"/>
          </a:solidFill>
          <a:ln w="12700">
            <a:miter lim="400000"/>
          </a:ln>
        </p:spPr>
        <p:txBody>
          <a:bodyPr lIns="45719" rIns="45719" anchor="ctr"/>
          <a:lstStyle/>
          <a:p>
            <a:pPr/>
          </a:p>
        </p:txBody>
      </p:sp>
      <p:sp>
        <p:nvSpPr>
          <p:cNvPr id="1786" name="CS"/>
          <p:cNvSpPr txBox="1"/>
          <p:nvPr/>
        </p:nvSpPr>
        <p:spPr>
          <a:xfrm>
            <a:off x="4549775" y="3746500"/>
            <a:ext cx="4191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CS</a:t>
            </a:r>
          </a:p>
        </p:txBody>
      </p:sp>
      <p:grpSp>
        <p:nvGrpSpPr>
          <p:cNvPr id="1805" name="Group"/>
          <p:cNvGrpSpPr/>
          <p:nvPr/>
        </p:nvGrpSpPr>
        <p:grpSpPr>
          <a:xfrm>
            <a:off x="2786062" y="2882900"/>
            <a:ext cx="815976" cy="563563"/>
            <a:chOff x="0" y="0"/>
            <a:chExt cx="815975" cy="563562"/>
          </a:xfrm>
        </p:grpSpPr>
        <p:sp>
          <p:nvSpPr>
            <p:cNvPr id="1787"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788"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789"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790"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1"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2"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3"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4"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5"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6"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797"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8"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799"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00"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01"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02"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803"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04"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nvGrpSpPr>
          <p:cNvPr id="1824" name="Group"/>
          <p:cNvGrpSpPr/>
          <p:nvPr/>
        </p:nvGrpSpPr>
        <p:grpSpPr>
          <a:xfrm>
            <a:off x="2671762" y="4051300"/>
            <a:ext cx="815976" cy="563563"/>
            <a:chOff x="0" y="0"/>
            <a:chExt cx="815975" cy="563562"/>
          </a:xfrm>
        </p:grpSpPr>
        <p:sp>
          <p:nvSpPr>
            <p:cNvPr id="1806"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807"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808"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809"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0"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1"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2"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3"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4"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5"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816"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7"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8"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19"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20"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21"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822"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823"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825" name="Line"/>
          <p:cNvSpPr/>
          <p:nvPr/>
        </p:nvSpPr>
        <p:spPr>
          <a:xfrm>
            <a:off x="2373312" y="3889374"/>
            <a:ext cx="1079501" cy="1589"/>
          </a:xfrm>
          <a:prstGeom prst="line">
            <a:avLst/>
          </a:prstGeom>
          <a:ln w="25400">
            <a:solidFill>
              <a:srgbClr val="000000"/>
            </a:solidFill>
            <a:tailEnd type="triangle"/>
          </a:ln>
        </p:spPr>
        <p:txBody>
          <a:bodyPr lIns="45719" rIns="45719"/>
          <a:lstStyle/>
          <a:p>
            <a:pPr algn="r">
              <a:defRPr b="1" sz="4400"/>
            </a:pPr>
          </a:p>
        </p:txBody>
      </p:sp>
      <p:sp>
        <p:nvSpPr>
          <p:cNvPr id="1826" name="Line"/>
          <p:cNvSpPr/>
          <p:nvPr/>
        </p:nvSpPr>
        <p:spPr>
          <a:xfrm>
            <a:off x="5230812" y="3902075"/>
            <a:ext cx="596901" cy="1588"/>
          </a:xfrm>
          <a:prstGeom prst="line">
            <a:avLst/>
          </a:prstGeom>
          <a:ln w="25400">
            <a:solidFill>
              <a:srgbClr val="000000"/>
            </a:solidFill>
            <a:tailEnd type="triangle"/>
          </a:ln>
        </p:spPr>
        <p:txBody>
          <a:bodyPr lIns="45719" rIns="45719"/>
          <a:lstStyle/>
          <a:p>
            <a:pPr algn="r">
              <a:defRPr b="1" sz="4400"/>
            </a:pPr>
          </a:p>
        </p:txBody>
      </p:sp>
      <p:sp>
        <p:nvSpPr>
          <p:cNvPr id="1827" name="Resets lock…"/>
          <p:cNvSpPr txBox="1"/>
          <p:nvPr/>
        </p:nvSpPr>
        <p:spPr>
          <a:xfrm>
            <a:off x="5845175" y="4457700"/>
            <a:ext cx="1346622"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Resets lock </a:t>
            </a:r>
          </a:p>
          <a:p>
            <a:pPr>
              <a:lnSpc>
                <a:spcPct val="90000"/>
              </a:lnSpc>
            </a:pPr>
            <a:r>
              <a:t>upon exit</a:t>
            </a:r>
          </a:p>
        </p:txBody>
      </p:sp>
      <p:sp>
        <p:nvSpPr>
          <p:cNvPr id="1828" name="spin…"/>
          <p:cNvSpPr txBox="1"/>
          <p:nvPr/>
        </p:nvSpPr>
        <p:spPr>
          <a:xfrm>
            <a:off x="3648075" y="4489450"/>
            <a:ext cx="584473"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spin </a:t>
            </a:r>
          </a:p>
          <a:p>
            <a:pPr>
              <a:lnSpc>
                <a:spcPct val="90000"/>
              </a:lnSpc>
            </a:pPr>
            <a:r>
              <a:t>lock</a:t>
            </a:r>
          </a:p>
        </p:txBody>
      </p:sp>
      <p:sp>
        <p:nvSpPr>
          <p:cNvPr id="1829" name="critical…"/>
          <p:cNvSpPr txBox="1"/>
          <p:nvPr/>
        </p:nvSpPr>
        <p:spPr>
          <a:xfrm>
            <a:off x="4410075" y="4484687"/>
            <a:ext cx="1828800" cy="588900"/>
          </a:xfrm>
          <a:prstGeom prst="rect">
            <a:avLst/>
          </a:prstGeom>
          <a:ln w="12700">
            <a:miter lim="400000"/>
          </a:ln>
          <a:extLst>
            <a:ext uri="{C572A759-6A51-4108-AA02-DFA0A04FC94B}">
              <ma14:wrappingTextBoxFlag xmlns:ma14="http://schemas.microsoft.com/office/mac/drawingml/2011/main" val="1"/>
            </a:ext>
          </a:extLst>
        </p:spPr>
        <p:txBody>
          <a:bodyPr lIns="44450" tIns="44450" rIns="44450" bIns="44450">
            <a:spAutoFit/>
          </a:bodyPr>
          <a:lstStyle/>
          <a:p>
            <a:pPr>
              <a:lnSpc>
                <a:spcPct val="90000"/>
              </a:lnSpc>
            </a:pPr>
            <a:r>
              <a:t>critical </a:t>
            </a:r>
          </a:p>
          <a:p>
            <a:pPr>
              <a:lnSpc>
                <a:spcPct val="90000"/>
              </a:lnSpc>
            </a:pPr>
            <a:r>
              <a:t>section</a:t>
            </a:r>
          </a:p>
        </p:txBody>
      </p:sp>
      <p:grpSp>
        <p:nvGrpSpPr>
          <p:cNvPr id="1833" name="Group"/>
          <p:cNvGrpSpPr/>
          <p:nvPr/>
        </p:nvGrpSpPr>
        <p:grpSpPr>
          <a:xfrm>
            <a:off x="1724025" y="3594100"/>
            <a:ext cx="334479" cy="1360054"/>
            <a:chOff x="0" y="0"/>
            <a:chExt cx="334478" cy="1360053"/>
          </a:xfrm>
        </p:grpSpPr>
        <p:sp>
          <p:nvSpPr>
            <p:cNvPr id="1830" name="."/>
            <p:cNvSpPr txBox="1"/>
            <p:nvPr/>
          </p:nvSpPr>
          <p:spPr>
            <a:xfrm>
              <a:off x="0" y="0"/>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831" name="."/>
            <p:cNvSpPr txBox="1"/>
            <p:nvPr/>
          </p:nvSpPr>
          <p:spPr>
            <a:xfrm>
              <a:off x="0" y="166687"/>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832" name="."/>
            <p:cNvSpPr txBox="1"/>
            <p:nvPr/>
          </p:nvSpPr>
          <p:spPr>
            <a:xfrm>
              <a:off x="0" y="333375"/>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grpSp>
      <p:grpSp>
        <p:nvGrpSpPr>
          <p:cNvPr id="1843" name="Group"/>
          <p:cNvGrpSpPr/>
          <p:nvPr/>
        </p:nvGrpSpPr>
        <p:grpSpPr>
          <a:xfrm>
            <a:off x="1523999" y="2519362"/>
            <a:ext cx="725489" cy="765176"/>
            <a:chOff x="0" y="0"/>
            <a:chExt cx="725487" cy="765175"/>
          </a:xfrm>
        </p:grpSpPr>
        <p:sp>
          <p:nvSpPr>
            <p:cNvPr id="1834" name="Rectangle"/>
            <p:cNvSpPr/>
            <p:nvPr/>
          </p:nvSpPr>
          <p:spPr>
            <a:xfrm flipH="1">
              <a:off x="291551" y="553047"/>
              <a:ext cx="413596" cy="15152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835"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36"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37"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38"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39"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0"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1"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2"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853" name="Group"/>
          <p:cNvGrpSpPr/>
          <p:nvPr/>
        </p:nvGrpSpPr>
        <p:grpSpPr>
          <a:xfrm>
            <a:off x="1465262" y="3432175"/>
            <a:ext cx="725488" cy="765176"/>
            <a:chOff x="0" y="0"/>
            <a:chExt cx="725487" cy="765175"/>
          </a:xfrm>
        </p:grpSpPr>
        <p:sp>
          <p:nvSpPr>
            <p:cNvPr id="1844"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845"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6"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7"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8"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49"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0"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1"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2"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863" name="Group"/>
          <p:cNvGrpSpPr/>
          <p:nvPr/>
        </p:nvGrpSpPr>
        <p:grpSpPr>
          <a:xfrm>
            <a:off x="1546224" y="4964112"/>
            <a:ext cx="725489" cy="765176"/>
            <a:chOff x="0" y="0"/>
            <a:chExt cx="725487" cy="765175"/>
          </a:xfrm>
        </p:grpSpPr>
        <p:sp>
          <p:nvSpPr>
            <p:cNvPr id="1854" name="Rectangle"/>
            <p:cNvSpPr/>
            <p:nvPr/>
          </p:nvSpPr>
          <p:spPr>
            <a:xfrm flipH="1">
              <a:off x="291551" y="553047"/>
              <a:ext cx="413596" cy="151521"/>
            </a:xfrm>
            <a:prstGeom prst="rect">
              <a:avLst/>
            </a:prstGeom>
            <a:solidFill>
              <a:srgbClr val="00FF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855"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6"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7"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8"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59"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60"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61"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62"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864" name="Notice: these are distinct phenomena"/>
          <p:cNvSpPr txBox="1"/>
          <p:nvPr/>
        </p:nvSpPr>
        <p:spPr>
          <a:xfrm>
            <a:off x="3897312" y="5210175"/>
            <a:ext cx="4981576" cy="8926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3333CC"/>
                </a:solidFill>
              </a:defRPr>
            </a:lvl1pPr>
          </a:lstStyle>
          <a:p>
            <a:pPr/>
            <a:r>
              <a:t>Notice: these are distinct phenomena</a:t>
            </a:r>
          </a:p>
        </p:txBody>
      </p:sp>
      <p:grpSp>
        <p:nvGrpSpPr>
          <p:cNvPr id="1870" name="Group"/>
          <p:cNvGrpSpPr/>
          <p:nvPr/>
        </p:nvGrpSpPr>
        <p:grpSpPr>
          <a:xfrm>
            <a:off x="3648075" y="3444874"/>
            <a:ext cx="611188" cy="871539"/>
            <a:chOff x="0" y="0"/>
            <a:chExt cx="611187" cy="871537"/>
          </a:xfrm>
        </p:grpSpPr>
        <p:sp>
          <p:nvSpPr>
            <p:cNvPr id="1865" name="Oval"/>
            <p:cNvSpPr/>
            <p:nvPr/>
          </p:nvSpPr>
          <p:spPr>
            <a:xfrm>
              <a:off x="0" y="-1"/>
              <a:ext cx="611188" cy="631904"/>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866" name="Oval"/>
            <p:cNvSpPr/>
            <p:nvPr/>
          </p:nvSpPr>
          <p:spPr>
            <a:xfrm>
              <a:off x="88622" y="85474"/>
              <a:ext cx="427832" cy="496060"/>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867" name="Oval"/>
            <p:cNvSpPr/>
            <p:nvPr/>
          </p:nvSpPr>
          <p:spPr>
            <a:xfrm>
              <a:off x="4583" y="254897"/>
              <a:ext cx="606605" cy="616641"/>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868" name="Circle"/>
            <p:cNvSpPr/>
            <p:nvPr/>
          </p:nvSpPr>
          <p:spPr>
            <a:xfrm>
              <a:off x="195580" y="381583"/>
              <a:ext cx="218500" cy="212162"/>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869" name="Shape"/>
            <p:cNvSpPr/>
            <p:nvPr/>
          </p:nvSpPr>
          <p:spPr>
            <a:xfrm flipH="1" rot="10800000">
              <a:off x="239891" y="557112"/>
              <a:ext cx="146686" cy="18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878" name="Group"/>
          <p:cNvGrpSpPr/>
          <p:nvPr/>
        </p:nvGrpSpPr>
        <p:grpSpPr>
          <a:xfrm>
            <a:off x="3765550" y="2992437"/>
            <a:ext cx="488950" cy="698501"/>
            <a:chOff x="0" y="0"/>
            <a:chExt cx="488950" cy="698500"/>
          </a:xfrm>
        </p:grpSpPr>
        <p:sp>
          <p:nvSpPr>
            <p:cNvPr id="1871" name="Line"/>
            <p:cNvSpPr/>
            <p:nvPr/>
          </p:nvSpPr>
          <p:spPr>
            <a:xfrm>
              <a:off x="0" y="0"/>
              <a:ext cx="222250" cy="677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AFD00"/>
            </a:solidFill>
            <a:ln w="25400" cap="rnd">
              <a:solidFill>
                <a:srgbClr val="F35B1B"/>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72" name="Line"/>
            <p:cNvSpPr/>
            <p:nvPr/>
          </p:nvSpPr>
          <p:spPr>
            <a:xfrm>
              <a:off x="168275" y="230187"/>
              <a:ext cx="228600" cy="461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73" name="Line"/>
            <p:cNvSpPr/>
            <p:nvPr/>
          </p:nvSpPr>
          <p:spPr>
            <a:xfrm>
              <a:off x="65087" y="60325"/>
              <a:ext cx="36671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3300"/>
            </a:solidFill>
            <a:ln w="25400" cap="rnd">
              <a:solidFill>
                <a:srgbClr val="FAFD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74" name="Line"/>
            <p:cNvSpPr/>
            <p:nvPr/>
          </p:nvSpPr>
          <p:spPr>
            <a:xfrm>
              <a:off x="190500" y="211137"/>
              <a:ext cx="298450" cy="460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75" name="Line"/>
            <p:cNvSpPr/>
            <p:nvPr/>
          </p:nvSpPr>
          <p:spPr>
            <a:xfrm>
              <a:off x="22225" y="134937"/>
              <a:ext cx="268288" cy="563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3300"/>
            </a:solidFill>
            <a:ln w="25400" cap="rnd">
              <a:solidFill>
                <a:srgbClr val="EF91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76" name="Line"/>
            <p:cNvSpPr/>
            <p:nvPr/>
          </p:nvSpPr>
          <p:spPr>
            <a:xfrm>
              <a:off x="144462" y="66675"/>
              <a:ext cx="176213" cy="611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CC00"/>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877" name="Line"/>
            <p:cNvSpPr/>
            <p:nvPr/>
          </p:nvSpPr>
          <p:spPr>
            <a:xfrm>
              <a:off x="228600" y="468312"/>
              <a:ext cx="200025" cy="203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8"/>
                  </a:lnTo>
                  <a:lnTo>
                    <a:pt x="17486" y="5062"/>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3300"/>
            </a:solidFill>
            <a:ln w="25400" cap="rnd">
              <a:solidFill>
                <a:srgbClr val="FFCC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879" name="…lock suffers from contention"/>
          <p:cNvSpPr txBox="1"/>
          <p:nvPr/>
        </p:nvSpPr>
        <p:spPr>
          <a:xfrm>
            <a:off x="3708400" y="2198687"/>
            <a:ext cx="5435600"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FF3300"/>
                </a:solidFill>
              </a:defRPr>
            </a:lvl1pPr>
          </a:lstStyle>
          <a:p>
            <a:pPr/>
            <a:r>
              <a:t>…lock suffers from contention</a:t>
            </a:r>
          </a:p>
        </p:txBody>
      </p:sp>
    </p:spTree>
  </p:cSld>
  <p:clrMapOvr>
    <a:masterClrMapping/>
  </p:clrMapOvr>
  <p:transition xmlns:p14="http://schemas.microsoft.com/office/powerpoint/2010/main" spd="med" advClick="1"/>
</p:sld>
</file>

<file path=ppt/slides/slide6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88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1885"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grpSp>
        <p:nvGrpSpPr>
          <p:cNvPr id="1895" name="Group"/>
          <p:cNvGrpSpPr/>
          <p:nvPr/>
        </p:nvGrpSpPr>
        <p:grpSpPr>
          <a:xfrm>
            <a:off x="5891212" y="3640137"/>
            <a:ext cx="725488" cy="765176"/>
            <a:chOff x="0" y="0"/>
            <a:chExt cx="725487" cy="765175"/>
          </a:xfrm>
        </p:grpSpPr>
        <p:sp>
          <p:nvSpPr>
            <p:cNvPr id="1886"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887"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88"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89"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90"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91"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92"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93"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894"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1896" name="Rectangle"/>
          <p:cNvSpPr/>
          <p:nvPr/>
        </p:nvSpPr>
        <p:spPr>
          <a:xfrm>
            <a:off x="4467225" y="3478212"/>
            <a:ext cx="665163" cy="874713"/>
          </a:xfrm>
          <a:prstGeom prst="rect">
            <a:avLst/>
          </a:prstGeom>
          <a:solidFill>
            <a:srgbClr val="FFFF00"/>
          </a:solidFill>
          <a:ln w="28575">
            <a:solidFill>
              <a:srgbClr val="000000"/>
            </a:solidFill>
          </a:ln>
          <a:effectLst>
            <a:outerShdw sx="100000" sy="100000" kx="0" ky="0" algn="b" rotWithShape="0" blurRad="63500" dist="107763" dir="2700000">
              <a:srgbClr val="808080">
                <a:alpha val="50000"/>
              </a:srgbClr>
            </a:outerShdw>
          </a:effectLst>
        </p:spPr>
        <p:txBody>
          <a:bodyPr lIns="45719" rIns="45719" anchor="ctr"/>
          <a:lstStyle/>
          <a:p>
            <a:pPr algn="ctr">
              <a:defRPr sz="2400">
                <a:latin typeface="Times New Roman"/>
                <a:ea typeface="Times New Roman"/>
                <a:cs typeface="Times New Roman"/>
                <a:sym typeface="Times New Roman"/>
              </a:defRPr>
            </a:pPr>
          </a:p>
        </p:txBody>
      </p:sp>
      <p:sp>
        <p:nvSpPr>
          <p:cNvPr id="1897" name="Basic Spin-Lock"/>
          <p:cNvSpPr txBox="1"/>
          <p:nvPr>
            <p:ph type="title" idx="4294967295"/>
          </p:nvPr>
        </p:nvSpPr>
        <p:spPr>
          <a:xfrm>
            <a:off x="738187" y="587374"/>
            <a:ext cx="7772401" cy="1143002"/>
          </a:xfrm>
          <a:prstGeom prst="rect">
            <a:avLst/>
          </a:prstGeom>
        </p:spPr>
        <p:txBody>
          <a:bodyPr>
            <a:normAutofit fontScale="100000" lnSpcReduction="0"/>
          </a:bodyPr>
          <a:lstStyle/>
          <a:p>
            <a:pPr/>
            <a:r>
              <a:t>Basic Spin-Lock</a:t>
            </a:r>
          </a:p>
        </p:txBody>
      </p:sp>
      <p:sp>
        <p:nvSpPr>
          <p:cNvPr id="1898" name="Line"/>
          <p:cNvSpPr/>
          <p:nvPr/>
        </p:nvSpPr>
        <p:spPr>
          <a:xfrm>
            <a:off x="2424112" y="3305174"/>
            <a:ext cx="647701" cy="192089"/>
          </a:xfrm>
          <a:prstGeom prst="line">
            <a:avLst/>
          </a:prstGeom>
          <a:ln w="25400">
            <a:solidFill>
              <a:srgbClr val="000000"/>
            </a:solidFill>
            <a:tailEnd type="triangle"/>
          </a:ln>
        </p:spPr>
        <p:txBody>
          <a:bodyPr lIns="45719" rIns="45719"/>
          <a:lstStyle/>
          <a:p>
            <a:pPr algn="r">
              <a:defRPr b="1" sz="4400"/>
            </a:pPr>
          </a:p>
        </p:txBody>
      </p:sp>
      <p:sp>
        <p:nvSpPr>
          <p:cNvPr id="1899" name="Line"/>
          <p:cNvSpPr/>
          <p:nvPr/>
        </p:nvSpPr>
        <p:spPr>
          <a:xfrm flipV="1">
            <a:off x="2368550" y="4652962"/>
            <a:ext cx="636588" cy="333376"/>
          </a:xfrm>
          <a:prstGeom prst="line">
            <a:avLst/>
          </a:prstGeom>
          <a:ln w="25400">
            <a:solidFill>
              <a:srgbClr val="000000"/>
            </a:solidFill>
            <a:tailEnd type="triangle"/>
          </a:ln>
        </p:spPr>
        <p:txBody>
          <a:bodyPr lIns="45719" rIns="45719"/>
          <a:lstStyle/>
          <a:p>
            <a:pPr algn="r">
              <a:defRPr b="1" sz="4400"/>
            </a:pPr>
          </a:p>
        </p:txBody>
      </p:sp>
      <p:sp>
        <p:nvSpPr>
          <p:cNvPr id="1900" name="Rectangle"/>
          <p:cNvSpPr/>
          <p:nvPr/>
        </p:nvSpPr>
        <p:spPr>
          <a:xfrm>
            <a:off x="3763962" y="3627437"/>
            <a:ext cx="419101" cy="558801"/>
          </a:xfrm>
          <a:prstGeom prst="rect">
            <a:avLst/>
          </a:prstGeom>
          <a:solidFill>
            <a:srgbClr val="FFFFFF"/>
          </a:solidFill>
          <a:ln w="12700">
            <a:miter lim="400000"/>
          </a:ln>
        </p:spPr>
        <p:txBody>
          <a:bodyPr lIns="45719" rIns="45719" anchor="ctr"/>
          <a:lstStyle/>
          <a:p>
            <a:pPr/>
          </a:p>
        </p:txBody>
      </p:sp>
      <p:sp>
        <p:nvSpPr>
          <p:cNvPr id="1901" name="CS"/>
          <p:cNvSpPr txBox="1"/>
          <p:nvPr/>
        </p:nvSpPr>
        <p:spPr>
          <a:xfrm>
            <a:off x="4549775" y="3746500"/>
            <a:ext cx="4191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CS</a:t>
            </a:r>
          </a:p>
        </p:txBody>
      </p:sp>
      <p:grpSp>
        <p:nvGrpSpPr>
          <p:cNvPr id="1920" name="Group"/>
          <p:cNvGrpSpPr/>
          <p:nvPr/>
        </p:nvGrpSpPr>
        <p:grpSpPr>
          <a:xfrm>
            <a:off x="2786062" y="2882900"/>
            <a:ext cx="815976" cy="563563"/>
            <a:chOff x="0" y="0"/>
            <a:chExt cx="815975" cy="563562"/>
          </a:xfrm>
        </p:grpSpPr>
        <p:sp>
          <p:nvSpPr>
            <p:cNvPr id="1902"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903"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904"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905"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06"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07"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08"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09"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10"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11"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912"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13"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14"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15"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16"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17"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918"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19"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nvGrpSpPr>
          <p:cNvPr id="1939" name="Group"/>
          <p:cNvGrpSpPr/>
          <p:nvPr/>
        </p:nvGrpSpPr>
        <p:grpSpPr>
          <a:xfrm>
            <a:off x="2671762" y="4051300"/>
            <a:ext cx="815976" cy="563563"/>
            <a:chOff x="0" y="0"/>
            <a:chExt cx="815975" cy="563562"/>
          </a:xfrm>
        </p:grpSpPr>
        <p:sp>
          <p:nvSpPr>
            <p:cNvPr id="1921"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922"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923"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1924"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25"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26"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27"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28"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29"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30"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931"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32"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33"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34"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35"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36"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1937"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1938"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940" name="Line"/>
          <p:cNvSpPr/>
          <p:nvPr/>
        </p:nvSpPr>
        <p:spPr>
          <a:xfrm>
            <a:off x="2373312" y="3889374"/>
            <a:ext cx="1079501" cy="1589"/>
          </a:xfrm>
          <a:prstGeom prst="line">
            <a:avLst/>
          </a:prstGeom>
          <a:ln w="25400">
            <a:solidFill>
              <a:srgbClr val="000000"/>
            </a:solidFill>
            <a:tailEnd type="triangle"/>
          </a:ln>
        </p:spPr>
        <p:txBody>
          <a:bodyPr lIns="45719" rIns="45719"/>
          <a:lstStyle/>
          <a:p>
            <a:pPr algn="r">
              <a:defRPr b="1" sz="4400"/>
            </a:pPr>
          </a:p>
        </p:txBody>
      </p:sp>
      <p:sp>
        <p:nvSpPr>
          <p:cNvPr id="1941" name="Line"/>
          <p:cNvSpPr/>
          <p:nvPr/>
        </p:nvSpPr>
        <p:spPr>
          <a:xfrm>
            <a:off x="5230812" y="3902075"/>
            <a:ext cx="596901" cy="1588"/>
          </a:xfrm>
          <a:prstGeom prst="line">
            <a:avLst/>
          </a:prstGeom>
          <a:ln w="25400">
            <a:solidFill>
              <a:srgbClr val="000000"/>
            </a:solidFill>
            <a:tailEnd type="triangle"/>
          </a:ln>
        </p:spPr>
        <p:txBody>
          <a:bodyPr lIns="45719" rIns="45719"/>
          <a:lstStyle/>
          <a:p>
            <a:pPr algn="r">
              <a:defRPr b="1" sz="4400"/>
            </a:pPr>
          </a:p>
        </p:txBody>
      </p:sp>
      <p:sp>
        <p:nvSpPr>
          <p:cNvPr id="1942" name="Resets lock…"/>
          <p:cNvSpPr txBox="1"/>
          <p:nvPr/>
        </p:nvSpPr>
        <p:spPr>
          <a:xfrm>
            <a:off x="5845175" y="4457700"/>
            <a:ext cx="1346622"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Resets lock </a:t>
            </a:r>
          </a:p>
          <a:p>
            <a:pPr>
              <a:lnSpc>
                <a:spcPct val="90000"/>
              </a:lnSpc>
            </a:pPr>
            <a:r>
              <a:t>upon exit</a:t>
            </a:r>
          </a:p>
        </p:txBody>
      </p:sp>
      <p:sp>
        <p:nvSpPr>
          <p:cNvPr id="1943" name="spin…"/>
          <p:cNvSpPr txBox="1"/>
          <p:nvPr/>
        </p:nvSpPr>
        <p:spPr>
          <a:xfrm>
            <a:off x="3648075" y="4489450"/>
            <a:ext cx="584473"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spin </a:t>
            </a:r>
          </a:p>
          <a:p>
            <a:pPr>
              <a:lnSpc>
                <a:spcPct val="90000"/>
              </a:lnSpc>
            </a:pPr>
            <a:r>
              <a:t>lock</a:t>
            </a:r>
          </a:p>
        </p:txBody>
      </p:sp>
      <p:sp>
        <p:nvSpPr>
          <p:cNvPr id="1944" name="critical…"/>
          <p:cNvSpPr txBox="1"/>
          <p:nvPr/>
        </p:nvSpPr>
        <p:spPr>
          <a:xfrm>
            <a:off x="4410075" y="4484687"/>
            <a:ext cx="1828800" cy="588900"/>
          </a:xfrm>
          <a:prstGeom prst="rect">
            <a:avLst/>
          </a:prstGeom>
          <a:ln w="12700">
            <a:miter lim="400000"/>
          </a:ln>
          <a:extLst>
            <a:ext uri="{C572A759-6A51-4108-AA02-DFA0A04FC94B}">
              <ma14:wrappingTextBoxFlag xmlns:ma14="http://schemas.microsoft.com/office/mac/drawingml/2011/main" val="1"/>
            </a:ext>
          </a:extLst>
        </p:spPr>
        <p:txBody>
          <a:bodyPr lIns="44450" tIns="44450" rIns="44450" bIns="44450">
            <a:spAutoFit/>
          </a:bodyPr>
          <a:lstStyle/>
          <a:p>
            <a:pPr>
              <a:lnSpc>
                <a:spcPct val="90000"/>
              </a:lnSpc>
            </a:pPr>
            <a:r>
              <a:t>critical </a:t>
            </a:r>
          </a:p>
          <a:p>
            <a:pPr>
              <a:lnSpc>
                <a:spcPct val="90000"/>
              </a:lnSpc>
            </a:pPr>
            <a:r>
              <a:t>section</a:t>
            </a:r>
          </a:p>
        </p:txBody>
      </p:sp>
      <p:grpSp>
        <p:nvGrpSpPr>
          <p:cNvPr id="1948" name="Group"/>
          <p:cNvGrpSpPr/>
          <p:nvPr/>
        </p:nvGrpSpPr>
        <p:grpSpPr>
          <a:xfrm>
            <a:off x="1724025" y="3594100"/>
            <a:ext cx="334479" cy="1360054"/>
            <a:chOff x="0" y="0"/>
            <a:chExt cx="334478" cy="1360053"/>
          </a:xfrm>
        </p:grpSpPr>
        <p:sp>
          <p:nvSpPr>
            <p:cNvPr id="1945" name="."/>
            <p:cNvSpPr txBox="1"/>
            <p:nvPr/>
          </p:nvSpPr>
          <p:spPr>
            <a:xfrm>
              <a:off x="0" y="0"/>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946" name="."/>
            <p:cNvSpPr txBox="1"/>
            <p:nvPr/>
          </p:nvSpPr>
          <p:spPr>
            <a:xfrm>
              <a:off x="0" y="166687"/>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1947" name="."/>
            <p:cNvSpPr txBox="1"/>
            <p:nvPr/>
          </p:nvSpPr>
          <p:spPr>
            <a:xfrm>
              <a:off x="0" y="333375"/>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grpSp>
      <p:grpSp>
        <p:nvGrpSpPr>
          <p:cNvPr id="1958" name="Group"/>
          <p:cNvGrpSpPr/>
          <p:nvPr/>
        </p:nvGrpSpPr>
        <p:grpSpPr>
          <a:xfrm>
            <a:off x="1523999" y="2519362"/>
            <a:ext cx="725489" cy="765176"/>
            <a:chOff x="0" y="0"/>
            <a:chExt cx="725487" cy="765175"/>
          </a:xfrm>
        </p:grpSpPr>
        <p:sp>
          <p:nvSpPr>
            <p:cNvPr id="1949" name="Rectangle"/>
            <p:cNvSpPr/>
            <p:nvPr/>
          </p:nvSpPr>
          <p:spPr>
            <a:xfrm flipH="1">
              <a:off x="291551" y="553047"/>
              <a:ext cx="413596" cy="15152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950"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1"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2"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3"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4"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5"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6"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57"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968" name="Group"/>
          <p:cNvGrpSpPr/>
          <p:nvPr/>
        </p:nvGrpSpPr>
        <p:grpSpPr>
          <a:xfrm>
            <a:off x="1465262" y="3432175"/>
            <a:ext cx="725488" cy="765176"/>
            <a:chOff x="0" y="0"/>
            <a:chExt cx="725487" cy="765175"/>
          </a:xfrm>
        </p:grpSpPr>
        <p:sp>
          <p:nvSpPr>
            <p:cNvPr id="1959"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1960"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1"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2"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3"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4"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5"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6"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67"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978" name="Group"/>
          <p:cNvGrpSpPr/>
          <p:nvPr/>
        </p:nvGrpSpPr>
        <p:grpSpPr>
          <a:xfrm>
            <a:off x="1546224" y="4964112"/>
            <a:ext cx="725489" cy="765176"/>
            <a:chOff x="0" y="0"/>
            <a:chExt cx="725487" cy="765175"/>
          </a:xfrm>
        </p:grpSpPr>
        <p:sp>
          <p:nvSpPr>
            <p:cNvPr id="1969" name="Rectangle"/>
            <p:cNvSpPr/>
            <p:nvPr/>
          </p:nvSpPr>
          <p:spPr>
            <a:xfrm flipH="1">
              <a:off x="291551" y="553047"/>
              <a:ext cx="413596" cy="151521"/>
            </a:xfrm>
            <a:prstGeom prst="rect">
              <a:avLst/>
            </a:prstGeom>
            <a:solidFill>
              <a:srgbClr val="00FF00"/>
            </a:solidFill>
            <a:ln w="38100" cap="flat">
              <a:solidFill>
                <a:srgbClr val="000000"/>
              </a:solidFill>
              <a:prstDash val="solid"/>
              <a:round/>
            </a:ln>
            <a:effectLst/>
          </p:spPr>
          <p:txBody>
            <a:bodyPr wrap="square" lIns="45719" tIns="45719" rIns="45719" bIns="45719" numCol="1" anchor="ctr">
              <a:noAutofit/>
            </a:bodyPr>
            <a:lstStyle/>
            <a:p>
              <a:pPr/>
            </a:p>
          </p:txBody>
        </p:sp>
        <p:sp>
          <p:nvSpPr>
            <p:cNvPr id="1970"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1"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2"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3"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4"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5"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6"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1977"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984" name="Group"/>
          <p:cNvGrpSpPr/>
          <p:nvPr/>
        </p:nvGrpSpPr>
        <p:grpSpPr>
          <a:xfrm>
            <a:off x="3648075" y="3444874"/>
            <a:ext cx="611188" cy="871539"/>
            <a:chOff x="0" y="0"/>
            <a:chExt cx="611187" cy="871537"/>
          </a:xfrm>
        </p:grpSpPr>
        <p:sp>
          <p:nvSpPr>
            <p:cNvPr id="1979" name="Oval"/>
            <p:cNvSpPr/>
            <p:nvPr/>
          </p:nvSpPr>
          <p:spPr>
            <a:xfrm>
              <a:off x="0" y="-1"/>
              <a:ext cx="611188" cy="631904"/>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980" name="Oval"/>
            <p:cNvSpPr/>
            <p:nvPr/>
          </p:nvSpPr>
          <p:spPr>
            <a:xfrm>
              <a:off x="88622" y="85474"/>
              <a:ext cx="427832" cy="496060"/>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981" name="Oval"/>
            <p:cNvSpPr/>
            <p:nvPr/>
          </p:nvSpPr>
          <p:spPr>
            <a:xfrm>
              <a:off x="4583" y="254897"/>
              <a:ext cx="606605" cy="616641"/>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1982" name="Circle"/>
            <p:cNvSpPr/>
            <p:nvPr/>
          </p:nvSpPr>
          <p:spPr>
            <a:xfrm>
              <a:off x="195580" y="381583"/>
              <a:ext cx="218500" cy="212162"/>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1983" name="Shape"/>
            <p:cNvSpPr/>
            <p:nvPr/>
          </p:nvSpPr>
          <p:spPr>
            <a:xfrm flipH="1" rot="10800000">
              <a:off x="239891" y="557112"/>
              <a:ext cx="146686" cy="18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1992" name="Group"/>
          <p:cNvGrpSpPr/>
          <p:nvPr/>
        </p:nvGrpSpPr>
        <p:grpSpPr>
          <a:xfrm>
            <a:off x="3765550" y="2992437"/>
            <a:ext cx="488950" cy="698501"/>
            <a:chOff x="0" y="0"/>
            <a:chExt cx="488950" cy="698500"/>
          </a:xfrm>
        </p:grpSpPr>
        <p:sp>
          <p:nvSpPr>
            <p:cNvPr id="1985" name="Line"/>
            <p:cNvSpPr/>
            <p:nvPr/>
          </p:nvSpPr>
          <p:spPr>
            <a:xfrm>
              <a:off x="0" y="0"/>
              <a:ext cx="222250" cy="677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AFD00"/>
            </a:solidFill>
            <a:ln w="25400" cap="rnd">
              <a:solidFill>
                <a:srgbClr val="F35B1B"/>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86" name="Line"/>
            <p:cNvSpPr/>
            <p:nvPr/>
          </p:nvSpPr>
          <p:spPr>
            <a:xfrm>
              <a:off x="168275" y="230187"/>
              <a:ext cx="228600" cy="461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87" name="Line"/>
            <p:cNvSpPr/>
            <p:nvPr/>
          </p:nvSpPr>
          <p:spPr>
            <a:xfrm>
              <a:off x="65087" y="60325"/>
              <a:ext cx="36671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3300"/>
            </a:solidFill>
            <a:ln w="25400" cap="rnd">
              <a:solidFill>
                <a:srgbClr val="FAFD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88" name="Line"/>
            <p:cNvSpPr/>
            <p:nvPr/>
          </p:nvSpPr>
          <p:spPr>
            <a:xfrm>
              <a:off x="190500" y="211137"/>
              <a:ext cx="298450" cy="460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89" name="Line"/>
            <p:cNvSpPr/>
            <p:nvPr/>
          </p:nvSpPr>
          <p:spPr>
            <a:xfrm>
              <a:off x="22225" y="134937"/>
              <a:ext cx="268288" cy="563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3300"/>
            </a:solidFill>
            <a:ln w="25400" cap="rnd">
              <a:solidFill>
                <a:srgbClr val="EF91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90" name="Line"/>
            <p:cNvSpPr/>
            <p:nvPr/>
          </p:nvSpPr>
          <p:spPr>
            <a:xfrm>
              <a:off x="144462" y="66675"/>
              <a:ext cx="176213" cy="611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CC00"/>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1991" name="Line"/>
            <p:cNvSpPr/>
            <p:nvPr/>
          </p:nvSpPr>
          <p:spPr>
            <a:xfrm>
              <a:off x="228600" y="468312"/>
              <a:ext cx="200025" cy="203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8"/>
                  </a:lnTo>
                  <a:lnTo>
                    <a:pt x="17486" y="5062"/>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3300"/>
            </a:solidFill>
            <a:ln w="25400" cap="rnd">
              <a:solidFill>
                <a:srgbClr val="FFCC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1993" name="Seq Bottleneck  no parallelism"/>
          <p:cNvSpPr txBox="1"/>
          <p:nvPr/>
        </p:nvSpPr>
        <p:spPr>
          <a:xfrm>
            <a:off x="2722562" y="5422900"/>
            <a:ext cx="5948363" cy="486207"/>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45719" rIns="45719">
            <a:spAutoFit/>
          </a:bodyPr>
          <a:lstStyle/>
          <a:p>
            <a:pPr>
              <a:defRPr sz="2800">
                <a:solidFill>
                  <a:srgbClr val="3333CC"/>
                </a:solidFill>
              </a:defRPr>
            </a:pPr>
            <a:r>
              <a:t>Seq Bottleneck </a:t>
            </a:r>
            <a:r>
              <a:rPr>
                <a:latin typeface="Wingdings"/>
                <a:ea typeface="Wingdings"/>
                <a:cs typeface="Wingdings"/>
                <a:sym typeface="Wingdings"/>
              </a:rPr>
              <a:t> </a:t>
            </a:r>
            <a:r>
              <a:t>no parallelism</a:t>
            </a:r>
          </a:p>
        </p:txBody>
      </p:sp>
      <p:sp>
        <p:nvSpPr>
          <p:cNvPr id="1994" name="…lock suffers from contention"/>
          <p:cNvSpPr txBox="1"/>
          <p:nvPr/>
        </p:nvSpPr>
        <p:spPr>
          <a:xfrm>
            <a:off x="3708400" y="2198687"/>
            <a:ext cx="5435600"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FF3300"/>
                </a:solidFill>
              </a:defRPr>
            </a:lvl1pPr>
          </a:lstStyle>
          <a:p>
            <a:pPr/>
            <a:r>
              <a:t>…lock suffers from contention</a:t>
            </a:r>
          </a:p>
        </p:txBody>
      </p:sp>
    </p:spTree>
  </p:cSld>
  <p:clrMapOvr>
    <a:masterClrMapping/>
  </p:clrMapOvr>
  <p:transition xmlns:p14="http://schemas.microsoft.com/office/powerpoint/2010/main" spd="med" advClick="1"/>
</p:sld>
</file>

<file path=ppt/slides/slide6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9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199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00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grpSp>
        <p:nvGrpSpPr>
          <p:cNvPr id="2010" name="Group"/>
          <p:cNvGrpSpPr/>
          <p:nvPr/>
        </p:nvGrpSpPr>
        <p:grpSpPr>
          <a:xfrm>
            <a:off x="5891212" y="3640137"/>
            <a:ext cx="725488" cy="765176"/>
            <a:chOff x="0" y="0"/>
            <a:chExt cx="725487" cy="765175"/>
          </a:xfrm>
        </p:grpSpPr>
        <p:sp>
          <p:nvSpPr>
            <p:cNvPr id="2001"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2002"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3"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4"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5"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6"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7"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8"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09"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2011" name="Rectangle"/>
          <p:cNvSpPr/>
          <p:nvPr/>
        </p:nvSpPr>
        <p:spPr>
          <a:xfrm>
            <a:off x="4467225" y="3478212"/>
            <a:ext cx="665163" cy="874713"/>
          </a:xfrm>
          <a:prstGeom prst="rect">
            <a:avLst/>
          </a:prstGeom>
          <a:solidFill>
            <a:srgbClr val="FFFF00"/>
          </a:solidFill>
          <a:ln w="28575">
            <a:solidFill>
              <a:srgbClr val="000000"/>
            </a:solidFill>
          </a:ln>
          <a:effectLst>
            <a:outerShdw sx="100000" sy="100000" kx="0" ky="0" algn="b" rotWithShape="0" blurRad="63500" dist="107763" dir="2700000">
              <a:srgbClr val="808080">
                <a:alpha val="50000"/>
              </a:srgbClr>
            </a:outerShdw>
          </a:effectLst>
        </p:spPr>
        <p:txBody>
          <a:bodyPr lIns="45719" rIns="45719" anchor="ctr"/>
          <a:lstStyle/>
          <a:p>
            <a:pPr algn="ctr">
              <a:defRPr sz="2400">
                <a:latin typeface="Times New Roman"/>
                <a:ea typeface="Times New Roman"/>
                <a:cs typeface="Times New Roman"/>
                <a:sym typeface="Times New Roman"/>
              </a:defRPr>
            </a:pPr>
          </a:p>
        </p:txBody>
      </p:sp>
      <p:sp>
        <p:nvSpPr>
          <p:cNvPr id="2012" name="Basic Spin-Lock"/>
          <p:cNvSpPr txBox="1"/>
          <p:nvPr>
            <p:ph type="title" idx="4294967295"/>
          </p:nvPr>
        </p:nvSpPr>
        <p:spPr>
          <a:xfrm>
            <a:off x="738187" y="587374"/>
            <a:ext cx="7772401" cy="1143002"/>
          </a:xfrm>
          <a:prstGeom prst="rect">
            <a:avLst/>
          </a:prstGeom>
        </p:spPr>
        <p:txBody>
          <a:bodyPr>
            <a:normAutofit fontScale="100000" lnSpcReduction="0"/>
          </a:bodyPr>
          <a:lstStyle/>
          <a:p>
            <a:pPr/>
            <a:r>
              <a:t>Basic Spin-Lock</a:t>
            </a:r>
          </a:p>
        </p:txBody>
      </p:sp>
      <p:sp>
        <p:nvSpPr>
          <p:cNvPr id="2013" name="Line"/>
          <p:cNvSpPr/>
          <p:nvPr/>
        </p:nvSpPr>
        <p:spPr>
          <a:xfrm>
            <a:off x="2424112" y="3305174"/>
            <a:ext cx="647701" cy="192089"/>
          </a:xfrm>
          <a:prstGeom prst="line">
            <a:avLst/>
          </a:prstGeom>
          <a:ln w="25400">
            <a:solidFill>
              <a:srgbClr val="000000"/>
            </a:solidFill>
            <a:tailEnd type="triangle"/>
          </a:ln>
        </p:spPr>
        <p:txBody>
          <a:bodyPr lIns="45719" rIns="45719"/>
          <a:lstStyle/>
          <a:p>
            <a:pPr algn="r">
              <a:defRPr b="1" sz="4400"/>
            </a:pPr>
          </a:p>
        </p:txBody>
      </p:sp>
      <p:sp>
        <p:nvSpPr>
          <p:cNvPr id="2014" name="Line"/>
          <p:cNvSpPr/>
          <p:nvPr/>
        </p:nvSpPr>
        <p:spPr>
          <a:xfrm flipV="1">
            <a:off x="2368550" y="4652962"/>
            <a:ext cx="636588" cy="333376"/>
          </a:xfrm>
          <a:prstGeom prst="line">
            <a:avLst/>
          </a:prstGeom>
          <a:ln w="25400">
            <a:solidFill>
              <a:srgbClr val="000000"/>
            </a:solidFill>
            <a:tailEnd type="triangle"/>
          </a:ln>
        </p:spPr>
        <p:txBody>
          <a:bodyPr lIns="45719" rIns="45719"/>
          <a:lstStyle/>
          <a:p>
            <a:pPr algn="r">
              <a:defRPr b="1" sz="4400"/>
            </a:pPr>
          </a:p>
        </p:txBody>
      </p:sp>
      <p:sp>
        <p:nvSpPr>
          <p:cNvPr id="2015" name="Rectangle"/>
          <p:cNvSpPr/>
          <p:nvPr/>
        </p:nvSpPr>
        <p:spPr>
          <a:xfrm>
            <a:off x="3763962" y="3627437"/>
            <a:ext cx="419101" cy="558801"/>
          </a:xfrm>
          <a:prstGeom prst="rect">
            <a:avLst/>
          </a:prstGeom>
          <a:solidFill>
            <a:srgbClr val="FFFFFF"/>
          </a:solidFill>
          <a:ln w="12700">
            <a:miter lim="400000"/>
          </a:ln>
        </p:spPr>
        <p:txBody>
          <a:bodyPr lIns="45719" rIns="45719" anchor="ctr"/>
          <a:lstStyle/>
          <a:p>
            <a:pPr/>
          </a:p>
        </p:txBody>
      </p:sp>
      <p:sp>
        <p:nvSpPr>
          <p:cNvPr id="2016" name="CS"/>
          <p:cNvSpPr txBox="1"/>
          <p:nvPr/>
        </p:nvSpPr>
        <p:spPr>
          <a:xfrm>
            <a:off x="4549775" y="3746500"/>
            <a:ext cx="4191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CS</a:t>
            </a:r>
          </a:p>
        </p:txBody>
      </p:sp>
      <p:grpSp>
        <p:nvGrpSpPr>
          <p:cNvPr id="2035" name="Group"/>
          <p:cNvGrpSpPr/>
          <p:nvPr/>
        </p:nvGrpSpPr>
        <p:grpSpPr>
          <a:xfrm>
            <a:off x="2786062" y="2882900"/>
            <a:ext cx="815976" cy="563563"/>
            <a:chOff x="0" y="0"/>
            <a:chExt cx="815975" cy="563562"/>
          </a:xfrm>
        </p:grpSpPr>
        <p:sp>
          <p:nvSpPr>
            <p:cNvPr id="2017"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2018"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2019"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2020"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1"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2"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3"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4"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5"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6"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2027"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8"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29"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30"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031"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032"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2033"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34"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grpSp>
        <p:nvGrpSpPr>
          <p:cNvPr id="2054" name="Group"/>
          <p:cNvGrpSpPr/>
          <p:nvPr/>
        </p:nvGrpSpPr>
        <p:grpSpPr>
          <a:xfrm>
            <a:off x="2671762" y="4051300"/>
            <a:ext cx="815976" cy="563563"/>
            <a:chOff x="0" y="0"/>
            <a:chExt cx="815975" cy="563562"/>
          </a:xfrm>
        </p:grpSpPr>
        <p:sp>
          <p:nvSpPr>
            <p:cNvPr id="2036" name="Oval"/>
            <p:cNvSpPr/>
            <p:nvPr/>
          </p:nvSpPr>
          <p:spPr>
            <a:xfrm>
              <a:off x="234950" y="363537"/>
              <a:ext cx="342900" cy="1841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2037" name="Oval"/>
            <p:cNvSpPr/>
            <p:nvPr/>
          </p:nvSpPr>
          <p:spPr>
            <a:xfrm>
              <a:off x="177800" y="179387"/>
              <a:ext cx="527050" cy="263526"/>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2038" name="Oval"/>
            <p:cNvSpPr/>
            <p:nvPr/>
          </p:nvSpPr>
          <p:spPr>
            <a:xfrm>
              <a:off x="111125" y="7937"/>
              <a:ext cx="704850" cy="260351"/>
            </a:xfrm>
            <a:prstGeom prst="ellipse">
              <a:avLst/>
            </a:prstGeom>
            <a:noFill/>
            <a:ln w="25400" cap="flat">
              <a:solidFill>
                <a:srgbClr val="000000"/>
              </a:solidFill>
              <a:prstDash val="solid"/>
              <a:round/>
            </a:ln>
            <a:effectLst/>
          </p:spPr>
          <p:txBody>
            <a:bodyPr wrap="square" lIns="45719" tIns="45719" rIns="45719" bIns="45719" numCol="1" anchor="ctr">
              <a:noAutofit/>
            </a:bodyPr>
            <a:lstStyle/>
            <a:p>
              <a:pPr/>
            </a:p>
          </p:txBody>
        </p:sp>
        <p:sp>
          <p:nvSpPr>
            <p:cNvPr id="2039" name="Rectangle"/>
            <p:cNvSpPr/>
            <p:nvPr/>
          </p:nvSpPr>
          <p:spPr>
            <a:xfrm>
              <a:off x="0" y="2619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0" name="Rectangle"/>
            <p:cNvSpPr/>
            <p:nvPr/>
          </p:nvSpPr>
          <p:spPr>
            <a:xfrm>
              <a:off x="117475" y="3349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1" name="Rectangle"/>
            <p:cNvSpPr/>
            <p:nvPr/>
          </p:nvSpPr>
          <p:spPr>
            <a:xfrm>
              <a:off x="114300" y="4175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2" name="Rectangle"/>
            <p:cNvSpPr/>
            <p:nvPr/>
          </p:nvSpPr>
          <p:spPr>
            <a:xfrm>
              <a:off x="225425" y="5000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3" name="Rectangle"/>
            <p:cNvSpPr/>
            <p:nvPr/>
          </p:nvSpPr>
          <p:spPr>
            <a:xfrm>
              <a:off x="107950" y="28416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4" name="Rectangle"/>
            <p:cNvSpPr/>
            <p:nvPr/>
          </p:nvSpPr>
          <p:spPr>
            <a:xfrm>
              <a:off x="92075" y="2016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5" name="Oval"/>
            <p:cNvSpPr/>
            <p:nvPr/>
          </p:nvSpPr>
          <p:spPr>
            <a:xfrm>
              <a:off x="288925" y="382587"/>
              <a:ext cx="60325" cy="44451"/>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2046" name="Oval"/>
            <p:cNvSpPr/>
            <p:nvPr/>
          </p:nvSpPr>
          <p:spPr>
            <a:xfrm>
              <a:off x="317500" y="392112"/>
              <a:ext cx="111125"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7" name="Rectangle"/>
            <p:cNvSpPr/>
            <p:nvPr/>
          </p:nvSpPr>
          <p:spPr>
            <a:xfrm>
              <a:off x="73025" y="150812"/>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8" name="Rectangle"/>
            <p:cNvSpPr/>
            <p:nvPr/>
          </p:nvSpPr>
          <p:spPr>
            <a:xfrm>
              <a:off x="69850" y="71437"/>
              <a:ext cx="155575" cy="63501"/>
            </a:xfrm>
            <a:prstGeom prst="rect">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49" name="Line"/>
            <p:cNvSpPr/>
            <p:nvPr/>
          </p:nvSpPr>
          <p:spPr>
            <a:xfrm>
              <a:off x="1587" y="214312"/>
              <a:ext cx="133351" cy="123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0" y="21600"/>
                    <a:pt x="0" y="11929"/>
                    <a:pt x="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050" name="Line"/>
            <p:cNvSpPr/>
            <p:nvPr/>
          </p:nvSpPr>
          <p:spPr>
            <a:xfrm>
              <a:off x="1587" y="0"/>
              <a:ext cx="442916" cy="222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700"/>
                    <a:pt x="9657" y="42"/>
                    <a:pt x="21600" y="0"/>
                  </a:cubicBezTo>
                </a:path>
              </a:pathLst>
            </a:custGeom>
            <a:noFill/>
            <a:ln w="254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051" name="Circle"/>
            <p:cNvSpPr/>
            <p:nvPr/>
          </p:nvSpPr>
          <p:spPr>
            <a:xfrm>
              <a:off x="263525" y="204787"/>
              <a:ext cx="47625" cy="47626"/>
            </a:xfrm>
            <a:prstGeom prst="ellipse">
              <a:avLst/>
            </a:prstGeom>
            <a:solidFill>
              <a:srgbClr val="FFFFFF"/>
            </a:solidFill>
            <a:ln w="25400" cap="flat">
              <a:solidFill>
                <a:srgbClr val="000000"/>
              </a:solidFill>
              <a:prstDash val="solid"/>
              <a:round/>
            </a:ln>
            <a:effectLst/>
          </p:spPr>
          <p:txBody>
            <a:bodyPr wrap="square" lIns="45719" tIns="45719" rIns="45719" bIns="45719" numCol="1" anchor="ctr">
              <a:noAutofit/>
            </a:bodyPr>
            <a:lstStyle/>
            <a:p>
              <a:pPr/>
            </a:p>
          </p:txBody>
        </p:sp>
        <p:sp>
          <p:nvSpPr>
            <p:cNvPr id="2052" name="Oval"/>
            <p:cNvSpPr/>
            <p:nvPr/>
          </p:nvSpPr>
          <p:spPr>
            <a:xfrm>
              <a:off x="292100" y="217487"/>
              <a:ext cx="107950" cy="22226"/>
            </a:xfrm>
            <a:prstGeom prst="ellipse">
              <a:avLst/>
            </a:prstGeom>
            <a:solidFill>
              <a:srgbClr val="FFFFFF"/>
            </a:solidFill>
            <a:ln w="25400" cap="flat">
              <a:solidFill>
                <a:srgbClr val="FFFFFF"/>
              </a:solidFill>
              <a:prstDash val="solid"/>
              <a:round/>
            </a:ln>
            <a:effectLst/>
          </p:spPr>
          <p:txBody>
            <a:bodyPr wrap="square" lIns="45719" tIns="45719" rIns="45719" bIns="45719" numCol="1" anchor="ctr">
              <a:noAutofit/>
            </a:bodyPr>
            <a:lstStyle/>
            <a:p>
              <a:pPr/>
            </a:p>
          </p:txBody>
        </p:sp>
        <p:sp>
          <p:nvSpPr>
            <p:cNvPr id="2053" name="Triangle"/>
            <p:cNvSpPr/>
            <p:nvPr/>
          </p:nvSpPr>
          <p:spPr>
            <a:xfrm>
              <a:off x="79375" y="290512"/>
              <a:ext cx="146050" cy="698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4" y="0"/>
                  </a:moveTo>
                  <a:lnTo>
                    <a:pt x="21600" y="12273"/>
                  </a:lnTo>
                  <a:lnTo>
                    <a:pt x="0" y="21600"/>
                  </a:lnTo>
                  <a:lnTo>
                    <a:pt x="1174" y="0"/>
                  </a:lnTo>
                </a:path>
              </a:pathLst>
            </a:custGeom>
            <a:solidFill>
              <a:srgbClr val="000000"/>
            </a:solidFill>
            <a:ln w="12700" cap="rnd">
              <a:solidFill>
                <a:srgbClr val="0000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2055" name="Line"/>
          <p:cNvSpPr/>
          <p:nvPr/>
        </p:nvSpPr>
        <p:spPr>
          <a:xfrm>
            <a:off x="2373312" y="3889374"/>
            <a:ext cx="1079501" cy="1589"/>
          </a:xfrm>
          <a:prstGeom prst="line">
            <a:avLst/>
          </a:prstGeom>
          <a:ln w="25400">
            <a:solidFill>
              <a:srgbClr val="000000"/>
            </a:solidFill>
            <a:tailEnd type="triangle"/>
          </a:ln>
        </p:spPr>
        <p:txBody>
          <a:bodyPr lIns="45719" rIns="45719"/>
          <a:lstStyle/>
          <a:p>
            <a:pPr algn="r">
              <a:defRPr b="1" sz="4400"/>
            </a:pPr>
          </a:p>
        </p:txBody>
      </p:sp>
      <p:sp>
        <p:nvSpPr>
          <p:cNvPr id="2056" name="Line"/>
          <p:cNvSpPr/>
          <p:nvPr/>
        </p:nvSpPr>
        <p:spPr>
          <a:xfrm>
            <a:off x="5230812" y="3902075"/>
            <a:ext cx="596901" cy="1588"/>
          </a:xfrm>
          <a:prstGeom prst="line">
            <a:avLst/>
          </a:prstGeom>
          <a:ln w="25400">
            <a:solidFill>
              <a:srgbClr val="000000"/>
            </a:solidFill>
            <a:tailEnd type="triangle"/>
          </a:ln>
        </p:spPr>
        <p:txBody>
          <a:bodyPr lIns="45719" rIns="45719"/>
          <a:lstStyle/>
          <a:p>
            <a:pPr algn="r">
              <a:defRPr b="1" sz="4400"/>
            </a:pPr>
          </a:p>
        </p:txBody>
      </p:sp>
      <p:sp>
        <p:nvSpPr>
          <p:cNvPr id="2057" name="Resets lock…"/>
          <p:cNvSpPr txBox="1"/>
          <p:nvPr/>
        </p:nvSpPr>
        <p:spPr>
          <a:xfrm>
            <a:off x="5845175" y="4457700"/>
            <a:ext cx="1346622"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Resets lock </a:t>
            </a:r>
          </a:p>
          <a:p>
            <a:pPr>
              <a:lnSpc>
                <a:spcPct val="90000"/>
              </a:lnSpc>
            </a:pPr>
            <a:r>
              <a:t>upon exit</a:t>
            </a:r>
          </a:p>
        </p:txBody>
      </p:sp>
      <p:sp>
        <p:nvSpPr>
          <p:cNvPr id="2058" name="spin…"/>
          <p:cNvSpPr txBox="1"/>
          <p:nvPr/>
        </p:nvSpPr>
        <p:spPr>
          <a:xfrm>
            <a:off x="3648075" y="4489450"/>
            <a:ext cx="584473" cy="588900"/>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pPr>
            <a:r>
              <a:t>spin </a:t>
            </a:r>
          </a:p>
          <a:p>
            <a:pPr>
              <a:lnSpc>
                <a:spcPct val="90000"/>
              </a:lnSpc>
            </a:pPr>
            <a:r>
              <a:t>lock</a:t>
            </a:r>
          </a:p>
        </p:txBody>
      </p:sp>
      <p:sp>
        <p:nvSpPr>
          <p:cNvPr id="2059" name="critical…"/>
          <p:cNvSpPr txBox="1"/>
          <p:nvPr/>
        </p:nvSpPr>
        <p:spPr>
          <a:xfrm>
            <a:off x="4410075" y="4484687"/>
            <a:ext cx="1828800" cy="588900"/>
          </a:xfrm>
          <a:prstGeom prst="rect">
            <a:avLst/>
          </a:prstGeom>
          <a:ln w="12700">
            <a:miter lim="400000"/>
          </a:ln>
          <a:extLst>
            <a:ext uri="{C572A759-6A51-4108-AA02-DFA0A04FC94B}">
              <ma14:wrappingTextBoxFlag xmlns:ma14="http://schemas.microsoft.com/office/mac/drawingml/2011/main" val="1"/>
            </a:ext>
          </a:extLst>
        </p:spPr>
        <p:txBody>
          <a:bodyPr lIns="44450" tIns="44450" rIns="44450" bIns="44450">
            <a:spAutoFit/>
          </a:bodyPr>
          <a:lstStyle/>
          <a:p>
            <a:pPr>
              <a:lnSpc>
                <a:spcPct val="90000"/>
              </a:lnSpc>
            </a:pPr>
            <a:r>
              <a:t>critical </a:t>
            </a:r>
          </a:p>
          <a:p>
            <a:pPr>
              <a:lnSpc>
                <a:spcPct val="90000"/>
              </a:lnSpc>
            </a:pPr>
            <a:r>
              <a:t>section</a:t>
            </a:r>
          </a:p>
        </p:txBody>
      </p:sp>
      <p:grpSp>
        <p:nvGrpSpPr>
          <p:cNvPr id="2063" name="Group"/>
          <p:cNvGrpSpPr/>
          <p:nvPr/>
        </p:nvGrpSpPr>
        <p:grpSpPr>
          <a:xfrm>
            <a:off x="1724025" y="3594100"/>
            <a:ext cx="334479" cy="1360054"/>
            <a:chOff x="0" y="0"/>
            <a:chExt cx="334478" cy="1360053"/>
          </a:xfrm>
        </p:grpSpPr>
        <p:sp>
          <p:nvSpPr>
            <p:cNvPr id="2060" name="."/>
            <p:cNvSpPr txBox="1"/>
            <p:nvPr/>
          </p:nvSpPr>
          <p:spPr>
            <a:xfrm>
              <a:off x="0" y="0"/>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2061" name="."/>
            <p:cNvSpPr txBox="1"/>
            <p:nvPr/>
          </p:nvSpPr>
          <p:spPr>
            <a:xfrm>
              <a:off x="0" y="166687"/>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sp>
          <p:nvSpPr>
            <p:cNvPr id="2062" name="."/>
            <p:cNvSpPr txBox="1"/>
            <p:nvPr/>
          </p:nvSpPr>
          <p:spPr>
            <a:xfrm>
              <a:off x="0" y="333375"/>
              <a:ext cx="334479" cy="102667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4450" tIns="44450" rIns="44450" bIns="44450" numCol="1" anchor="t">
              <a:spAutoFit/>
            </a:bodyPr>
            <a:lstStyle>
              <a:lvl1pPr>
                <a:lnSpc>
                  <a:spcPct val="90000"/>
                </a:lnSpc>
                <a:defRPr sz="6600"/>
              </a:lvl1pPr>
            </a:lstStyle>
            <a:p>
              <a:pPr/>
              <a:r>
                <a:t>.</a:t>
              </a:r>
            </a:p>
          </p:txBody>
        </p:sp>
      </p:grpSp>
      <p:grpSp>
        <p:nvGrpSpPr>
          <p:cNvPr id="2073" name="Group"/>
          <p:cNvGrpSpPr/>
          <p:nvPr/>
        </p:nvGrpSpPr>
        <p:grpSpPr>
          <a:xfrm>
            <a:off x="1523999" y="2519362"/>
            <a:ext cx="725489" cy="765176"/>
            <a:chOff x="0" y="0"/>
            <a:chExt cx="725487" cy="765175"/>
          </a:xfrm>
        </p:grpSpPr>
        <p:sp>
          <p:nvSpPr>
            <p:cNvPr id="2064" name="Rectangle"/>
            <p:cNvSpPr/>
            <p:nvPr/>
          </p:nvSpPr>
          <p:spPr>
            <a:xfrm flipH="1">
              <a:off x="291551" y="553047"/>
              <a:ext cx="413596" cy="15152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065"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66"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67"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68"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69"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0"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1"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2"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083" name="Group"/>
          <p:cNvGrpSpPr/>
          <p:nvPr/>
        </p:nvGrpSpPr>
        <p:grpSpPr>
          <a:xfrm>
            <a:off x="1465262" y="3432175"/>
            <a:ext cx="725488" cy="765176"/>
            <a:chOff x="0" y="0"/>
            <a:chExt cx="725487" cy="765175"/>
          </a:xfrm>
        </p:grpSpPr>
        <p:sp>
          <p:nvSpPr>
            <p:cNvPr id="2074" name="Rectangle"/>
            <p:cNvSpPr/>
            <p:nvPr/>
          </p:nvSpPr>
          <p:spPr>
            <a:xfrm flipH="1">
              <a:off x="291551" y="553047"/>
              <a:ext cx="413596" cy="151521"/>
            </a:xfrm>
            <a:prstGeom prst="rect">
              <a:avLst/>
            </a:prstGeom>
            <a:solidFill>
              <a:srgbClr val="0099FF"/>
            </a:solidFill>
            <a:ln w="38100" cap="flat">
              <a:solidFill>
                <a:srgbClr val="000000"/>
              </a:solidFill>
              <a:prstDash val="solid"/>
              <a:round/>
            </a:ln>
            <a:effectLst/>
          </p:spPr>
          <p:txBody>
            <a:bodyPr wrap="square" lIns="45719" tIns="45719" rIns="45719" bIns="45719" numCol="1" anchor="ctr">
              <a:noAutofit/>
            </a:bodyPr>
            <a:lstStyle/>
            <a:p>
              <a:pPr/>
            </a:p>
          </p:txBody>
        </p:sp>
        <p:sp>
          <p:nvSpPr>
            <p:cNvPr id="2075"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6"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7"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8"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79"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99FF"/>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0"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1"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2"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093" name="Group"/>
          <p:cNvGrpSpPr/>
          <p:nvPr/>
        </p:nvGrpSpPr>
        <p:grpSpPr>
          <a:xfrm>
            <a:off x="1546224" y="4964112"/>
            <a:ext cx="725489" cy="765176"/>
            <a:chOff x="0" y="0"/>
            <a:chExt cx="725487" cy="765175"/>
          </a:xfrm>
        </p:grpSpPr>
        <p:sp>
          <p:nvSpPr>
            <p:cNvPr id="2084" name="Rectangle"/>
            <p:cNvSpPr/>
            <p:nvPr/>
          </p:nvSpPr>
          <p:spPr>
            <a:xfrm flipH="1">
              <a:off x="291551" y="553047"/>
              <a:ext cx="413596" cy="151521"/>
            </a:xfrm>
            <a:prstGeom prst="rect">
              <a:avLst/>
            </a:prstGeom>
            <a:solidFill>
              <a:srgbClr val="00FF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085" name="Line"/>
            <p:cNvSpPr/>
            <p:nvPr/>
          </p:nvSpPr>
          <p:spPr>
            <a:xfrm>
              <a:off x="610223" y="424255"/>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6" name="Line"/>
            <p:cNvSpPr/>
            <p:nvPr/>
          </p:nvSpPr>
          <p:spPr>
            <a:xfrm>
              <a:off x="562761" y="265159"/>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7" name="Line"/>
            <p:cNvSpPr/>
            <p:nvPr/>
          </p:nvSpPr>
          <p:spPr>
            <a:xfrm>
              <a:off x="455124" y="7575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8" name="Shape"/>
            <p:cNvSpPr/>
            <p:nvPr/>
          </p:nvSpPr>
          <p:spPr>
            <a:xfrm flipH="1">
              <a:off x="74582" y="0"/>
              <a:ext cx="630565" cy="560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89" name="Shape"/>
            <p:cNvSpPr/>
            <p:nvPr/>
          </p:nvSpPr>
          <p:spPr>
            <a:xfrm flipH="1">
              <a:off x="81363" y="0"/>
              <a:ext cx="210189" cy="719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FF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90" name="Line"/>
            <p:cNvSpPr/>
            <p:nvPr/>
          </p:nvSpPr>
          <p:spPr>
            <a:xfrm flipH="1">
              <a:off x="122044" y="439407"/>
              <a:ext cx="115265" cy="325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91" name="Line"/>
            <p:cNvSpPr/>
            <p:nvPr/>
          </p:nvSpPr>
          <p:spPr>
            <a:xfrm flipH="1">
              <a:off x="61022" y="272735"/>
              <a:ext cx="104247" cy="295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092" name="Line"/>
            <p:cNvSpPr/>
            <p:nvPr/>
          </p:nvSpPr>
          <p:spPr>
            <a:xfrm flipH="1">
              <a:off x="-1" y="113639"/>
              <a:ext cx="107638" cy="303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sp>
        <p:nvSpPr>
          <p:cNvPr id="2094" name="Contention  ???"/>
          <p:cNvSpPr txBox="1"/>
          <p:nvPr/>
        </p:nvSpPr>
        <p:spPr>
          <a:xfrm>
            <a:off x="3897312" y="5210175"/>
            <a:ext cx="4981576"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2800">
                <a:solidFill>
                  <a:srgbClr val="3333CC"/>
                </a:solidFill>
              </a:defRPr>
            </a:pPr>
            <a:r>
              <a:t>Contention </a:t>
            </a:r>
            <a:r>
              <a:rPr>
                <a:latin typeface="Wingdings"/>
                <a:ea typeface="Wingdings"/>
                <a:cs typeface="Wingdings"/>
                <a:sym typeface="Wingdings"/>
              </a:rPr>
              <a:t> </a:t>
            </a:r>
            <a:r>
              <a:t>???</a:t>
            </a:r>
          </a:p>
        </p:txBody>
      </p:sp>
      <p:grpSp>
        <p:nvGrpSpPr>
          <p:cNvPr id="2100" name="Group"/>
          <p:cNvGrpSpPr/>
          <p:nvPr/>
        </p:nvGrpSpPr>
        <p:grpSpPr>
          <a:xfrm>
            <a:off x="3648075" y="3444874"/>
            <a:ext cx="611188" cy="871539"/>
            <a:chOff x="0" y="0"/>
            <a:chExt cx="611187" cy="871537"/>
          </a:xfrm>
        </p:grpSpPr>
        <p:sp>
          <p:nvSpPr>
            <p:cNvPr id="2095" name="Oval"/>
            <p:cNvSpPr/>
            <p:nvPr/>
          </p:nvSpPr>
          <p:spPr>
            <a:xfrm>
              <a:off x="0" y="-1"/>
              <a:ext cx="611188" cy="631904"/>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096" name="Oval"/>
            <p:cNvSpPr/>
            <p:nvPr/>
          </p:nvSpPr>
          <p:spPr>
            <a:xfrm>
              <a:off x="88622" y="85474"/>
              <a:ext cx="427832" cy="496060"/>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2097" name="Oval"/>
            <p:cNvSpPr/>
            <p:nvPr/>
          </p:nvSpPr>
          <p:spPr>
            <a:xfrm>
              <a:off x="4583" y="254897"/>
              <a:ext cx="606605" cy="616641"/>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098" name="Circle"/>
            <p:cNvSpPr/>
            <p:nvPr/>
          </p:nvSpPr>
          <p:spPr>
            <a:xfrm>
              <a:off x="195580" y="381583"/>
              <a:ext cx="218500" cy="212162"/>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2099" name="Shape"/>
            <p:cNvSpPr/>
            <p:nvPr/>
          </p:nvSpPr>
          <p:spPr>
            <a:xfrm flipH="1" rot="10800000">
              <a:off x="239891" y="557112"/>
              <a:ext cx="146686" cy="18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108" name="Group"/>
          <p:cNvGrpSpPr/>
          <p:nvPr/>
        </p:nvGrpSpPr>
        <p:grpSpPr>
          <a:xfrm>
            <a:off x="3765550" y="2992437"/>
            <a:ext cx="488950" cy="698501"/>
            <a:chOff x="0" y="0"/>
            <a:chExt cx="488950" cy="698500"/>
          </a:xfrm>
        </p:grpSpPr>
        <p:sp>
          <p:nvSpPr>
            <p:cNvPr id="2101" name="Line"/>
            <p:cNvSpPr/>
            <p:nvPr/>
          </p:nvSpPr>
          <p:spPr>
            <a:xfrm>
              <a:off x="0" y="0"/>
              <a:ext cx="222250" cy="677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AFD00"/>
            </a:solidFill>
            <a:ln w="25400" cap="rnd">
              <a:solidFill>
                <a:srgbClr val="F35B1B"/>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102" name="Line"/>
            <p:cNvSpPr/>
            <p:nvPr/>
          </p:nvSpPr>
          <p:spPr>
            <a:xfrm>
              <a:off x="168275" y="230187"/>
              <a:ext cx="228600" cy="461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103" name="Line"/>
            <p:cNvSpPr/>
            <p:nvPr/>
          </p:nvSpPr>
          <p:spPr>
            <a:xfrm>
              <a:off x="65087" y="60325"/>
              <a:ext cx="36671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3300"/>
            </a:solidFill>
            <a:ln w="25400" cap="rnd">
              <a:solidFill>
                <a:srgbClr val="FAFD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104" name="Line"/>
            <p:cNvSpPr/>
            <p:nvPr/>
          </p:nvSpPr>
          <p:spPr>
            <a:xfrm>
              <a:off x="190500" y="211137"/>
              <a:ext cx="298450" cy="460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105" name="Line"/>
            <p:cNvSpPr/>
            <p:nvPr/>
          </p:nvSpPr>
          <p:spPr>
            <a:xfrm>
              <a:off x="22225" y="134937"/>
              <a:ext cx="268288" cy="563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3300"/>
            </a:solidFill>
            <a:ln w="25400" cap="rnd">
              <a:solidFill>
                <a:srgbClr val="EF91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106" name="Line"/>
            <p:cNvSpPr/>
            <p:nvPr/>
          </p:nvSpPr>
          <p:spPr>
            <a:xfrm>
              <a:off x="144462" y="66675"/>
              <a:ext cx="176213" cy="611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CC00"/>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107" name="Line"/>
            <p:cNvSpPr/>
            <p:nvPr/>
          </p:nvSpPr>
          <p:spPr>
            <a:xfrm>
              <a:off x="228600" y="468312"/>
              <a:ext cx="200025" cy="203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8"/>
                  </a:lnTo>
                  <a:lnTo>
                    <a:pt x="17486" y="5062"/>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3300"/>
            </a:solidFill>
            <a:ln w="25400" cap="rnd">
              <a:solidFill>
                <a:srgbClr val="FFCC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2109" name="…lock suffers from contention"/>
          <p:cNvSpPr txBox="1"/>
          <p:nvPr/>
        </p:nvSpPr>
        <p:spPr>
          <a:xfrm>
            <a:off x="3708400" y="2198687"/>
            <a:ext cx="5435600" cy="4862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800">
                <a:solidFill>
                  <a:srgbClr val="FF3300"/>
                </a:solidFill>
              </a:defRPr>
            </a:lvl1pPr>
          </a:lstStyle>
          <a:p>
            <a:pPr/>
            <a:r>
              <a:t>…lock suffers from contention</a:t>
            </a:r>
          </a:p>
        </p:txBody>
      </p:sp>
    </p:spTree>
  </p:cSld>
  <p:clrMapOvr>
    <a:masterClrMapping/>
  </p:clrMapOvr>
  <p:transition xmlns:p14="http://schemas.microsoft.com/office/powerpoint/2010/main" spd="med" advClick="1"/>
</p:sld>
</file>

<file path=ppt/slides/slide6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1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15" name="Test-and-Set"/>
          <p:cNvSpPr txBox="1"/>
          <p:nvPr>
            <p:ph type="title" idx="4294967295"/>
          </p:nvPr>
        </p:nvSpPr>
        <p:spPr>
          <a:xfrm>
            <a:off x="685800" y="609599"/>
            <a:ext cx="7772400" cy="1143002"/>
          </a:xfrm>
          <a:prstGeom prst="rect">
            <a:avLst/>
          </a:prstGeom>
        </p:spPr>
        <p:txBody>
          <a:bodyPr>
            <a:normAutofit fontScale="100000" lnSpcReduction="0"/>
          </a:bodyPr>
          <a:lstStyle/>
          <a:p>
            <a:pPr/>
            <a:r>
              <a:t>Test-and-Set</a:t>
            </a:r>
          </a:p>
        </p:txBody>
      </p:sp>
      <p:sp>
        <p:nvSpPr>
          <p:cNvPr id="2116" name="Boolean value…"/>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Boolean value</a:t>
            </a:r>
          </a:p>
          <a:p>
            <a:pPr>
              <a:buChar char="•"/>
            </a:pPr>
            <a:r>
              <a:t>Test-and-set (TAS)</a:t>
            </a:r>
          </a:p>
          <a:p>
            <a:pPr lvl="1" marL="742950" indent="-285750">
              <a:spcBef>
                <a:spcPts val="0"/>
              </a:spcBef>
              <a:defRPr sz="2800"/>
            </a:pPr>
            <a:r>
              <a:t>Swap </a:t>
            </a:r>
            <a:r>
              <a:rPr b="1">
                <a:solidFill>
                  <a:srgbClr val="000000"/>
                </a:solidFill>
              </a:rPr>
              <a:t>true</a:t>
            </a:r>
            <a:r>
              <a:t> with current value</a:t>
            </a:r>
          </a:p>
          <a:p>
            <a:pPr lvl="1" marL="742950" indent="-285750">
              <a:spcBef>
                <a:spcPts val="0"/>
              </a:spcBef>
              <a:defRPr sz="2800"/>
            </a:pPr>
            <a:r>
              <a:t>Return value tells if prior value was </a:t>
            </a:r>
            <a:r>
              <a:rPr b="1">
                <a:solidFill>
                  <a:srgbClr val="000000"/>
                </a:solidFill>
              </a:rPr>
              <a:t>true</a:t>
            </a:r>
            <a:r>
              <a:t> or </a:t>
            </a:r>
            <a:r>
              <a:rPr b="1">
                <a:solidFill>
                  <a:srgbClr val="000000"/>
                </a:solidFill>
              </a:rPr>
              <a:t>false</a:t>
            </a:r>
            <a:endParaRPr b="1">
              <a:solidFill>
                <a:srgbClr val="000000"/>
              </a:solidFill>
            </a:endParaRPr>
          </a:p>
          <a:p>
            <a:pPr>
              <a:buChar char="•"/>
            </a:pPr>
            <a:r>
              <a:t>Can reset just by writing </a:t>
            </a:r>
            <a:r>
              <a:rPr b="1">
                <a:solidFill>
                  <a:srgbClr val="000000"/>
                </a:solidFill>
              </a:rPr>
              <a:t>false</a:t>
            </a:r>
            <a:endParaRPr b="1">
              <a:solidFill>
                <a:srgbClr val="000000"/>
              </a:solidFill>
            </a:endParaRPr>
          </a:p>
          <a:p>
            <a:pPr>
              <a:buChar char="•"/>
            </a:pPr>
            <a:r>
              <a:t>TAS aka “getAndSet”</a:t>
            </a:r>
          </a:p>
        </p:txBody>
      </p:sp>
    </p:spTree>
  </p:cSld>
  <p:clrMapOvr>
    <a:masterClrMapping/>
  </p:clrMapOvr>
  <p:transition xmlns:p14="http://schemas.microsoft.com/office/powerpoint/2010/main" spd="med" advClick="1"/>
</p:sld>
</file>

<file path=ppt/slides/slide6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21"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12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123" name="Test-and-Set Locks"/>
          <p:cNvSpPr txBox="1"/>
          <p:nvPr>
            <p:ph type="title" idx="4294967295"/>
          </p:nvPr>
        </p:nvSpPr>
        <p:spPr>
          <a:xfrm>
            <a:off x="685800" y="609599"/>
            <a:ext cx="7772400" cy="1143002"/>
          </a:xfrm>
          <a:prstGeom prst="rect">
            <a:avLst/>
          </a:prstGeom>
        </p:spPr>
        <p:txBody>
          <a:bodyPr>
            <a:normAutofit fontScale="100000" lnSpcReduction="0"/>
          </a:bodyPr>
          <a:lstStyle/>
          <a:p>
            <a:pPr/>
            <a:r>
              <a:t>Test-and-Set Locks</a:t>
            </a:r>
          </a:p>
        </p:txBody>
      </p:sp>
      <p:sp>
        <p:nvSpPr>
          <p:cNvPr id="2124" name="Locking…"/>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Locking</a:t>
            </a:r>
          </a:p>
          <a:p>
            <a:pPr lvl="1" marL="742950" indent="-285750">
              <a:spcBef>
                <a:spcPts val="0"/>
              </a:spcBef>
              <a:defRPr sz="2800"/>
            </a:pPr>
            <a:r>
              <a:t>Lock is free: value is </a:t>
            </a:r>
            <a:r>
              <a:rPr>
                <a:solidFill>
                  <a:srgbClr val="000000"/>
                </a:solidFill>
              </a:rPr>
              <a:t>false</a:t>
            </a:r>
            <a:endParaRPr>
              <a:solidFill>
                <a:srgbClr val="000000"/>
              </a:solidFill>
            </a:endParaRPr>
          </a:p>
          <a:p>
            <a:pPr lvl="1" marL="742950" indent="-285750">
              <a:spcBef>
                <a:spcPts val="0"/>
              </a:spcBef>
              <a:defRPr sz="2800"/>
            </a:pPr>
            <a:r>
              <a:t>Lock is taken: value is </a:t>
            </a:r>
            <a:r>
              <a:rPr>
                <a:solidFill>
                  <a:srgbClr val="000000"/>
                </a:solidFill>
              </a:rPr>
              <a:t>true</a:t>
            </a:r>
            <a:endParaRPr>
              <a:solidFill>
                <a:srgbClr val="000000"/>
              </a:solidFill>
            </a:endParaRPr>
          </a:p>
          <a:p>
            <a:pPr>
              <a:buChar char="•"/>
            </a:pPr>
            <a:r>
              <a:t>Acquire lock by calling TAS</a:t>
            </a:r>
          </a:p>
          <a:p>
            <a:pPr lvl="1" marL="742950" indent="-285750">
              <a:spcBef>
                <a:spcPts val="0"/>
              </a:spcBef>
              <a:defRPr sz="2800"/>
            </a:pPr>
            <a:r>
              <a:t>If result is </a:t>
            </a:r>
            <a:r>
              <a:rPr>
                <a:solidFill>
                  <a:srgbClr val="000000"/>
                </a:solidFill>
              </a:rPr>
              <a:t>false</a:t>
            </a:r>
            <a:r>
              <a:t>, you win</a:t>
            </a:r>
          </a:p>
          <a:p>
            <a:pPr lvl="1" marL="742950" indent="-285750">
              <a:spcBef>
                <a:spcPts val="0"/>
              </a:spcBef>
              <a:defRPr sz="2800"/>
            </a:pPr>
            <a:r>
              <a:t>If result is </a:t>
            </a:r>
            <a:r>
              <a:rPr>
                <a:solidFill>
                  <a:srgbClr val="000000"/>
                </a:solidFill>
              </a:rPr>
              <a:t>true</a:t>
            </a:r>
            <a:r>
              <a:t>, you lose </a:t>
            </a:r>
          </a:p>
          <a:p>
            <a:pPr>
              <a:buChar char="•"/>
            </a:pPr>
            <a:r>
              <a:t>Release lock by writing </a:t>
            </a:r>
            <a:r>
              <a:rPr>
                <a:solidFill>
                  <a:srgbClr val="000000"/>
                </a:solidFill>
              </a:rPr>
              <a:t>false</a:t>
            </a:r>
          </a:p>
        </p:txBody>
      </p:sp>
    </p:spTree>
  </p:cSld>
  <p:clrMapOvr>
    <a:masterClrMapping/>
  </p:clrMapOvr>
  <p:transition xmlns:p14="http://schemas.microsoft.com/office/powerpoint/2010/main" spd="med" advClick="1"/>
</p:sld>
</file>

<file path=ppt/slides/slide6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2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30" name="Test-and-Set"/>
          <p:cNvSpPr txBox="1"/>
          <p:nvPr>
            <p:ph type="title" idx="4294967295"/>
          </p:nvPr>
        </p:nvSpPr>
        <p:spPr>
          <a:xfrm>
            <a:off x="685800" y="609599"/>
            <a:ext cx="7772400" cy="1143002"/>
          </a:xfrm>
          <a:prstGeom prst="rect">
            <a:avLst/>
          </a:prstGeom>
        </p:spPr>
        <p:txBody>
          <a:bodyPr>
            <a:normAutofit fontScale="100000" lnSpcReduction="0"/>
          </a:bodyPr>
          <a:lstStyle/>
          <a:p>
            <a:pPr/>
            <a:r>
              <a:t>Test-and-Set</a:t>
            </a:r>
          </a:p>
        </p:txBody>
      </p:sp>
      <p:sp>
        <p:nvSpPr>
          <p:cNvPr id="2131" name="public class AtomicBoolean {…"/>
          <p:cNvSpPr/>
          <p:nvPr/>
        </p:nvSpPr>
        <p:spPr>
          <a:xfrm>
            <a:off x="947737" y="1981200"/>
            <a:ext cx="7153276" cy="317982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latin typeface="Courier New"/>
                <a:ea typeface="Courier New"/>
                <a:cs typeface="Courier New"/>
                <a:sym typeface="Courier New"/>
              </a:defRPr>
            </a:pPr>
            <a:r>
              <a:t>public class AtomicBoolean {</a:t>
            </a:r>
          </a:p>
          <a:p>
            <a:pPr marL="342900" indent="-342900">
              <a:lnSpc>
                <a:spcPct val="70000"/>
              </a:lnSpc>
              <a:spcBef>
                <a:spcPts val="500"/>
              </a:spcBef>
              <a:defRPr sz="2400">
                <a:latin typeface="Courier New"/>
                <a:ea typeface="Courier New"/>
                <a:cs typeface="Courier New"/>
                <a:sym typeface="Courier New"/>
              </a:defRPr>
            </a:pPr>
            <a:r>
              <a:t> boolean value;</a:t>
            </a:r>
          </a:p>
          <a:p>
            <a:pPr marL="342900" indent="-342900">
              <a:lnSpc>
                <a:spcPct val="70000"/>
              </a:lnSpc>
              <a:spcBef>
                <a:spcPts val="500"/>
              </a:spcBef>
              <a:defRPr sz="2400">
                <a:latin typeface="Courier New"/>
                <a:ea typeface="Courier New"/>
                <a:cs typeface="Courier New"/>
                <a:sym typeface="Courier New"/>
              </a:defRPr>
            </a:pPr>
            <a:r>
              <a:t>  </a:t>
            </a:r>
          </a:p>
          <a:p>
            <a:pPr marL="342900" indent="-342900">
              <a:lnSpc>
                <a:spcPct val="70000"/>
              </a:lnSpc>
              <a:spcBef>
                <a:spcPts val="500"/>
              </a:spcBef>
              <a:defRPr sz="2400">
                <a:latin typeface="Courier New"/>
                <a:ea typeface="Courier New"/>
                <a:cs typeface="Courier New"/>
                <a:sym typeface="Courier New"/>
              </a:defRPr>
            </a:pPr>
            <a:r>
              <a:t> public synchronized boolean getAndSet(boolean newValue) {</a:t>
            </a:r>
          </a:p>
          <a:p>
            <a:pPr marL="342900" indent="-342900">
              <a:lnSpc>
                <a:spcPct val="70000"/>
              </a:lnSpc>
              <a:spcBef>
                <a:spcPts val="500"/>
              </a:spcBef>
              <a:defRPr sz="2400">
                <a:latin typeface="Courier New"/>
                <a:ea typeface="Courier New"/>
                <a:cs typeface="Courier New"/>
                <a:sym typeface="Courier New"/>
              </a:defRPr>
            </a:pPr>
            <a:r>
              <a:t>   boolean prior = value;</a:t>
            </a:r>
          </a:p>
          <a:p>
            <a:pPr marL="342900" indent="-342900">
              <a:lnSpc>
                <a:spcPct val="70000"/>
              </a:lnSpc>
              <a:spcBef>
                <a:spcPts val="500"/>
              </a:spcBef>
              <a:defRPr sz="2400">
                <a:latin typeface="Courier New"/>
                <a:ea typeface="Courier New"/>
                <a:cs typeface="Courier New"/>
                <a:sym typeface="Courier New"/>
              </a:defRPr>
            </a:pPr>
            <a:r>
              <a:t>   value = newValue;</a:t>
            </a:r>
          </a:p>
          <a:p>
            <a:pPr marL="342900" indent="-342900">
              <a:lnSpc>
                <a:spcPct val="70000"/>
              </a:lnSpc>
              <a:spcBef>
                <a:spcPts val="500"/>
              </a:spcBef>
              <a:defRPr sz="2400">
                <a:latin typeface="Courier New"/>
                <a:ea typeface="Courier New"/>
                <a:cs typeface="Courier New"/>
                <a:sym typeface="Courier New"/>
              </a:defRPr>
            </a:pPr>
            <a:r>
              <a:t>   return prior;</a:t>
            </a:r>
          </a:p>
          <a:p>
            <a:pPr marL="342900" indent="-342900">
              <a:lnSpc>
                <a:spcPct val="70000"/>
              </a:lnSpc>
              <a:spcBef>
                <a:spcPts val="500"/>
              </a:spcBef>
              <a:defRPr sz="2400">
                <a:latin typeface="Courier New"/>
                <a:ea typeface="Courier New"/>
                <a:cs typeface="Courier New"/>
                <a:sym typeface="Courier New"/>
              </a:defRPr>
            </a:pPr>
            <a:r>
              <a:t> }</a:t>
            </a:r>
          </a:p>
          <a:p>
            <a:pPr marL="342900" indent="-342900">
              <a:lnSpc>
                <a:spcPct val="70000"/>
              </a:lnSpc>
              <a:spcBef>
                <a:spcPts val="500"/>
              </a:spcBef>
              <a:defRPr sz="2400">
                <a:latin typeface="Courier New"/>
                <a:ea typeface="Courier New"/>
                <a:cs typeface="Courier New"/>
                <a:sym typeface="Courier New"/>
              </a:defRPr>
            </a:pPr>
            <a:r>
              <a:t>}</a:t>
            </a:r>
          </a:p>
        </p:txBody>
      </p:sp>
      <p:sp>
        <p:nvSpPr>
          <p:cNvPr id="2132" name="(5)"/>
          <p:cNvSpPr txBox="1"/>
          <p:nvPr/>
        </p:nvSpPr>
        <p:spPr>
          <a:xfrm>
            <a:off x="8304212" y="6251575"/>
            <a:ext cx="321442"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(5)</a:t>
            </a:r>
          </a:p>
        </p:txBody>
      </p:sp>
    </p:spTree>
  </p:cSld>
  <p:clrMapOvr>
    <a:masterClrMapping/>
  </p:clrMapOvr>
  <p:transition xmlns:p14="http://schemas.microsoft.com/office/powerpoint/2010/main" spd="med" advClick="1"/>
</p:sld>
</file>

<file path=ppt/slides/slide6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3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37"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38" name="Test-and-Set"/>
          <p:cNvSpPr txBox="1"/>
          <p:nvPr>
            <p:ph type="title" idx="4294967295"/>
          </p:nvPr>
        </p:nvSpPr>
        <p:spPr>
          <a:xfrm>
            <a:off x="685800" y="609599"/>
            <a:ext cx="7772400" cy="1143002"/>
          </a:xfrm>
          <a:prstGeom prst="rect">
            <a:avLst/>
          </a:prstGeom>
        </p:spPr>
        <p:txBody>
          <a:bodyPr>
            <a:normAutofit fontScale="100000" lnSpcReduction="0"/>
          </a:bodyPr>
          <a:lstStyle/>
          <a:p>
            <a:pPr/>
            <a:r>
              <a:t>Test-and-Set</a:t>
            </a:r>
          </a:p>
        </p:txBody>
      </p:sp>
      <p:sp>
        <p:nvSpPr>
          <p:cNvPr id="2139" name="public class AtomicBoolean {…"/>
          <p:cNvSpPr/>
          <p:nvPr/>
        </p:nvSpPr>
        <p:spPr>
          <a:xfrm>
            <a:off x="947737" y="1981200"/>
            <a:ext cx="7153276" cy="317982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public class AtomicBoolean {</a:t>
            </a:r>
          </a:p>
          <a:p>
            <a:pPr marL="342900" indent="-342900">
              <a:lnSpc>
                <a:spcPct val="70000"/>
              </a:lnSpc>
              <a:spcBef>
                <a:spcPts val="500"/>
              </a:spcBef>
              <a:defRPr sz="2400">
                <a:solidFill>
                  <a:srgbClr val="B2B2B2"/>
                </a:solidFill>
                <a:latin typeface="Courier New"/>
                <a:ea typeface="Courier New"/>
                <a:cs typeface="Courier New"/>
                <a:sym typeface="Courier New"/>
              </a:defRPr>
            </a:pPr>
            <a:r>
              <a:t> boolean value;</a:t>
            </a:r>
          </a:p>
          <a:p>
            <a:pPr marL="342900" indent="-342900">
              <a:lnSpc>
                <a:spcPct val="70000"/>
              </a:lnSpc>
              <a:spcBef>
                <a:spcPts val="500"/>
              </a:spcBef>
              <a:defRPr sz="2400">
                <a:latin typeface="Courier New"/>
                <a:ea typeface="Courier New"/>
                <a:cs typeface="Courier New"/>
                <a:sym typeface="Courier New"/>
              </a:defRPr>
            </a:pPr>
            <a:r>
              <a:t>  </a:t>
            </a:r>
          </a:p>
          <a:p>
            <a:pPr marL="342900" indent="-342900">
              <a:lnSpc>
                <a:spcPct val="70000"/>
              </a:lnSpc>
              <a:spcBef>
                <a:spcPts val="500"/>
              </a:spcBef>
              <a:defRPr sz="2400">
                <a:latin typeface="Courier New"/>
                <a:ea typeface="Courier New"/>
                <a:cs typeface="Courier New"/>
                <a:sym typeface="Courier New"/>
              </a:defRPr>
            </a:pPr>
            <a:r>
              <a:t> public synchronized boolean getAndSet(boolean newValue) {</a:t>
            </a:r>
          </a:p>
          <a:p>
            <a:pPr marL="342900" indent="-342900">
              <a:lnSpc>
                <a:spcPct val="70000"/>
              </a:lnSpc>
              <a:spcBef>
                <a:spcPts val="500"/>
              </a:spcBef>
              <a:defRPr sz="2400">
                <a:latin typeface="Courier New"/>
                <a:ea typeface="Courier New"/>
                <a:cs typeface="Courier New"/>
                <a:sym typeface="Courier New"/>
              </a:defRPr>
            </a:pPr>
            <a:r>
              <a:t>   boolean prior = value;</a:t>
            </a:r>
          </a:p>
          <a:p>
            <a:pPr marL="342900" indent="-342900">
              <a:lnSpc>
                <a:spcPct val="70000"/>
              </a:lnSpc>
              <a:spcBef>
                <a:spcPts val="500"/>
              </a:spcBef>
              <a:defRPr sz="2400">
                <a:latin typeface="Courier New"/>
                <a:ea typeface="Courier New"/>
                <a:cs typeface="Courier New"/>
                <a:sym typeface="Courier New"/>
              </a:defRPr>
            </a:pPr>
            <a:r>
              <a:t>   value = newValue;</a:t>
            </a:r>
          </a:p>
          <a:p>
            <a:pPr marL="342900" indent="-342900">
              <a:lnSpc>
                <a:spcPct val="70000"/>
              </a:lnSpc>
              <a:spcBef>
                <a:spcPts val="500"/>
              </a:spcBef>
              <a:defRPr sz="2400">
                <a:latin typeface="Courier New"/>
                <a:ea typeface="Courier New"/>
                <a:cs typeface="Courier New"/>
                <a:sym typeface="Courier New"/>
              </a:defRPr>
            </a:pPr>
            <a:r>
              <a:t>   return prior;</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lnSpc>
                <a:spcPct val="70000"/>
              </a:lnSpc>
              <a:spcBef>
                <a:spcPts val="500"/>
              </a:spcBef>
              <a:defRPr sz="2400">
                <a:solidFill>
                  <a:srgbClr val="B2B2B2"/>
                </a:solidFill>
                <a:latin typeface="Courier New"/>
                <a:ea typeface="Courier New"/>
                <a:cs typeface="Courier New"/>
                <a:sym typeface="Courier New"/>
              </a:defRPr>
            </a:pPr>
            <a:r>
              <a:t>}</a:t>
            </a:r>
          </a:p>
        </p:txBody>
      </p:sp>
      <p:sp>
        <p:nvSpPr>
          <p:cNvPr id="2140" name="Shape"/>
          <p:cNvSpPr/>
          <p:nvPr/>
        </p:nvSpPr>
        <p:spPr>
          <a:xfrm>
            <a:off x="968375" y="2836862"/>
            <a:ext cx="5945188" cy="2219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261"/>
                  <a:pt x="0" y="2817"/>
                </a:cubicBezTo>
                <a:lnTo>
                  <a:pt x="0" y="14086"/>
                </a:lnTo>
                <a:cubicBezTo>
                  <a:pt x="0" y="15642"/>
                  <a:pt x="1612" y="16903"/>
                  <a:pt x="3600" y="16903"/>
                </a:cubicBezTo>
                <a:lnTo>
                  <a:pt x="12600" y="16903"/>
                </a:lnTo>
                <a:lnTo>
                  <a:pt x="16934" y="21600"/>
                </a:lnTo>
                <a:lnTo>
                  <a:pt x="18000" y="16903"/>
                </a:lnTo>
                <a:cubicBezTo>
                  <a:pt x="19988" y="16903"/>
                  <a:pt x="21600" y="15642"/>
                  <a:pt x="21600" y="14086"/>
                </a:cubicBezTo>
                <a:lnTo>
                  <a:pt x="21600" y="2817"/>
                </a:lnTo>
                <a:cubicBezTo>
                  <a:pt x="21600" y="1261"/>
                  <a:pt x="19988" y="0"/>
                  <a:pt x="18000" y="0"/>
                </a:cubicBezTo>
                <a:lnTo>
                  <a:pt x="12600" y="0"/>
                </a:lnTo>
                <a:close/>
              </a:path>
            </a:pathLst>
          </a:custGeom>
          <a:ln w="38100">
            <a:solidFill>
              <a:srgbClr val="FF3300"/>
            </a:solidFill>
          </a:ln>
        </p:spPr>
        <p:txBody>
          <a:bodyPr lIns="45719" rIns="45719" anchor="ctr"/>
          <a:lstStyle/>
          <a:p>
            <a:pPr algn="ctr"/>
          </a:p>
        </p:txBody>
      </p:sp>
      <p:sp>
        <p:nvSpPr>
          <p:cNvPr id="2141" name="Swap old and new values"/>
          <p:cNvSpPr txBox="1"/>
          <p:nvPr/>
        </p:nvSpPr>
        <p:spPr>
          <a:xfrm>
            <a:off x="3506787" y="5102225"/>
            <a:ext cx="4645026"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Swap old and new values</a:t>
            </a:r>
          </a:p>
        </p:txBody>
      </p:sp>
    </p:spTree>
  </p:cSld>
  <p:clrMapOvr>
    <a:masterClrMapping/>
  </p:clrMapOvr>
  <p:transition xmlns:p14="http://schemas.microsoft.com/office/powerpoint/2010/main" spd="med" advClick="1"/>
</p:sld>
</file>

<file path=ppt/slides/slide6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4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46"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47" name="Test-and-Set"/>
          <p:cNvSpPr txBox="1"/>
          <p:nvPr>
            <p:ph type="title" idx="4294967295"/>
          </p:nvPr>
        </p:nvSpPr>
        <p:spPr>
          <a:xfrm>
            <a:off x="685800" y="609599"/>
            <a:ext cx="7772400" cy="1143002"/>
          </a:xfrm>
          <a:prstGeom prst="rect">
            <a:avLst/>
          </a:prstGeom>
        </p:spPr>
        <p:txBody>
          <a:bodyPr>
            <a:normAutofit fontScale="100000" lnSpcReduction="0"/>
          </a:bodyPr>
          <a:lstStyle/>
          <a:p>
            <a:pPr/>
            <a:r>
              <a:t>Test-and-Set</a:t>
            </a:r>
          </a:p>
        </p:txBody>
      </p:sp>
      <p:sp>
        <p:nvSpPr>
          <p:cNvPr id="2148" name="AtomicBoolean lock…"/>
          <p:cNvSpPr/>
          <p:nvPr/>
        </p:nvSpPr>
        <p:spPr>
          <a:xfrm>
            <a:off x="947737" y="1981200"/>
            <a:ext cx="7153276" cy="1687068"/>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latin typeface="Courier New"/>
                <a:ea typeface="Courier New"/>
                <a:cs typeface="Courier New"/>
                <a:sym typeface="Courier New"/>
              </a:defRPr>
            </a:pPr>
            <a:r>
              <a:t>AtomicBoolean lock</a:t>
            </a:r>
          </a:p>
          <a:p>
            <a:pPr marL="342900" indent="-342900">
              <a:lnSpc>
                <a:spcPct val="70000"/>
              </a:lnSpc>
              <a:spcBef>
                <a:spcPts val="500"/>
              </a:spcBef>
              <a:defRPr sz="2400">
                <a:latin typeface="Courier New"/>
                <a:ea typeface="Courier New"/>
                <a:cs typeface="Courier New"/>
                <a:sym typeface="Courier New"/>
              </a:defRPr>
            </a:pPr>
            <a:r>
              <a:t> = new AtomicBoolean(false)</a:t>
            </a:r>
          </a:p>
          <a:p>
            <a:pPr marL="342900" indent="-342900">
              <a:lnSpc>
                <a:spcPct val="70000"/>
              </a:lnSpc>
              <a:spcBef>
                <a:spcPts val="500"/>
              </a:spcBef>
              <a:defRPr sz="2400">
                <a:latin typeface="Courier New"/>
                <a:ea typeface="Courier New"/>
                <a:cs typeface="Courier New"/>
                <a:sym typeface="Courier New"/>
              </a:defRPr>
            </a:pPr>
            <a:r>
              <a:t>…</a:t>
            </a:r>
          </a:p>
          <a:p>
            <a:pPr marL="342900" indent="-342900">
              <a:lnSpc>
                <a:spcPct val="70000"/>
              </a:lnSpc>
              <a:spcBef>
                <a:spcPts val="500"/>
              </a:spcBef>
              <a:defRPr sz="2400">
                <a:latin typeface="Courier New"/>
                <a:ea typeface="Courier New"/>
                <a:cs typeface="Courier New"/>
                <a:sym typeface="Courier New"/>
              </a:defRPr>
            </a:pPr>
            <a:r>
              <a:t>boolean prior = lock.getAndSet(true)</a:t>
            </a:r>
          </a:p>
          <a:p>
            <a:pPr marL="342900" indent="-342900">
              <a:lnSpc>
                <a:spcPct val="70000"/>
              </a:lnSpc>
              <a:spcBef>
                <a:spcPts val="500"/>
              </a:spcBef>
              <a:defRPr sz="2400">
                <a:latin typeface="Courier New"/>
                <a:ea typeface="Courier New"/>
                <a:cs typeface="Courier New"/>
                <a:sym typeface="Courier New"/>
              </a:defRPr>
            </a:pPr>
            <a:r>
              <a:t> </a:t>
            </a:r>
          </a:p>
        </p:txBody>
      </p:sp>
    </p:spTree>
  </p:cSld>
  <p:clrMapOvr>
    <a:masterClrMapping/>
  </p:clrMapOvr>
  <p:transition xmlns:p14="http://schemas.microsoft.com/office/powerpoint/2010/main" spd="med" advClick="1"/>
</p:sld>
</file>

<file path=ppt/slides/slide6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5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54" name="Test-and-Set"/>
          <p:cNvSpPr txBox="1"/>
          <p:nvPr>
            <p:ph type="title" idx="4294967295"/>
          </p:nvPr>
        </p:nvSpPr>
        <p:spPr>
          <a:xfrm>
            <a:off x="685800" y="609599"/>
            <a:ext cx="7772400" cy="1143002"/>
          </a:xfrm>
          <a:prstGeom prst="rect">
            <a:avLst/>
          </a:prstGeom>
        </p:spPr>
        <p:txBody>
          <a:bodyPr>
            <a:normAutofit fontScale="100000" lnSpcReduction="0"/>
          </a:bodyPr>
          <a:lstStyle/>
          <a:p>
            <a:pPr/>
            <a:r>
              <a:t>Test-and-Set</a:t>
            </a:r>
          </a:p>
        </p:txBody>
      </p:sp>
      <p:sp>
        <p:nvSpPr>
          <p:cNvPr id="2155" name="AtomicBoolean lock…"/>
          <p:cNvSpPr/>
          <p:nvPr/>
        </p:nvSpPr>
        <p:spPr>
          <a:xfrm>
            <a:off x="947737" y="1981200"/>
            <a:ext cx="7153276" cy="1687068"/>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AtomicBoolean lock</a:t>
            </a:r>
          </a:p>
          <a:p>
            <a:pPr marL="342900" indent="-342900">
              <a:lnSpc>
                <a:spcPct val="70000"/>
              </a:lnSpc>
              <a:spcBef>
                <a:spcPts val="500"/>
              </a:spcBef>
              <a:defRPr sz="2400">
                <a:solidFill>
                  <a:srgbClr val="B2B2B2"/>
                </a:solidFill>
                <a:latin typeface="Courier New"/>
                <a:ea typeface="Courier New"/>
                <a:cs typeface="Courier New"/>
                <a:sym typeface="Courier New"/>
              </a:defRPr>
            </a:pPr>
            <a:r>
              <a:t> = new AtomicBoolean(false)</a:t>
            </a:r>
          </a:p>
          <a:p>
            <a:pPr marL="342900" indent="-342900">
              <a:lnSpc>
                <a:spcPct val="70000"/>
              </a:lnSpc>
              <a:spcBef>
                <a:spcPts val="500"/>
              </a:spcBef>
              <a:defRPr sz="2400">
                <a:latin typeface="Courier New"/>
                <a:ea typeface="Courier New"/>
                <a:cs typeface="Courier New"/>
                <a:sym typeface="Courier New"/>
              </a:defRPr>
            </a:pPr>
            <a:r>
              <a:t>…</a:t>
            </a:r>
          </a:p>
          <a:p>
            <a:pPr marL="342900" indent="-342900">
              <a:lnSpc>
                <a:spcPct val="70000"/>
              </a:lnSpc>
              <a:spcBef>
                <a:spcPts val="500"/>
              </a:spcBef>
              <a:defRPr sz="2400">
                <a:latin typeface="Courier New"/>
                <a:ea typeface="Courier New"/>
                <a:cs typeface="Courier New"/>
                <a:sym typeface="Courier New"/>
              </a:defRPr>
            </a:pPr>
            <a:r>
              <a:t>boolean prior = lock.getAndSet(true)</a:t>
            </a:r>
          </a:p>
          <a:p>
            <a:pPr marL="342900" indent="-342900">
              <a:lnSpc>
                <a:spcPct val="70000"/>
              </a:lnSpc>
              <a:spcBef>
                <a:spcPts val="500"/>
              </a:spcBef>
              <a:defRPr sz="2400">
                <a:latin typeface="Courier New"/>
                <a:ea typeface="Courier New"/>
                <a:cs typeface="Courier New"/>
                <a:sym typeface="Courier New"/>
              </a:defRPr>
            </a:pPr>
            <a:r>
              <a:t> </a:t>
            </a:r>
          </a:p>
        </p:txBody>
      </p:sp>
      <p:sp>
        <p:nvSpPr>
          <p:cNvPr id="2156" name="(5)"/>
          <p:cNvSpPr txBox="1"/>
          <p:nvPr/>
        </p:nvSpPr>
        <p:spPr>
          <a:xfrm>
            <a:off x="8304212" y="6251575"/>
            <a:ext cx="321442"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(5)</a:t>
            </a:r>
          </a:p>
        </p:txBody>
      </p:sp>
      <p:sp>
        <p:nvSpPr>
          <p:cNvPr id="2157" name="Shape"/>
          <p:cNvSpPr/>
          <p:nvPr/>
        </p:nvSpPr>
        <p:spPr>
          <a:xfrm>
            <a:off x="922337" y="2854325"/>
            <a:ext cx="6829426" cy="1258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701"/>
                  <a:pt x="0" y="1566"/>
                </a:cubicBezTo>
                <a:lnTo>
                  <a:pt x="0" y="7831"/>
                </a:lnTo>
                <a:cubicBezTo>
                  <a:pt x="0" y="8696"/>
                  <a:pt x="1612" y="9397"/>
                  <a:pt x="3600" y="9397"/>
                </a:cubicBezTo>
                <a:lnTo>
                  <a:pt x="12600" y="9397"/>
                </a:lnTo>
                <a:lnTo>
                  <a:pt x="13245" y="21600"/>
                </a:lnTo>
                <a:lnTo>
                  <a:pt x="18000" y="9397"/>
                </a:lnTo>
                <a:cubicBezTo>
                  <a:pt x="19988" y="9397"/>
                  <a:pt x="21600" y="8696"/>
                  <a:pt x="21600" y="7831"/>
                </a:cubicBezTo>
                <a:lnTo>
                  <a:pt x="21600" y="1566"/>
                </a:lnTo>
                <a:cubicBezTo>
                  <a:pt x="21600" y="701"/>
                  <a:pt x="19988" y="0"/>
                  <a:pt x="18000" y="0"/>
                </a:cubicBezTo>
                <a:lnTo>
                  <a:pt x="12600" y="0"/>
                </a:lnTo>
                <a:close/>
              </a:path>
            </a:pathLst>
          </a:custGeom>
          <a:ln w="38100">
            <a:solidFill>
              <a:srgbClr val="FF3300"/>
            </a:solidFill>
          </a:ln>
        </p:spPr>
        <p:txBody>
          <a:bodyPr lIns="45719" rIns="45719" anchor="ctr"/>
          <a:lstStyle/>
          <a:p>
            <a:pPr algn="ctr"/>
          </a:p>
        </p:txBody>
      </p:sp>
      <p:sp>
        <p:nvSpPr>
          <p:cNvPr id="2158" name="Swapping in true is called “test-and-set” or TAS"/>
          <p:cNvSpPr txBox="1"/>
          <p:nvPr/>
        </p:nvSpPr>
        <p:spPr>
          <a:xfrm>
            <a:off x="1787525" y="4187825"/>
            <a:ext cx="5784850"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rgbClr val="FF3300"/>
                </a:solidFill>
              </a:defRPr>
            </a:pPr>
            <a:r>
              <a:t>Swapping in </a:t>
            </a:r>
            <a:r>
              <a:rPr>
                <a:solidFill>
                  <a:srgbClr val="000000"/>
                </a:solidFill>
              </a:rPr>
              <a:t>true</a:t>
            </a:r>
            <a:r>
              <a:t> is called “test-and-set” or TAS</a:t>
            </a:r>
          </a:p>
        </p:txBody>
      </p:sp>
    </p:spTree>
  </p:cSld>
  <p:clrMapOvr>
    <a:masterClrMapping/>
  </p:clrMapOvr>
  <p:transition xmlns:p14="http://schemas.microsoft.com/office/powerpoint/2010/main" spd="med" advClick="1"/>
</p:sld>
</file>

<file path=ppt/slides/slide6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6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64" name="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Test-and-set Lock</a:t>
            </a:r>
          </a:p>
        </p:txBody>
      </p:sp>
      <p:sp>
        <p:nvSpPr>
          <p:cNvPr id="2165" name="class 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latin typeface="Courier New"/>
                <a:ea typeface="Courier New"/>
                <a:cs typeface="Courier New"/>
                <a:sym typeface="Courier New"/>
              </a:defRPr>
            </a:pPr>
            <a:r>
              <a:t>class TASlock {</a:t>
            </a:r>
          </a:p>
          <a:p>
            <a:pPr marL="342900" indent="-342900">
              <a:lnSpc>
                <a:spcPct val="70000"/>
              </a:lnSpc>
              <a:spcBef>
                <a:spcPts val="500"/>
              </a:spcBef>
              <a:defRPr sz="2400">
                <a:latin typeface="Courier New"/>
                <a:ea typeface="Courier New"/>
                <a:cs typeface="Courier New"/>
                <a:sym typeface="Courier New"/>
              </a:defRPr>
            </a:pPr>
            <a:r>
              <a:t> AtomicBoolean state =</a:t>
            </a:r>
          </a:p>
          <a:p>
            <a:pPr marL="342900" indent="-342900">
              <a:lnSpc>
                <a:spcPct val="70000"/>
              </a:lnSpc>
              <a:spcBef>
                <a:spcPts val="500"/>
              </a:spcBef>
              <a:defRPr sz="2400">
                <a:latin typeface="Courier New"/>
                <a:ea typeface="Courier New"/>
                <a:cs typeface="Courier New"/>
                <a:sym typeface="Courier New"/>
              </a:defRPr>
            </a:pPr>
            <a:r>
              <a:t>  new AtomicBoolean(false);</a:t>
            </a:r>
          </a:p>
          <a:p>
            <a:pPr marL="342900" indent="-342900">
              <a:lnSpc>
                <a:spcPct val="70000"/>
              </a:lnSpc>
              <a:spcBef>
                <a:spcPts val="400"/>
              </a:spcBef>
              <a:defRPr sz="2400">
                <a:latin typeface="Courier New"/>
                <a:ea typeface="Courier New"/>
                <a:cs typeface="Courier New"/>
                <a:sym typeface="Courier New"/>
              </a:defRPr>
            </a:pPr>
          </a:p>
          <a:p>
            <a:pPr marL="342900" indent="-342900">
              <a:lnSpc>
                <a:spcPct val="70000"/>
              </a:lnSpc>
              <a:spcBef>
                <a:spcPts val="500"/>
              </a:spcBef>
              <a:defRPr sz="2400">
                <a:latin typeface="Courier New"/>
                <a:ea typeface="Courier New"/>
                <a:cs typeface="Courier New"/>
                <a:sym typeface="Courier New"/>
              </a:defRPr>
            </a:pPr>
            <a:r>
              <a:t> void lock() {</a:t>
            </a:r>
          </a:p>
          <a:p>
            <a:pPr marL="342900" indent="-342900">
              <a:lnSpc>
                <a:spcPct val="70000"/>
              </a:lnSpc>
              <a:spcBef>
                <a:spcPts val="500"/>
              </a:spcBef>
              <a:defRPr sz="2400">
                <a:latin typeface="Courier New"/>
                <a:ea typeface="Courier New"/>
                <a:cs typeface="Courier New"/>
                <a:sym typeface="Courier New"/>
              </a:defRPr>
            </a:pPr>
            <a:r>
              <a:t>  while (state.getAndSet(true)) {}</a:t>
            </a:r>
          </a:p>
          <a:p>
            <a:pPr marL="342900" indent="-342900">
              <a:lnSpc>
                <a:spcPct val="70000"/>
              </a:lnSpc>
              <a:spcBef>
                <a:spcPts val="500"/>
              </a:spcBef>
              <a:defRPr sz="2400">
                <a:latin typeface="Courier New"/>
                <a:ea typeface="Courier New"/>
                <a:cs typeface="Courier New"/>
                <a:sym typeface="Courier New"/>
              </a:defRPr>
            </a:pPr>
            <a:r>
              <a:t> }</a:t>
            </a:r>
          </a:p>
          <a:p>
            <a:pPr marL="342900" indent="-342900">
              <a:lnSpc>
                <a:spcPct val="70000"/>
              </a:lnSpc>
              <a:spcBef>
                <a:spcPts val="500"/>
              </a:spcBef>
              <a:defRPr sz="2400">
                <a:latin typeface="Courier New"/>
                <a:ea typeface="Courier New"/>
                <a:cs typeface="Courier New"/>
                <a:sym typeface="Courier New"/>
              </a:defRPr>
            </a:pPr>
            <a:r>
              <a:t> </a:t>
            </a:r>
          </a:p>
          <a:p>
            <a:pPr marL="342900" indent="-342900">
              <a:lnSpc>
                <a:spcPct val="70000"/>
              </a:lnSpc>
              <a:spcBef>
                <a:spcPts val="500"/>
              </a:spcBef>
              <a:defRPr sz="2400">
                <a:latin typeface="Courier New"/>
                <a:ea typeface="Courier New"/>
                <a:cs typeface="Courier New"/>
                <a:sym typeface="Courier New"/>
              </a:defRPr>
            </a:pPr>
            <a:r>
              <a:t> void unlock() {</a:t>
            </a:r>
          </a:p>
          <a:p>
            <a:pPr marL="342900" indent="-342900">
              <a:lnSpc>
                <a:spcPct val="70000"/>
              </a:lnSpc>
              <a:spcBef>
                <a:spcPts val="500"/>
              </a:spcBef>
              <a:defRPr sz="2400">
                <a:latin typeface="Courier New"/>
                <a:ea typeface="Courier New"/>
                <a:cs typeface="Courier New"/>
                <a:sym typeface="Courier New"/>
              </a:defRPr>
            </a:pPr>
            <a:r>
              <a:t>  state.set(false);</a:t>
            </a:r>
          </a:p>
          <a:p>
            <a:pPr marL="342900" indent="-342900">
              <a:lnSpc>
                <a:spcPct val="70000"/>
              </a:lnSpc>
              <a:spcBef>
                <a:spcPts val="500"/>
              </a:spcBef>
              <a:defRPr sz="2400">
                <a:latin typeface="Courier New"/>
                <a:ea typeface="Courier New"/>
                <a:cs typeface="Courier New"/>
                <a:sym typeface="Courier New"/>
              </a:defRPr>
            </a:pPr>
            <a:r>
              <a:t> }}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9" name="LockOne"/>
          <p:cNvSpPr txBox="1"/>
          <p:nvPr>
            <p:ph type="title" idx="4294967295"/>
          </p:nvPr>
        </p:nvSpPr>
        <p:spPr>
          <a:xfrm>
            <a:off x="685800" y="609599"/>
            <a:ext cx="7772400" cy="1143002"/>
          </a:xfrm>
          <a:prstGeom prst="rect">
            <a:avLst/>
          </a:prstGeom>
        </p:spPr>
        <p:txBody>
          <a:bodyPr>
            <a:normAutofit fontScale="100000" lnSpcReduction="0"/>
          </a:bodyPr>
          <a:lstStyle/>
          <a:p>
            <a:pPr/>
            <a:r>
              <a:t>LockOne</a:t>
            </a:r>
          </a:p>
        </p:txBody>
      </p:sp>
      <p:sp>
        <p:nvSpPr>
          <p:cNvPr id="70" name="class LockOne implements Lock {…"/>
          <p:cNvSpPr txBox="1"/>
          <p:nvPr/>
        </p:nvSpPr>
        <p:spPr>
          <a:xfrm>
            <a:off x="725487" y="1828800"/>
            <a:ext cx="7693026" cy="205968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FBFBF"/>
                </a:solidFill>
                <a:latin typeface="Courier New"/>
                <a:ea typeface="Courier New"/>
                <a:cs typeface="Courier New"/>
                <a:sym typeface="Courier New"/>
              </a:defRPr>
            </a:pPr>
            <a:r>
              <a:t>class LockOne implements Lock {</a:t>
            </a:r>
          </a:p>
          <a:p>
            <a:pPr>
              <a:lnSpc>
                <a:spcPct val="70000"/>
              </a:lnSpc>
              <a:spcBef>
                <a:spcPts val="800"/>
              </a:spcBef>
              <a:defRPr sz="2400">
                <a:latin typeface="Courier New"/>
                <a:ea typeface="Courier New"/>
                <a:cs typeface="Courier New"/>
                <a:sym typeface="Courier New"/>
              </a:defRPr>
            </a:pPr>
            <a:r>
              <a:t>private boolean[]</a:t>
            </a:r>
            <a:r>
              <a:rPr>
                <a:solidFill>
                  <a:srgbClr val="3333CC"/>
                </a:solidFill>
              </a:rPr>
              <a:t> flag = </a:t>
            </a:r>
            <a:r>
              <a:t>new</a:t>
            </a:r>
            <a:r>
              <a:rPr>
                <a:solidFill>
                  <a:srgbClr val="3333CC"/>
                </a:solidFill>
              </a:rPr>
              <a:t> boolean[2];</a:t>
            </a:r>
            <a:endParaRPr>
              <a:solidFill>
                <a:srgbClr val="3333CC"/>
              </a:solidFill>
            </a:endParaRPr>
          </a:p>
          <a:p>
            <a:pPr>
              <a:lnSpc>
                <a:spcPct val="70000"/>
              </a:lnSpc>
              <a:spcBef>
                <a:spcPts val="800"/>
              </a:spcBef>
              <a:defRPr sz="2400">
                <a:solidFill>
                  <a:srgbClr val="BFBFBF"/>
                </a:solidFill>
                <a:latin typeface="Courier New"/>
                <a:ea typeface="Courier New"/>
                <a:cs typeface="Courier New"/>
                <a:sym typeface="Courier New"/>
              </a:defRPr>
            </a:pPr>
            <a:r>
              <a:t>public void lock() {</a:t>
            </a:r>
          </a:p>
          <a:p>
            <a:pPr>
              <a:defRPr sz="2400">
                <a:solidFill>
                  <a:srgbClr val="BFBFBF"/>
                </a:solidFill>
                <a:latin typeface="Courier New"/>
                <a:ea typeface="Courier New"/>
                <a:cs typeface="Courier New"/>
                <a:sym typeface="Courier New"/>
              </a:defRPr>
            </a:pPr>
            <a:r>
              <a:t>  flag[i] = true;</a:t>
            </a:r>
          </a:p>
          <a:p>
            <a:pPr>
              <a:defRPr sz="2400">
                <a:solidFill>
                  <a:srgbClr val="BFBFBF"/>
                </a:solidFill>
                <a:latin typeface="Courier New"/>
                <a:ea typeface="Courier New"/>
                <a:cs typeface="Courier New"/>
                <a:sym typeface="Courier New"/>
              </a:defRPr>
            </a:pPr>
            <a:r>
              <a:t>  while (flag[j]) {}</a:t>
            </a:r>
          </a:p>
          <a:p>
            <a:pPr>
              <a:defRPr sz="2400">
                <a:solidFill>
                  <a:srgbClr val="BFBFBF"/>
                </a:solidFill>
                <a:latin typeface="Courier New"/>
                <a:ea typeface="Courier New"/>
                <a:cs typeface="Courier New"/>
                <a:sym typeface="Courier New"/>
              </a:defRPr>
            </a:pPr>
            <a:r>
              <a:t> }</a:t>
            </a:r>
          </a:p>
        </p:txBody>
      </p:sp>
      <p:sp>
        <p:nvSpPr>
          <p:cNvPr id="71" name="Shape"/>
          <p:cNvSpPr/>
          <p:nvPr/>
        </p:nvSpPr>
        <p:spPr>
          <a:xfrm>
            <a:off x="755650" y="2119312"/>
            <a:ext cx="7427913" cy="13303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462"/>
                  <a:pt x="0" y="1031"/>
                </a:cubicBezTo>
                <a:lnTo>
                  <a:pt x="0" y="5155"/>
                </a:lnTo>
                <a:cubicBezTo>
                  <a:pt x="0" y="5725"/>
                  <a:pt x="1612" y="6186"/>
                  <a:pt x="3600" y="6186"/>
                </a:cubicBezTo>
                <a:lnTo>
                  <a:pt x="12600" y="6186"/>
                </a:lnTo>
                <a:lnTo>
                  <a:pt x="19596" y="21600"/>
                </a:lnTo>
                <a:lnTo>
                  <a:pt x="18000" y="6186"/>
                </a:lnTo>
                <a:cubicBezTo>
                  <a:pt x="19988" y="6186"/>
                  <a:pt x="21600" y="5725"/>
                  <a:pt x="21600" y="5155"/>
                </a:cubicBezTo>
                <a:lnTo>
                  <a:pt x="21600" y="1031"/>
                </a:lnTo>
                <a:cubicBezTo>
                  <a:pt x="21600" y="462"/>
                  <a:pt x="19988" y="0"/>
                  <a:pt x="18000" y="0"/>
                </a:cubicBezTo>
                <a:lnTo>
                  <a:pt x="12600" y="0"/>
                </a:lnTo>
                <a:close/>
              </a:path>
            </a:pathLst>
          </a:custGeom>
          <a:ln w="38100">
            <a:solidFill>
              <a:srgbClr val="FF0000"/>
            </a:solidFill>
          </a:ln>
        </p:spPr>
        <p:txBody>
          <a:bodyPr lIns="45719" rIns="45719" anchor="ctr"/>
          <a:lstStyle/>
          <a:p>
            <a:pPr algn="ctr"/>
          </a:p>
        </p:txBody>
      </p:sp>
      <p:sp>
        <p:nvSpPr>
          <p:cNvPr id="72" name="Each thread has flag"/>
          <p:cNvSpPr txBox="1"/>
          <p:nvPr/>
        </p:nvSpPr>
        <p:spPr>
          <a:xfrm>
            <a:off x="4982656" y="3411537"/>
            <a:ext cx="3366007"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r">
              <a:defRPr sz="2800">
                <a:solidFill>
                  <a:srgbClr val="FF0000"/>
                </a:solidFill>
              </a:defRPr>
            </a:lvl1pPr>
          </a:lstStyle>
          <a:p>
            <a:pPr/>
            <a:r>
              <a:t>Each thread has flag</a:t>
            </a:r>
          </a:p>
        </p:txBody>
      </p:sp>
    </p:spTree>
  </p:cSld>
  <p:clrMapOvr>
    <a:masterClrMapping/>
  </p:clrMapOvr>
  <p:transition xmlns:p14="http://schemas.microsoft.com/office/powerpoint/2010/main" spd="med" advClick="1"/>
</p:sld>
</file>

<file path=ppt/slides/slide7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70"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71" name="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Test-and-set Lock</a:t>
            </a:r>
          </a:p>
        </p:txBody>
      </p:sp>
      <p:sp>
        <p:nvSpPr>
          <p:cNvPr id="2172" name="class 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TASlock {</a:t>
            </a:r>
          </a:p>
          <a:p>
            <a:pPr marL="342900" indent="-342900">
              <a:lnSpc>
                <a:spcPct val="70000"/>
              </a:lnSpc>
              <a:spcBef>
                <a:spcPts val="500"/>
              </a:spcBef>
              <a:defRPr sz="2400">
                <a:latin typeface="Courier New"/>
                <a:ea typeface="Courier New"/>
                <a:cs typeface="Courier New"/>
                <a:sym typeface="Courier New"/>
              </a:defRPr>
            </a:pPr>
            <a:r>
              <a:t> AtomicBoolean state =</a:t>
            </a:r>
          </a:p>
          <a:p>
            <a:pPr marL="342900" indent="-342900">
              <a:lnSpc>
                <a:spcPct val="70000"/>
              </a:lnSpc>
              <a:spcBef>
                <a:spcPts val="500"/>
              </a:spcBef>
              <a:defRPr sz="2400">
                <a:latin typeface="Courier New"/>
                <a:ea typeface="Courier New"/>
                <a:cs typeface="Courier New"/>
                <a:sym typeface="Courier New"/>
              </a:defRPr>
            </a:pPr>
            <a:r>
              <a:t>  new AtomicBoolean(false);</a:t>
            </a:r>
          </a:p>
          <a:p>
            <a:pPr marL="342900" indent="-342900">
              <a:lnSpc>
                <a:spcPct val="70000"/>
              </a:lnSpc>
              <a:spcBef>
                <a:spcPts val="400"/>
              </a:spcBef>
              <a:defRPr sz="2400">
                <a:latin typeface="Courier New"/>
                <a:ea typeface="Courier New"/>
                <a:cs typeface="Courier New"/>
                <a:sym typeface="Courier New"/>
              </a:defRPr>
            </a:pP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void lock() {</a:t>
            </a:r>
            <a:endParaRPr>
              <a:solidFill>
                <a:srgbClr val="B2B2B2"/>
              </a:solidFill>
            </a:endParaRPr>
          </a:p>
          <a:p>
            <a:pPr marL="342900" indent="-342900">
              <a:lnSpc>
                <a:spcPct val="70000"/>
              </a:lnSpc>
              <a:spcBef>
                <a:spcPts val="500"/>
              </a:spcBef>
              <a:defRPr sz="2400">
                <a:solidFill>
                  <a:srgbClr val="B2B2B2"/>
                </a:solidFill>
                <a:latin typeface="Courier New"/>
                <a:ea typeface="Courier New"/>
                <a:cs typeface="Courier New"/>
                <a:sym typeface="Courier New"/>
              </a:defRPr>
            </a:pPr>
            <a:r>
              <a:t>  while (state.getAndSet(true))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a:p>
            <a:pPr marL="342900" indent="-342900">
              <a:lnSpc>
                <a:spcPct val="70000"/>
              </a:lnSpc>
              <a:spcBef>
                <a:spcPts val="500"/>
              </a:spcBef>
              <a:defRPr sz="2400">
                <a:solidFill>
                  <a:srgbClr val="B2B2B2"/>
                </a:solidFill>
                <a:latin typeface="Courier New"/>
                <a:ea typeface="Courier New"/>
                <a:cs typeface="Courier New"/>
                <a:sym typeface="Courier New"/>
              </a:defRPr>
            </a:pPr>
            <a:r>
              <a:t> void unlock()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state.set(false);</a:t>
            </a:r>
          </a:p>
          <a:p>
            <a:pPr marL="342900" indent="-342900">
              <a:lnSpc>
                <a:spcPct val="70000"/>
              </a:lnSpc>
              <a:spcBef>
                <a:spcPts val="500"/>
              </a:spcBef>
              <a:defRPr sz="2400">
                <a:solidFill>
                  <a:srgbClr val="B2B2B2"/>
                </a:solidFill>
                <a:latin typeface="Courier New"/>
                <a:ea typeface="Courier New"/>
                <a:cs typeface="Courier New"/>
                <a:sym typeface="Courier New"/>
              </a:defRPr>
            </a:pPr>
            <a:r>
              <a:t> }} </a:t>
            </a:r>
          </a:p>
        </p:txBody>
      </p:sp>
      <p:sp>
        <p:nvSpPr>
          <p:cNvPr id="2173" name="Shape"/>
          <p:cNvSpPr/>
          <p:nvPr/>
        </p:nvSpPr>
        <p:spPr>
          <a:xfrm>
            <a:off x="928687" y="2316162"/>
            <a:ext cx="5311776" cy="26161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455"/>
                  <a:pt x="0" y="1016"/>
                </a:cubicBezTo>
                <a:lnTo>
                  <a:pt x="0" y="5079"/>
                </a:lnTo>
                <a:cubicBezTo>
                  <a:pt x="0" y="5640"/>
                  <a:pt x="1612" y="6095"/>
                  <a:pt x="3600" y="6095"/>
                </a:cubicBezTo>
                <a:lnTo>
                  <a:pt x="12600" y="6095"/>
                </a:lnTo>
                <a:lnTo>
                  <a:pt x="17675" y="21600"/>
                </a:lnTo>
                <a:lnTo>
                  <a:pt x="18000" y="6095"/>
                </a:lnTo>
                <a:cubicBezTo>
                  <a:pt x="19988" y="6095"/>
                  <a:pt x="21600" y="5640"/>
                  <a:pt x="21600" y="5079"/>
                </a:cubicBezTo>
                <a:lnTo>
                  <a:pt x="21600" y="1016"/>
                </a:lnTo>
                <a:cubicBezTo>
                  <a:pt x="21600" y="455"/>
                  <a:pt x="19988" y="0"/>
                  <a:pt x="18000" y="0"/>
                </a:cubicBezTo>
                <a:lnTo>
                  <a:pt x="12600" y="0"/>
                </a:lnTo>
                <a:close/>
              </a:path>
            </a:pathLst>
          </a:custGeom>
          <a:ln w="38100">
            <a:solidFill>
              <a:srgbClr val="FF3300"/>
            </a:solidFill>
          </a:ln>
        </p:spPr>
        <p:txBody>
          <a:bodyPr lIns="45719" rIns="45719" anchor="ctr"/>
          <a:lstStyle/>
          <a:p>
            <a:pPr algn="ctr"/>
          </a:p>
        </p:txBody>
      </p:sp>
      <p:sp>
        <p:nvSpPr>
          <p:cNvPr id="2174" name="Lock state is AtomicBoolean"/>
          <p:cNvSpPr txBox="1"/>
          <p:nvPr/>
        </p:nvSpPr>
        <p:spPr>
          <a:xfrm>
            <a:off x="2365374" y="4899025"/>
            <a:ext cx="5186919"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Lock state is AtomicBoolean</a:t>
            </a:r>
          </a:p>
        </p:txBody>
      </p:sp>
    </p:spTree>
  </p:cSld>
  <p:clrMapOvr>
    <a:masterClrMapping/>
  </p:clrMapOvr>
  <p:transition xmlns:p14="http://schemas.microsoft.com/office/powerpoint/2010/main" spd="med" advClick="1"/>
</p:sld>
</file>

<file path=ppt/slides/slide7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7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7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80" name="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Test-and-set Lock</a:t>
            </a:r>
          </a:p>
        </p:txBody>
      </p:sp>
      <p:sp>
        <p:nvSpPr>
          <p:cNvPr id="2181" name="class 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TASlock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AtomicBoolean state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new AtomicBoolean(false);</a:t>
            </a:r>
          </a:p>
          <a:p>
            <a:pPr marL="342900" indent="-342900">
              <a:lnSpc>
                <a:spcPct val="70000"/>
              </a:lnSpc>
              <a:spcBef>
                <a:spcPts val="400"/>
              </a:spcBef>
              <a:defRPr sz="2400">
                <a:solidFill>
                  <a:srgbClr val="B2B2B2"/>
                </a:solidFill>
                <a:latin typeface="Courier New"/>
                <a:ea typeface="Courier New"/>
                <a:cs typeface="Courier New"/>
                <a:sym typeface="Courier New"/>
              </a:defRPr>
            </a:pPr>
          </a:p>
          <a:p>
            <a:pPr marL="342900" indent="-342900">
              <a:lnSpc>
                <a:spcPct val="70000"/>
              </a:lnSpc>
              <a:spcBef>
                <a:spcPts val="500"/>
              </a:spcBef>
              <a:defRPr sz="2400">
                <a:solidFill>
                  <a:srgbClr val="B2B2B2"/>
                </a:solidFill>
                <a:latin typeface="Courier New"/>
                <a:ea typeface="Courier New"/>
                <a:cs typeface="Courier New"/>
                <a:sym typeface="Courier New"/>
              </a:defRPr>
            </a:pPr>
            <a:r>
              <a:t> void lock() {</a:t>
            </a:r>
          </a:p>
          <a:p>
            <a:pPr marL="342900" indent="-342900">
              <a:lnSpc>
                <a:spcPct val="70000"/>
              </a:lnSpc>
              <a:spcBef>
                <a:spcPts val="500"/>
              </a:spcBef>
              <a:defRPr sz="2400">
                <a:latin typeface="Courier New"/>
                <a:ea typeface="Courier New"/>
                <a:cs typeface="Courier New"/>
                <a:sym typeface="Courier New"/>
              </a:defRPr>
            </a:pPr>
            <a:r>
              <a:t>  while (state.getAndSet(true)) {}</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lnSpc>
                <a:spcPct val="70000"/>
              </a:lnSpc>
              <a:spcBef>
                <a:spcPts val="500"/>
              </a:spcBef>
              <a:defRPr sz="2400">
                <a:latin typeface="Courier New"/>
                <a:ea typeface="Courier New"/>
                <a:cs typeface="Courier New"/>
                <a:sym typeface="Courier New"/>
              </a:defRPr>
            </a:pPr>
            <a:r>
              <a:t> </a:t>
            </a:r>
            <a:endParaRPr>
              <a:solidFill>
                <a:srgbClr val="B2B2B2"/>
              </a:solidFill>
            </a:endParaRPr>
          </a:p>
          <a:p>
            <a:pPr marL="342900" indent="-342900">
              <a:lnSpc>
                <a:spcPct val="70000"/>
              </a:lnSpc>
              <a:spcBef>
                <a:spcPts val="500"/>
              </a:spcBef>
              <a:defRPr sz="2400">
                <a:solidFill>
                  <a:srgbClr val="B2B2B2"/>
                </a:solidFill>
                <a:latin typeface="Courier New"/>
                <a:ea typeface="Courier New"/>
                <a:cs typeface="Courier New"/>
                <a:sym typeface="Courier New"/>
              </a:defRPr>
            </a:pPr>
            <a:r>
              <a:t> void unlock()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state.set(false);</a:t>
            </a:r>
          </a:p>
          <a:p>
            <a:pPr marL="342900" indent="-342900">
              <a:lnSpc>
                <a:spcPct val="70000"/>
              </a:lnSpc>
              <a:spcBef>
                <a:spcPts val="500"/>
              </a:spcBef>
              <a:defRPr sz="2400">
                <a:solidFill>
                  <a:srgbClr val="B2B2B2"/>
                </a:solidFill>
                <a:latin typeface="Courier New"/>
                <a:ea typeface="Courier New"/>
                <a:cs typeface="Courier New"/>
                <a:sym typeface="Courier New"/>
              </a:defRPr>
            </a:pPr>
            <a:r>
              <a:t> }} </a:t>
            </a:r>
          </a:p>
        </p:txBody>
      </p:sp>
      <p:sp>
        <p:nvSpPr>
          <p:cNvPr id="2182" name="Shape"/>
          <p:cNvSpPr/>
          <p:nvPr/>
        </p:nvSpPr>
        <p:spPr>
          <a:xfrm>
            <a:off x="1323975" y="3490912"/>
            <a:ext cx="6240463" cy="1365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708"/>
                  <a:pt x="0" y="1582"/>
                </a:cubicBezTo>
                <a:lnTo>
                  <a:pt x="0" y="7912"/>
                </a:lnTo>
                <a:cubicBezTo>
                  <a:pt x="0" y="8785"/>
                  <a:pt x="1612" y="9494"/>
                  <a:pt x="3600" y="9494"/>
                </a:cubicBezTo>
                <a:lnTo>
                  <a:pt x="12600" y="9494"/>
                </a:lnTo>
                <a:lnTo>
                  <a:pt x="14039" y="21600"/>
                </a:lnTo>
                <a:lnTo>
                  <a:pt x="18000" y="9494"/>
                </a:lnTo>
                <a:cubicBezTo>
                  <a:pt x="19988" y="9494"/>
                  <a:pt x="21600" y="8785"/>
                  <a:pt x="21600" y="7912"/>
                </a:cubicBezTo>
                <a:lnTo>
                  <a:pt x="21600" y="1582"/>
                </a:lnTo>
                <a:cubicBezTo>
                  <a:pt x="21600" y="708"/>
                  <a:pt x="19988" y="0"/>
                  <a:pt x="18000" y="0"/>
                </a:cubicBezTo>
                <a:lnTo>
                  <a:pt x="12600" y="0"/>
                </a:lnTo>
                <a:close/>
              </a:path>
            </a:pathLst>
          </a:custGeom>
          <a:ln w="38100">
            <a:solidFill>
              <a:srgbClr val="FF3300"/>
            </a:solidFill>
          </a:ln>
        </p:spPr>
        <p:txBody>
          <a:bodyPr lIns="45719" rIns="45719" anchor="ctr"/>
          <a:lstStyle/>
          <a:p>
            <a:pPr algn="ctr"/>
          </a:p>
        </p:txBody>
      </p:sp>
      <p:sp>
        <p:nvSpPr>
          <p:cNvPr id="2183" name="Keep trying until lock acquired"/>
          <p:cNvSpPr txBox="1"/>
          <p:nvPr/>
        </p:nvSpPr>
        <p:spPr>
          <a:xfrm>
            <a:off x="1905000" y="4899025"/>
            <a:ext cx="5525850" cy="5480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Keep trying until lock acquired</a:t>
            </a:r>
          </a:p>
        </p:txBody>
      </p:sp>
    </p:spTree>
  </p:cSld>
  <p:clrMapOvr>
    <a:masterClrMapping/>
  </p:clrMapOvr>
  <p:transition xmlns:p14="http://schemas.microsoft.com/office/powerpoint/2010/main" spd="med" advClick="1"/>
</p:sld>
</file>

<file path=ppt/slides/slide7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88"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89" name="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Test-and-set Lock</a:t>
            </a:r>
          </a:p>
        </p:txBody>
      </p:sp>
      <p:sp>
        <p:nvSpPr>
          <p:cNvPr id="2190" name="class 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TASlock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AtomicBoolean state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new AtomicBoolean(false);</a:t>
            </a:r>
          </a:p>
          <a:p>
            <a:pPr marL="342900" indent="-342900">
              <a:lnSpc>
                <a:spcPct val="70000"/>
              </a:lnSpc>
              <a:spcBef>
                <a:spcPts val="400"/>
              </a:spcBef>
              <a:defRPr sz="2400">
                <a:solidFill>
                  <a:srgbClr val="B2B2B2"/>
                </a:solidFill>
                <a:latin typeface="Courier New"/>
                <a:ea typeface="Courier New"/>
                <a:cs typeface="Courier New"/>
                <a:sym typeface="Courier New"/>
              </a:defRPr>
            </a:pPr>
          </a:p>
          <a:p>
            <a:pPr marL="342900" indent="-342900">
              <a:lnSpc>
                <a:spcPct val="70000"/>
              </a:lnSpc>
              <a:spcBef>
                <a:spcPts val="500"/>
              </a:spcBef>
              <a:defRPr sz="2400">
                <a:solidFill>
                  <a:srgbClr val="B2B2B2"/>
                </a:solidFill>
                <a:latin typeface="Courier New"/>
                <a:ea typeface="Courier New"/>
                <a:cs typeface="Courier New"/>
                <a:sym typeface="Courier New"/>
              </a:defRPr>
            </a:pPr>
            <a:r>
              <a:t> void 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while (state.getAndSet(true))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a:p>
            <a:pPr marL="342900" indent="-342900">
              <a:lnSpc>
                <a:spcPct val="70000"/>
              </a:lnSpc>
              <a:spcBef>
                <a:spcPts val="500"/>
              </a:spcBef>
              <a:defRPr sz="2400">
                <a:solidFill>
                  <a:srgbClr val="B2B2B2"/>
                </a:solidFill>
                <a:latin typeface="Courier New"/>
                <a:ea typeface="Courier New"/>
                <a:cs typeface="Courier New"/>
                <a:sym typeface="Courier New"/>
              </a:defRPr>
            </a:pPr>
            <a:r>
              <a:t> void unlock() {</a:t>
            </a:r>
          </a:p>
          <a:p>
            <a:pPr marL="342900" indent="-342900">
              <a:lnSpc>
                <a:spcPct val="70000"/>
              </a:lnSpc>
              <a:spcBef>
                <a:spcPts val="500"/>
              </a:spcBef>
              <a:defRPr sz="2400">
                <a:latin typeface="Courier New"/>
                <a:ea typeface="Courier New"/>
                <a:cs typeface="Courier New"/>
                <a:sym typeface="Courier New"/>
              </a:defRPr>
            </a:pPr>
            <a:r>
              <a:t>  state.set(false);</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 </a:t>
            </a:r>
          </a:p>
        </p:txBody>
      </p:sp>
      <p:sp>
        <p:nvSpPr>
          <p:cNvPr id="2191" name="Shape"/>
          <p:cNvSpPr/>
          <p:nvPr/>
        </p:nvSpPr>
        <p:spPr>
          <a:xfrm>
            <a:off x="1217612" y="3149595"/>
            <a:ext cx="3843345" cy="22209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48" y="15764"/>
                </a:moveTo>
                <a:cubicBezTo>
                  <a:pt x="1454" y="15764"/>
                  <a:pt x="0" y="16199"/>
                  <a:pt x="0" y="16737"/>
                </a:cubicBezTo>
                <a:lnTo>
                  <a:pt x="0" y="20627"/>
                </a:lnTo>
                <a:cubicBezTo>
                  <a:pt x="0" y="21165"/>
                  <a:pt x="1454" y="21600"/>
                  <a:pt x="3248" y="21600"/>
                </a:cubicBezTo>
                <a:lnTo>
                  <a:pt x="16238" y="21600"/>
                </a:lnTo>
                <a:cubicBezTo>
                  <a:pt x="18031" y="21600"/>
                  <a:pt x="19485" y="21165"/>
                  <a:pt x="19485" y="20627"/>
                </a:cubicBezTo>
                <a:lnTo>
                  <a:pt x="19485" y="16737"/>
                </a:lnTo>
                <a:cubicBezTo>
                  <a:pt x="19485" y="16199"/>
                  <a:pt x="18031" y="15764"/>
                  <a:pt x="16238" y="15764"/>
                </a:cubicBezTo>
                <a:lnTo>
                  <a:pt x="21600" y="0"/>
                </a:lnTo>
                <a:lnTo>
                  <a:pt x="11367" y="15764"/>
                </a:lnTo>
                <a:close/>
              </a:path>
            </a:pathLst>
          </a:custGeom>
          <a:ln w="38100">
            <a:solidFill>
              <a:srgbClr val="FF3300"/>
            </a:solidFill>
          </a:ln>
        </p:spPr>
        <p:txBody>
          <a:bodyPr lIns="45719" rIns="45719" anchor="ctr"/>
          <a:lstStyle/>
          <a:p>
            <a:pPr algn="ctr"/>
          </a:p>
        </p:txBody>
      </p:sp>
      <p:sp>
        <p:nvSpPr>
          <p:cNvPr id="2192" name="Release lock by resetting state to false"/>
          <p:cNvSpPr txBox="1"/>
          <p:nvPr/>
        </p:nvSpPr>
        <p:spPr>
          <a:xfrm>
            <a:off x="2503487" y="2051050"/>
            <a:ext cx="5500688" cy="1017945"/>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Release lock by resetting state to false</a:t>
            </a:r>
          </a:p>
        </p:txBody>
      </p:sp>
    </p:spTree>
  </p:cSld>
  <p:clrMapOvr>
    <a:masterClrMapping/>
  </p:clrMapOvr>
  <p:transition xmlns:p14="http://schemas.microsoft.com/office/powerpoint/2010/main" spd="med" advClick="1"/>
</p:sld>
</file>

<file path=ppt/slides/slide7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9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197"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198" name="Space Complexity"/>
          <p:cNvSpPr txBox="1"/>
          <p:nvPr>
            <p:ph type="title" idx="4294967295"/>
          </p:nvPr>
        </p:nvSpPr>
        <p:spPr>
          <a:xfrm>
            <a:off x="685800" y="609599"/>
            <a:ext cx="7772400" cy="1143002"/>
          </a:xfrm>
          <a:prstGeom prst="rect">
            <a:avLst/>
          </a:prstGeom>
        </p:spPr>
        <p:txBody>
          <a:bodyPr>
            <a:normAutofit fontScale="100000" lnSpcReduction="0"/>
          </a:bodyPr>
          <a:lstStyle/>
          <a:p>
            <a:pPr/>
            <a:r>
              <a:t>Space Complexity</a:t>
            </a:r>
          </a:p>
        </p:txBody>
      </p:sp>
      <p:sp>
        <p:nvSpPr>
          <p:cNvPr id="2199" name="TAS spin-lock has small “footprint”…"/>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TAS spin-lock has small “footprint” </a:t>
            </a:r>
          </a:p>
          <a:p>
            <a:pPr>
              <a:buChar char="•"/>
              <a:defRPr>
                <a:solidFill>
                  <a:srgbClr val="000000"/>
                </a:solidFill>
              </a:defRPr>
            </a:pPr>
            <a:r>
              <a:t>N</a:t>
            </a:r>
            <a:r>
              <a:rPr>
                <a:solidFill>
                  <a:srgbClr val="0000FF"/>
                </a:solidFill>
              </a:rPr>
              <a:t> thread spin-lock uses </a:t>
            </a:r>
            <a:r>
              <a:t>O(1)</a:t>
            </a:r>
            <a:r>
              <a:rPr>
                <a:solidFill>
                  <a:srgbClr val="0000FF"/>
                </a:solidFill>
              </a:rPr>
              <a:t> space</a:t>
            </a:r>
            <a:endParaRPr>
              <a:solidFill>
                <a:srgbClr val="0000FF"/>
              </a:solidFill>
            </a:endParaRPr>
          </a:p>
          <a:p>
            <a:pPr>
              <a:buChar char="•"/>
            </a:pPr>
            <a:r>
              <a:t>As opposed to </a:t>
            </a:r>
            <a:r>
              <a:rPr>
                <a:solidFill>
                  <a:srgbClr val="000000"/>
                </a:solidFill>
              </a:rPr>
              <a:t>O(n)</a:t>
            </a:r>
            <a:r>
              <a:t> Peterson/Bakery </a:t>
            </a:r>
          </a:p>
        </p:txBody>
      </p:sp>
    </p:spTree>
  </p:cSld>
  <p:clrMapOvr>
    <a:masterClrMapping/>
  </p:clrMapOvr>
  <p:transition xmlns:p14="http://schemas.microsoft.com/office/powerpoint/2010/main" spd="med" advClick="1"/>
</p:sld>
</file>

<file path=ppt/slides/slide7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0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205"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06" name="Performance"/>
          <p:cNvSpPr txBox="1"/>
          <p:nvPr>
            <p:ph type="title" idx="4294967295"/>
          </p:nvPr>
        </p:nvSpPr>
        <p:spPr>
          <a:xfrm>
            <a:off x="685800" y="609599"/>
            <a:ext cx="7772400" cy="1143002"/>
          </a:xfrm>
          <a:prstGeom prst="rect">
            <a:avLst/>
          </a:prstGeom>
        </p:spPr>
        <p:txBody>
          <a:bodyPr>
            <a:normAutofit fontScale="100000" lnSpcReduction="0"/>
          </a:bodyPr>
          <a:lstStyle/>
          <a:p>
            <a:pPr/>
            <a:r>
              <a:t>Performance</a:t>
            </a:r>
          </a:p>
        </p:txBody>
      </p:sp>
      <p:sp>
        <p:nvSpPr>
          <p:cNvPr id="2207" name="Experiment…"/>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Experiment</a:t>
            </a:r>
          </a:p>
          <a:p>
            <a:pPr lvl="1" marL="742950" indent="-285750">
              <a:spcBef>
                <a:spcPts val="0"/>
              </a:spcBef>
              <a:defRPr i="1" sz="2800">
                <a:solidFill>
                  <a:srgbClr val="000000"/>
                </a:solidFill>
              </a:defRPr>
            </a:pPr>
            <a:r>
              <a:t>n</a:t>
            </a:r>
            <a:r>
              <a:rPr i="0"/>
              <a:t> </a:t>
            </a:r>
            <a:r>
              <a:rPr i="0">
                <a:solidFill>
                  <a:srgbClr val="0000FF"/>
                </a:solidFill>
              </a:rPr>
              <a:t>threads</a:t>
            </a:r>
          </a:p>
          <a:p>
            <a:pPr lvl="1" marL="742950" indent="-285750">
              <a:spcBef>
                <a:spcPts val="0"/>
              </a:spcBef>
              <a:defRPr sz="2800"/>
            </a:pPr>
            <a:r>
              <a:t>Increment shared counter </a:t>
            </a:r>
            <a:r>
              <a:rPr>
                <a:solidFill>
                  <a:srgbClr val="000000"/>
                </a:solidFill>
              </a:rPr>
              <a:t>1 million</a:t>
            </a:r>
            <a:r>
              <a:t> times</a:t>
            </a:r>
          </a:p>
          <a:p>
            <a:pPr>
              <a:buChar char="•"/>
            </a:pPr>
            <a:r>
              <a:t>How long </a:t>
            </a:r>
            <a:r>
              <a:rPr>
                <a:solidFill>
                  <a:srgbClr val="000000"/>
                </a:solidFill>
              </a:rPr>
              <a:t>should</a:t>
            </a:r>
            <a:r>
              <a:t> it take?</a:t>
            </a:r>
          </a:p>
          <a:p>
            <a:pPr>
              <a:buChar char="•"/>
            </a:pPr>
            <a:r>
              <a:t>How long </a:t>
            </a:r>
            <a:r>
              <a:rPr>
                <a:solidFill>
                  <a:srgbClr val="000000"/>
                </a:solidFill>
              </a:rPr>
              <a:t>does</a:t>
            </a:r>
            <a:r>
              <a:t> it take? </a:t>
            </a:r>
          </a:p>
        </p:txBody>
      </p:sp>
    </p:spTree>
  </p:cSld>
  <p:clrMapOvr>
    <a:masterClrMapping/>
  </p:clrMapOvr>
  <p:transition xmlns:p14="http://schemas.microsoft.com/office/powerpoint/2010/main" spd="med" advClick="1"/>
</p:sld>
</file>

<file path=ppt/slides/slide7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1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12"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213"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14" name="Graph"/>
          <p:cNvSpPr txBox="1"/>
          <p:nvPr>
            <p:ph type="title" idx="4294967295"/>
          </p:nvPr>
        </p:nvSpPr>
        <p:spPr>
          <a:xfrm>
            <a:off x="685800" y="609599"/>
            <a:ext cx="7772400" cy="1143002"/>
          </a:xfrm>
          <a:prstGeom prst="rect">
            <a:avLst/>
          </a:prstGeom>
        </p:spPr>
        <p:txBody>
          <a:bodyPr>
            <a:normAutofit fontScale="100000" lnSpcReduction="0"/>
          </a:bodyPr>
          <a:lstStyle/>
          <a:p>
            <a:pPr/>
            <a:r>
              <a:t>Graph</a:t>
            </a:r>
          </a:p>
        </p:txBody>
      </p:sp>
      <p:sp>
        <p:nvSpPr>
          <p:cNvPr id="2215" name="Line"/>
          <p:cNvSpPr/>
          <p:nvPr/>
        </p:nvSpPr>
        <p:spPr>
          <a:xfrm flipV="1">
            <a:off x="2646362" y="1924050"/>
            <a:ext cx="1" cy="2551113"/>
          </a:xfrm>
          <a:prstGeom prst="line">
            <a:avLst/>
          </a:prstGeom>
          <a:ln w="76200">
            <a:solidFill>
              <a:srgbClr val="0066CC"/>
            </a:solidFill>
            <a:tailEnd type="triangle"/>
          </a:ln>
        </p:spPr>
        <p:txBody>
          <a:bodyPr lIns="45719" rIns="45719"/>
          <a:lstStyle/>
          <a:p>
            <a:pPr algn="r">
              <a:defRPr b="1" sz="4400"/>
            </a:pPr>
          </a:p>
        </p:txBody>
      </p:sp>
      <p:sp>
        <p:nvSpPr>
          <p:cNvPr id="2216" name="Line"/>
          <p:cNvSpPr/>
          <p:nvPr/>
        </p:nvSpPr>
        <p:spPr>
          <a:xfrm>
            <a:off x="2646362" y="4443412"/>
            <a:ext cx="3336926" cy="1"/>
          </a:xfrm>
          <a:prstGeom prst="line">
            <a:avLst/>
          </a:prstGeom>
          <a:ln w="76200">
            <a:solidFill>
              <a:srgbClr val="0066CC"/>
            </a:solidFill>
            <a:tailEnd type="triangle"/>
          </a:ln>
        </p:spPr>
        <p:txBody>
          <a:bodyPr lIns="45719" rIns="45719"/>
          <a:lstStyle/>
          <a:p>
            <a:pPr algn="r">
              <a:defRPr b="1" sz="4400"/>
            </a:pPr>
          </a:p>
        </p:txBody>
      </p:sp>
      <p:sp>
        <p:nvSpPr>
          <p:cNvPr id="2217" name="ideal"/>
          <p:cNvSpPr txBox="1"/>
          <p:nvPr/>
        </p:nvSpPr>
        <p:spPr>
          <a:xfrm>
            <a:off x="6167437" y="3657600"/>
            <a:ext cx="962780"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00FF00"/>
                </a:solidFill>
              </a:defRPr>
            </a:lvl1pPr>
          </a:lstStyle>
          <a:p>
            <a:pPr/>
            <a:r>
              <a:t>ideal</a:t>
            </a:r>
          </a:p>
        </p:txBody>
      </p:sp>
      <p:sp>
        <p:nvSpPr>
          <p:cNvPr id="2218" name="time"/>
          <p:cNvSpPr txBox="1"/>
          <p:nvPr/>
        </p:nvSpPr>
        <p:spPr>
          <a:xfrm rot="10800000">
            <a:off x="1665287" y="2889760"/>
            <a:ext cx="609884" cy="967865"/>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time</a:t>
            </a:r>
          </a:p>
        </p:txBody>
      </p:sp>
      <p:sp>
        <p:nvSpPr>
          <p:cNvPr id="2219" name="threads"/>
          <p:cNvSpPr txBox="1"/>
          <p:nvPr/>
        </p:nvSpPr>
        <p:spPr>
          <a:xfrm rot="16200000">
            <a:off x="4405337" y="4316387"/>
            <a:ext cx="609884" cy="1629109"/>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threads</a:t>
            </a:r>
          </a:p>
        </p:txBody>
      </p:sp>
      <p:sp>
        <p:nvSpPr>
          <p:cNvPr id="2220" name="Line"/>
          <p:cNvSpPr/>
          <p:nvPr/>
        </p:nvSpPr>
        <p:spPr>
          <a:xfrm>
            <a:off x="2895600" y="4022725"/>
            <a:ext cx="2879725" cy="0"/>
          </a:xfrm>
          <a:prstGeom prst="line">
            <a:avLst/>
          </a:prstGeom>
          <a:ln w="57150">
            <a:solidFill>
              <a:srgbClr val="66FF33"/>
            </a:solidFill>
            <a:tailEnd type="triangle"/>
          </a:ln>
        </p:spPr>
        <p:txBody>
          <a:bodyPr lIns="45719" rIns="45719"/>
          <a:lstStyle/>
          <a:p>
            <a:pPr algn="r">
              <a:defRPr b="1" sz="4400"/>
            </a:pPr>
          </a:p>
        </p:txBody>
      </p:sp>
      <p:grpSp>
        <p:nvGrpSpPr>
          <p:cNvPr id="2223" name="Group"/>
          <p:cNvGrpSpPr/>
          <p:nvPr/>
        </p:nvGrpSpPr>
        <p:grpSpPr>
          <a:xfrm>
            <a:off x="3481387" y="1774825"/>
            <a:ext cx="2533651" cy="2160558"/>
            <a:chOff x="0" y="0"/>
            <a:chExt cx="2533650" cy="2160557"/>
          </a:xfrm>
        </p:grpSpPr>
        <p:sp>
          <p:nvSpPr>
            <p:cNvPr id="2221" name="Shape"/>
            <p:cNvSpPr/>
            <p:nvPr/>
          </p:nvSpPr>
          <p:spPr>
            <a:xfrm>
              <a:off x="0" y="0"/>
              <a:ext cx="2533650" cy="2160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381"/>
                    <a:pt x="0" y="3084"/>
                  </a:cubicBezTo>
                  <a:lnTo>
                    <a:pt x="0" y="15421"/>
                  </a:lnTo>
                  <a:cubicBezTo>
                    <a:pt x="0" y="17125"/>
                    <a:pt x="1612" y="18505"/>
                    <a:pt x="3600" y="18505"/>
                  </a:cubicBezTo>
                  <a:lnTo>
                    <a:pt x="8418" y="21600"/>
                  </a:lnTo>
                  <a:lnTo>
                    <a:pt x="9000" y="18505"/>
                  </a:lnTo>
                  <a:lnTo>
                    <a:pt x="18000" y="18505"/>
                  </a:lnTo>
                  <a:cubicBezTo>
                    <a:pt x="19988" y="18505"/>
                    <a:pt x="21600" y="17125"/>
                    <a:pt x="21600" y="15421"/>
                  </a:cubicBezTo>
                  <a:lnTo>
                    <a:pt x="21600" y="3084"/>
                  </a:lnTo>
                  <a:cubicBezTo>
                    <a:pt x="21600" y="1381"/>
                    <a:pt x="19988" y="0"/>
                    <a:pt x="18000" y="0"/>
                  </a:cubicBezTo>
                  <a:lnTo>
                    <a:pt x="3600" y="0"/>
                  </a:lnTo>
                  <a:close/>
                </a:path>
              </a:pathLst>
            </a:custGeom>
            <a:noFill/>
            <a:ln w="38100" cap="flat">
              <a:solidFill>
                <a:srgbClr val="FF3300"/>
              </a:solidFill>
              <a:prstDash val="solid"/>
              <a:round/>
            </a:ln>
            <a:effectLst/>
          </p:spPr>
          <p:txBody>
            <a:bodyPr wrap="square" lIns="45719" tIns="45719" rIns="45719" bIns="45719" numCol="1" anchor="ctr">
              <a:noAutofit/>
            </a:bodyPr>
            <a:lstStyle/>
            <a:p>
              <a:pPr algn="ctr">
                <a:defRPr sz="2800">
                  <a:solidFill>
                    <a:srgbClr val="FF0000"/>
                  </a:solidFill>
                </a:defRPr>
              </a:pPr>
            </a:p>
          </p:txBody>
        </p:sp>
        <p:sp>
          <p:nvSpPr>
            <p:cNvPr id="2222" name="no speedup because of sequential bottleneck"/>
            <p:cNvSpPr txBox="1"/>
            <p:nvPr/>
          </p:nvSpPr>
          <p:spPr>
            <a:xfrm>
              <a:off x="92783" y="72809"/>
              <a:ext cx="2348084" cy="17054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800">
                  <a:solidFill>
                    <a:srgbClr val="FF0000"/>
                  </a:solidFill>
                </a:defRPr>
              </a:lvl1pPr>
            </a:lstStyle>
            <a:p>
              <a:pPr/>
              <a:r>
                <a:t>no speedup because of sequential bottleneck</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2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23" grpId="1"/>
    </p:bldLst>
  </p:timing>
</p:sld>
</file>

<file path=ppt/slides/slide7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28"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229"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30" name="Mystery #1"/>
          <p:cNvSpPr txBox="1"/>
          <p:nvPr>
            <p:ph type="title" idx="4294967295"/>
          </p:nvPr>
        </p:nvSpPr>
        <p:spPr>
          <a:xfrm>
            <a:off x="685800" y="609599"/>
            <a:ext cx="7772400" cy="1143002"/>
          </a:xfrm>
          <a:prstGeom prst="rect">
            <a:avLst/>
          </a:prstGeom>
        </p:spPr>
        <p:txBody>
          <a:bodyPr>
            <a:normAutofit fontScale="100000" lnSpcReduction="0"/>
          </a:bodyPr>
          <a:lstStyle/>
          <a:p>
            <a:pPr/>
            <a:r>
              <a:t>Mystery #1</a:t>
            </a:r>
          </a:p>
        </p:txBody>
      </p:sp>
      <p:sp>
        <p:nvSpPr>
          <p:cNvPr id="2231" name="Line"/>
          <p:cNvSpPr/>
          <p:nvPr/>
        </p:nvSpPr>
        <p:spPr>
          <a:xfrm flipV="1">
            <a:off x="2646362" y="1924050"/>
            <a:ext cx="1" cy="2551113"/>
          </a:xfrm>
          <a:prstGeom prst="line">
            <a:avLst/>
          </a:prstGeom>
          <a:ln w="76200">
            <a:solidFill>
              <a:srgbClr val="0066CC"/>
            </a:solidFill>
            <a:tailEnd type="triangle"/>
          </a:ln>
        </p:spPr>
        <p:txBody>
          <a:bodyPr lIns="45719" rIns="45719"/>
          <a:lstStyle/>
          <a:p>
            <a:pPr algn="r">
              <a:defRPr b="1" sz="4400"/>
            </a:pPr>
          </a:p>
        </p:txBody>
      </p:sp>
      <p:sp>
        <p:nvSpPr>
          <p:cNvPr id="2232" name="Line"/>
          <p:cNvSpPr/>
          <p:nvPr/>
        </p:nvSpPr>
        <p:spPr>
          <a:xfrm>
            <a:off x="2646362" y="4443412"/>
            <a:ext cx="3336926" cy="1"/>
          </a:xfrm>
          <a:prstGeom prst="line">
            <a:avLst/>
          </a:prstGeom>
          <a:ln w="76200">
            <a:solidFill>
              <a:srgbClr val="0066CC"/>
            </a:solidFill>
            <a:tailEnd type="triangle"/>
          </a:ln>
        </p:spPr>
        <p:txBody>
          <a:bodyPr lIns="45719" rIns="45719"/>
          <a:lstStyle/>
          <a:p>
            <a:pPr algn="r">
              <a:defRPr b="1" sz="4400"/>
            </a:pPr>
          </a:p>
        </p:txBody>
      </p:sp>
      <p:sp>
        <p:nvSpPr>
          <p:cNvPr id="2233" name="time"/>
          <p:cNvSpPr txBox="1"/>
          <p:nvPr/>
        </p:nvSpPr>
        <p:spPr>
          <a:xfrm rot="10800000">
            <a:off x="1665287" y="2889760"/>
            <a:ext cx="609884" cy="967865"/>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time</a:t>
            </a:r>
          </a:p>
        </p:txBody>
      </p:sp>
      <p:sp>
        <p:nvSpPr>
          <p:cNvPr id="2234" name="threads"/>
          <p:cNvSpPr txBox="1"/>
          <p:nvPr/>
        </p:nvSpPr>
        <p:spPr>
          <a:xfrm rot="16200000">
            <a:off x="4405337" y="4316387"/>
            <a:ext cx="609884" cy="1629109"/>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threads</a:t>
            </a:r>
          </a:p>
        </p:txBody>
      </p:sp>
      <p:sp>
        <p:nvSpPr>
          <p:cNvPr id="2235" name="TAS lock…"/>
          <p:cNvSpPr txBox="1"/>
          <p:nvPr/>
        </p:nvSpPr>
        <p:spPr>
          <a:xfrm>
            <a:off x="5964237" y="2071687"/>
            <a:ext cx="1699975" cy="24276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3200">
                <a:solidFill>
                  <a:srgbClr val="FF9900"/>
                </a:solidFill>
              </a:defRPr>
            </a:pPr>
            <a:r>
              <a:t>TAS lock</a:t>
            </a:r>
          </a:p>
          <a:p>
            <a:pPr>
              <a:defRPr sz="3200">
                <a:solidFill>
                  <a:srgbClr val="00FF00"/>
                </a:solidFill>
              </a:defRPr>
            </a:pPr>
          </a:p>
          <a:p>
            <a:pPr>
              <a:defRPr sz="3200">
                <a:solidFill>
                  <a:srgbClr val="00FF00"/>
                </a:solidFill>
              </a:defRPr>
            </a:pPr>
          </a:p>
          <a:p>
            <a:pPr>
              <a:defRPr sz="3200">
                <a:solidFill>
                  <a:srgbClr val="00FF00"/>
                </a:solidFill>
              </a:defRPr>
            </a:pPr>
            <a:r>
              <a:t>Ideal</a:t>
            </a:r>
          </a:p>
        </p:txBody>
      </p:sp>
      <p:sp>
        <p:nvSpPr>
          <p:cNvPr id="2236" name="Line"/>
          <p:cNvSpPr/>
          <p:nvPr/>
        </p:nvSpPr>
        <p:spPr>
          <a:xfrm>
            <a:off x="2895600" y="4022725"/>
            <a:ext cx="2879725" cy="0"/>
          </a:xfrm>
          <a:prstGeom prst="line">
            <a:avLst/>
          </a:prstGeom>
          <a:ln w="57150">
            <a:solidFill>
              <a:srgbClr val="66FF33"/>
            </a:solidFill>
            <a:tailEnd type="triangle"/>
          </a:ln>
        </p:spPr>
        <p:txBody>
          <a:bodyPr lIns="45719" rIns="45719"/>
          <a:lstStyle/>
          <a:p>
            <a:pPr algn="r">
              <a:defRPr b="1" sz="4400"/>
            </a:pPr>
          </a:p>
        </p:txBody>
      </p:sp>
      <p:sp>
        <p:nvSpPr>
          <p:cNvPr id="2237" name="Line"/>
          <p:cNvSpPr/>
          <p:nvPr/>
        </p:nvSpPr>
        <p:spPr>
          <a:xfrm>
            <a:off x="2911475" y="1630362"/>
            <a:ext cx="2470150" cy="2239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707" y="20590"/>
                  <a:pt x="5428" y="19595"/>
                  <a:pt x="8274" y="17635"/>
                </a:cubicBezTo>
                <a:cubicBezTo>
                  <a:pt x="11119" y="15676"/>
                  <a:pt x="14840" y="12782"/>
                  <a:pt x="17061" y="9843"/>
                </a:cubicBezTo>
                <a:cubicBezTo>
                  <a:pt x="19282" y="6904"/>
                  <a:pt x="20434" y="3444"/>
                  <a:pt x="21600" y="0"/>
                </a:cubicBezTo>
              </a:path>
            </a:pathLst>
          </a:custGeom>
          <a:ln w="57150">
            <a:solidFill>
              <a:srgbClr val="FF99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2240" name="Group"/>
          <p:cNvGrpSpPr/>
          <p:nvPr/>
        </p:nvGrpSpPr>
        <p:grpSpPr>
          <a:xfrm>
            <a:off x="5030783" y="2730483"/>
            <a:ext cx="3330580" cy="3514742"/>
            <a:chOff x="0" y="0"/>
            <a:chExt cx="3330578" cy="3514741"/>
          </a:xfrm>
        </p:grpSpPr>
        <p:sp>
          <p:nvSpPr>
            <p:cNvPr id="2238" name="Shape"/>
            <p:cNvSpPr/>
            <p:nvPr/>
          </p:nvSpPr>
          <p:spPr>
            <a:xfrm>
              <a:off x="0" y="0"/>
              <a:ext cx="3330579" cy="35147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4" y="6107"/>
                  </a:moveTo>
                  <a:cubicBezTo>
                    <a:pt x="9767" y="6107"/>
                    <a:pt x="8813" y="7263"/>
                    <a:pt x="8813" y="8689"/>
                  </a:cubicBezTo>
                  <a:lnTo>
                    <a:pt x="0" y="0"/>
                  </a:lnTo>
                  <a:lnTo>
                    <a:pt x="8813" y="12563"/>
                  </a:lnTo>
                  <a:lnTo>
                    <a:pt x="8813" y="19018"/>
                  </a:lnTo>
                  <a:cubicBezTo>
                    <a:pt x="8813" y="20444"/>
                    <a:pt x="9767" y="21600"/>
                    <a:pt x="10944" y="21600"/>
                  </a:cubicBezTo>
                  <a:lnTo>
                    <a:pt x="19469" y="21600"/>
                  </a:lnTo>
                  <a:cubicBezTo>
                    <a:pt x="20646" y="21600"/>
                    <a:pt x="21600" y="20444"/>
                    <a:pt x="21600" y="19018"/>
                  </a:cubicBezTo>
                  <a:lnTo>
                    <a:pt x="21600" y="8689"/>
                  </a:lnTo>
                  <a:cubicBezTo>
                    <a:pt x="21600" y="7263"/>
                    <a:pt x="20646" y="6107"/>
                    <a:pt x="19469" y="6107"/>
                  </a:cubicBezTo>
                  <a:lnTo>
                    <a:pt x="10944" y="6107"/>
                  </a:lnTo>
                  <a:close/>
                </a:path>
              </a:pathLst>
            </a:custGeom>
            <a:solidFill>
              <a:srgbClr val="FFFFFF">
                <a:alpha val="47058"/>
              </a:srgbClr>
            </a:solid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0000"/>
                  </a:solidFill>
                </a:defRPr>
              </a:pPr>
            </a:p>
          </p:txBody>
        </p:sp>
        <p:sp>
          <p:nvSpPr>
            <p:cNvPr id="2239" name="What is…"/>
            <p:cNvSpPr txBox="1"/>
            <p:nvPr/>
          </p:nvSpPr>
          <p:spPr>
            <a:xfrm>
              <a:off x="1431107" y="1510343"/>
              <a:ext cx="1827269" cy="1487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sz="3200">
                  <a:solidFill>
                    <a:srgbClr val="FF0000"/>
                  </a:solidFill>
                </a:defRPr>
              </a:pPr>
              <a:r>
                <a:t>What is </a:t>
              </a:r>
            </a:p>
            <a:p>
              <a:pPr algn="ctr">
                <a:defRPr sz="3200">
                  <a:solidFill>
                    <a:srgbClr val="FF0000"/>
                  </a:solidFill>
                </a:defRPr>
              </a:pPr>
              <a:r>
                <a:t>going on? </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24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40" grpId="1"/>
    </p:bldLst>
  </p:timing>
</p:sld>
</file>

<file path=ppt/slides/slide7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44"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45"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246"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47" name="Test-and-Test-and-Set Locks"/>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Test-and-Test-and-Set Locks</a:t>
            </a:r>
          </a:p>
        </p:txBody>
      </p:sp>
      <p:sp>
        <p:nvSpPr>
          <p:cNvPr id="2248" name="Lurking stage…"/>
          <p:cNvSpPr txBox="1"/>
          <p:nvPr>
            <p:ph type="body" idx="4294967295"/>
          </p:nvPr>
        </p:nvSpPr>
        <p:spPr>
          <a:xfrm>
            <a:off x="685800" y="1981200"/>
            <a:ext cx="7772400" cy="4114800"/>
          </a:xfrm>
          <a:prstGeom prst="rect">
            <a:avLst/>
          </a:prstGeom>
        </p:spPr>
        <p:txBody>
          <a:bodyPr>
            <a:normAutofit fontScale="100000" lnSpcReduction="0"/>
          </a:bodyPr>
          <a:lstStyle/>
          <a:p>
            <a:pPr>
              <a:lnSpc>
                <a:spcPct val="90000"/>
              </a:lnSpc>
              <a:buChar char="•"/>
            </a:pPr>
            <a:r>
              <a:t>Lurking stage</a:t>
            </a:r>
          </a:p>
          <a:p>
            <a:pPr lvl="1" marL="742950" indent="-285750">
              <a:lnSpc>
                <a:spcPct val="90000"/>
              </a:lnSpc>
              <a:spcBef>
                <a:spcPts val="0"/>
              </a:spcBef>
              <a:defRPr sz="2800"/>
            </a:pPr>
            <a:r>
              <a:t>Wait until lock “looks” free</a:t>
            </a:r>
          </a:p>
          <a:p>
            <a:pPr lvl="1" marL="742950" indent="-285750">
              <a:lnSpc>
                <a:spcPct val="90000"/>
              </a:lnSpc>
              <a:spcBef>
                <a:spcPts val="0"/>
              </a:spcBef>
              <a:defRPr sz="2800"/>
            </a:pPr>
            <a:r>
              <a:t>Spin while read returns </a:t>
            </a:r>
            <a:r>
              <a:rPr>
                <a:solidFill>
                  <a:srgbClr val="000000"/>
                </a:solidFill>
              </a:rPr>
              <a:t>true </a:t>
            </a:r>
            <a:r>
              <a:t>(lock taken)</a:t>
            </a:r>
          </a:p>
          <a:p>
            <a:pPr>
              <a:lnSpc>
                <a:spcPct val="90000"/>
              </a:lnSpc>
              <a:buChar char="•"/>
            </a:pPr>
            <a:r>
              <a:t>Pouncing state</a:t>
            </a:r>
          </a:p>
          <a:p>
            <a:pPr lvl="1" marL="742950" indent="-285750">
              <a:lnSpc>
                <a:spcPct val="90000"/>
              </a:lnSpc>
              <a:spcBef>
                <a:spcPts val="0"/>
              </a:spcBef>
              <a:defRPr sz="2800"/>
            </a:pPr>
            <a:r>
              <a:t>As soon as lock “looks” available</a:t>
            </a:r>
          </a:p>
          <a:p>
            <a:pPr lvl="1" marL="742950" indent="-285750">
              <a:lnSpc>
                <a:spcPct val="90000"/>
              </a:lnSpc>
              <a:spcBef>
                <a:spcPts val="0"/>
              </a:spcBef>
              <a:defRPr sz="2800"/>
            </a:pPr>
            <a:r>
              <a:t>Read returns </a:t>
            </a:r>
            <a:r>
              <a:rPr>
                <a:solidFill>
                  <a:srgbClr val="000000"/>
                </a:solidFill>
              </a:rPr>
              <a:t>false </a:t>
            </a:r>
            <a:r>
              <a:t>(lock free)</a:t>
            </a:r>
          </a:p>
          <a:p>
            <a:pPr lvl="1" marL="742950" indent="-285750">
              <a:lnSpc>
                <a:spcPct val="90000"/>
              </a:lnSpc>
              <a:spcBef>
                <a:spcPts val="0"/>
              </a:spcBef>
              <a:defRPr sz="2800"/>
            </a:pPr>
            <a:r>
              <a:t>Call TAS to acquire lock</a:t>
            </a:r>
          </a:p>
          <a:p>
            <a:pPr lvl="1" marL="742950" indent="-285750">
              <a:lnSpc>
                <a:spcPct val="90000"/>
              </a:lnSpc>
              <a:spcBef>
                <a:spcPts val="0"/>
              </a:spcBef>
              <a:defRPr sz="2800"/>
            </a:pPr>
            <a:r>
              <a:t>If TAS loses, back to lurking</a:t>
            </a:r>
          </a:p>
        </p:txBody>
      </p:sp>
    </p:spTree>
  </p:cSld>
  <p:clrMapOvr>
    <a:masterClrMapping/>
  </p:clrMapOvr>
  <p:transition xmlns:p14="http://schemas.microsoft.com/office/powerpoint/2010/main" spd="med" advClick="1"/>
</p:sld>
</file>

<file path=ppt/slides/slide7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5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254" name="Test-and-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Test-and-test-and-set Lock</a:t>
            </a:r>
          </a:p>
        </p:txBody>
      </p:sp>
      <p:sp>
        <p:nvSpPr>
          <p:cNvPr id="2255" name="class T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latin typeface="Courier New"/>
                <a:ea typeface="Courier New"/>
                <a:cs typeface="Courier New"/>
                <a:sym typeface="Courier New"/>
              </a:defRPr>
            </a:pPr>
            <a:r>
              <a:t>class TTASlock {</a:t>
            </a:r>
          </a:p>
          <a:p>
            <a:pPr marL="342900" indent="-342900">
              <a:lnSpc>
                <a:spcPct val="70000"/>
              </a:lnSpc>
              <a:spcBef>
                <a:spcPts val="500"/>
              </a:spcBef>
              <a:defRPr sz="2400">
                <a:latin typeface="Courier New"/>
                <a:ea typeface="Courier New"/>
                <a:cs typeface="Courier New"/>
                <a:sym typeface="Courier New"/>
              </a:defRPr>
            </a:pPr>
            <a:r>
              <a:t> AtomicBoolean state =</a:t>
            </a:r>
          </a:p>
          <a:p>
            <a:pPr marL="342900" indent="-342900">
              <a:lnSpc>
                <a:spcPct val="70000"/>
              </a:lnSpc>
              <a:spcBef>
                <a:spcPts val="500"/>
              </a:spcBef>
              <a:defRPr sz="2400">
                <a:latin typeface="Courier New"/>
                <a:ea typeface="Courier New"/>
                <a:cs typeface="Courier New"/>
                <a:sym typeface="Courier New"/>
              </a:defRPr>
            </a:pPr>
            <a:r>
              <a:t>  new AtomicBoolean(false);</a:t>
            </a:r>
          </a:p>
          <a:p>
            <a:pPr marL="342900" indent="-342900">
              <a:lnSpc>
                <a:spcPct val="70000"/>
              </a:lnSpc>
              <a:spcBef>
                <a:spcPts val="400"/>
              </a:spcBef>
              <a:defRPr sz="2400">
                <a:latin typeface="Courier New"/>
                <a:ea typeface="Courier New"/>
                <a:cs typeface="Courier New"/>
                <a:sym typeface="Courier New"/>
              </a:defRPr>
            </a:pPr>
          </a:p>
          <a:p>
            <a:pPr marL="342900" indent="-342900">
              <a:lnSpc>
                <a:spcPct val="70000"/>
              </a:lnSpc>
              <a:spcBef>
                <a:spcPts val="500"/>
              </a:spcBef>
              <a:defRPr sz="2400">
                <a:latin typeface="Courier New"/>
                <a:ea typeface="Courier New"/>
                <a:cs typeface="Courier New"/>
                <a:sym typeface="Courier New"/>
              </a:defRPr>
            </a:pPr>
            <a:r>
              <a:t> void lock() {</a:t>
            </a:r>
          </a:p>
          <a:p>
            <a:pPr marL="342900" indent="-342900">
              <a:lnSpc>
                <a:spcPct val="70000"/>
              </a:lnSpc>
              <a:spcBef>
                <a:spcPts val="500"/>
              </a:spcBef>
              <a:defRPr sz="2400">
                <a:latin typeface="Courier New"/>
                <a:ea typeface="Courier New"/>
                <a:cs typeface="Courier New"/>
                <a:sym typeface="Courier New"/>
              </a:defRPr>
            </a:pPr>
            <a:r>
              <a:t>  while (true) {</a:t>
            </a:r>
          </a:p>
          <a:p>
            <a:pPr marL="342900" indent="-342900">
              <a:lnSpc>
                <a:spcPct val="70000"/>
              </a:lnSpc>
              <a:spcBef>
                <a:spcPts val="500"/>
              </a:spcBef>
              <a:defRPr sz="2400">
                <a:latin typeface="Courier New"/>
                <a:ea typeface="Courier New"/>
                <a:cs typeface="Courier New"/>
                <a:sym typeface="Courier New"/>
              </a:defRPr>
            </a:pPr>
            <a:r>
              <a:t>   while (state.get()) {}</a:t>
            </a:r>
          </a:p>
          <a:p>
            <a:pPr marL="342900" indent="-342900">
              <a:lnSpc>
                <a:spcPct val="70000"/>
              </a:lnSpc>
              <a:spcBef>
                <a:spcPts val="500"/>
              </a:spcBef>
              <a:defRPr sz="2400">
                <a:latin typeface="Courier New"/>
                <a:ea typeface="Courier New"/>
                <a:cs typeface="Courier New"/>
                <a:sym typeface="Courier New"/>
              </a:defRPr>
            </a:pPr>
            <a:r>
              <a:t>   if (!state.getAndSet(true))</a:t>
            </a:r>
          </a:p>
          <a:p>
            <a:pPr marL="342900" indent="-342900">
              <a:lnSpc>
                <a:spcPct val="70000"/>
              </a:lnSpc>
              <a:spcBef>
                <a:spcPts val="500"/>
              </a:spcBef>
              <a:defRPr sz="2400">
                <a:latin typeface="Courier New"/>
                <a:ea typeface="Courier New"/>
                <a:cs typeface="Courier New"/>
                <a:sym typeface="Courier New"/>
              </a:defRPr>
            </a:pPr>
            <a:r>
              <a:t>    return;</a:t>
            </a:r>
          </a:p>
          <a:p>
            <a:pPr marL="342900" indent="-342900">
              <a:lnSpc>
                <a:spcPct val="70000"/>
              </a:lnSpc>
              <a:spcBef>
                <a:spcPts val="500"/>
              </a:spcBef>
              <a:defRPr sz="2400">
                <a:latin typeface="Courier New"/>
                <a:ea typeface="Courier New"/>
                <a:cs typeface="Courier New"/>
                <a:sym typeface="Courier New"/>
              </a:defRPr>
            </a:pPr>
            <a:r>
              <a:t> }</a:t>
            </a:r>
          </a:p>
          <a:p>
            <a:pPr marL="342900" indent="-342900">
              <a:lnSpc>
                <a:spcPct val="70000"/>
              </a:lnSpc>
              <a:spcBef>
                <a:spcPts val="500"/>
              </a:spcBef>
              <a:defRPr sz="2400">
                <a:latin typeface="Courier New"/>
                <a:ea typeface="Courier New"/>
                <a:cs typeface="Courier New"/>
                <a:sym typeface="Courier New"/>
              </a:defRPr>
            </a:pPr>
            <a:r>
              <a:t>} </a:t>
            </a:r>
          </a:p>
        </p:txBody>
      </p:sp>
    </p:spTree>
  </p:cSld>
  <p:clrMapOvr>
    <a:masterClrMapping/>
  </p:clrMapOvr>
  <p:transition xmlns:p14="http://schemas.microsoft.com/office/powerpoint/2010/main" spd="med" advClick="1"/>
</p:sld>
</file>

<file path=ppt/slides/slide7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60"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261" name="Test-and-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Test-and-test-and-set Lock</a:t>
            </a:r>
          </a:p>
        </p:txBody>
      </p:sp>
      <p:sp>
        <p:nvSpPr>
          <p:cNvPr id="2262" name="class T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TTASlock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AtomicBoolean state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new AtomicBoolean(false);</a:t>
            </a:r>
          </a:p>
          <a:p>
            <a:pPr marL="342900" indent="-342900">
              <a:lnSpc>
                <a:spcPct val="70000"/>
              </a:lnSpc>
              <a:spcBef>
                <a:spcPts val="400"/>
              </a:spcBef>
              <a:defRPr sz="2400">
                <a:solidFill>
                  <a:srgbClr val="B2B2B2"/>
                </a:solidFill>
                <a:latin typeface="Courier New"/>
                <a:ea typeface="Courier New"/>
                <a:cs typeface="Courier New"/>
                <a:sym typeface="Courier New"/>
              </a:defRPr>
            </a:pPr>
          </a:p>
          <a:p>
            <a:pPr marL="342900" indent="-342900">
              <a:lnSpc>
                <a:spcPct val="70000"/>
              </a:lnSpc>
              <a:spcBef>
                <a:spcPts val="500"/>
              </a:spcBef>
              <a:defRPr sz="2400">
                <a:solidFill>
                  <a:srgbClr val="B2B2B2"/>
                </a:solidFill>
                <a:latin typeface="Courier New"/>
                <a:ea typeface="Courier New"/>
                <a:cs typeface="Courier New"/>
                <a:sym typeface="Courier New"/>
              </a:defRPr>
            </a:pPr>
            <a:r>
              <a:t> void 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while (true) {</a:t>
            </a:r>
          </a:p>
          <a:p>
            <a:pPr marL="342900" indent="-342900">
              <a:lnSpc>
                <a:spcPct val="70000"/>
              </a:lnSpc>
              <a:spcBef>
                <a:spcPts val="500"/>
              </a:spcBef>
              <a:defRPr sz="2400">
                <a:latin typeface="Courier New"/>
                <a:ea typeface="Courier New"/>
                <a:cs typeface="Courier New"/>
                <a:sym typeface="Courier New"/>
              </a:defRPr>
            </a:pPr>
            <a:r>
              <a:t>   while (state.get()) {}</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if (!state.getAndSet(true))</a:t>
            </a:r>
            <a:endParaRPr>
              <a:solidFill>
                <a:srgbClr val="B2B2B2"/>
              </a:solidFill>
            </a:endParaRPr>
          </a:p>
          <a:p>
            <a:pPr marL="342900" indent="-342900">
              <a:lnSpc>
                <a:spcPct val="70000"/>
              </a:lnSpc>
              <a:spcBef>
                <a:spcPts val="500"/>
              </a:spcBef>
              <a:defRPr sz="2400">
                <a:solidFill>
                  <a:srgbClr val="B2B2B2"/>
                </a:solidFill>
                <a:latin typeface="Courier New"/>
                <a:ea typeface="Courier New"/>
                <a:cs typeface="Courier New"/>
                <a:sym typeface="Courier New"/>
              </a:defRPr>
            </a:pPr>
            <a:r>
              <a:t>    return;</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p:txBody>
      </p:sp>
      <p:sp>
        <p:nvSpPr>
          <p:cNvPr id="2263" name="Shape"/>
          <p:cNvSpPr/>
          <p:nvPr/>
        </p:nvSpPr>
        <p:spPr>
          <a:xfrm>
            <a:off x="1377950" y="3890962"/>
            <a:ext cx="4394200" cy="12334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566"/>
                  <a:pt x="0" y="1265"/>
                </a:cubicBezTo>
                <a:lnTo>
                  <a:pt x="0" y="6324"/>
                </a:lnTo>
                <a:cubicBezTo>
                  <a:pt x="0" y="7023"/>
                  <a:pt x="1612" y="7589"/>
                  <a:pt x="3600" y="7589"/>
                </a:cubicBezTo>
                <a:lnTo>
                  <a:pt x="12600" y="7589"/>
                </a:lnTo>
                <a:lnTo>
                  <a:pt x="13695" y="21600"/>
                </a:lnTo>
                <a:lnTo>
                  <a:pt x="18000" y="7589"/>
                </a:lnTo>
                <a:cubicBezTo>
                  <a:pt x="19988" y="7589"/>
                  <a:pt x="21600" y="7023"/>
                  <a:pt x="21600" y="6324"/>
                </a:cubicBezTo>
                <a:lnTo>
                  <a:pt x="21600" y="1265"/>
                </a:lnTo>
                <a:cubicBezTo>
                  <a:pt x="21600" y="566"/>
                  <a:pt x="19988" y="0"/>
                  <a:pt x="18000" y="0"/>
                </a:cubicBezTo>
                <a:lnTo>
                  <a:pt x="12600" y="0"/>
                </a:lnTo>
                <a:close/>
              </a:path>
            </a:pathLst>
          </a:custGeom>
          <a:ln w="38100">
            <a:solidFill>
              <a:srgbClr val="FF3300"/>
            </a:solidFill>
          </a:ln>
        </p:spPr>
        <p:txBody>
          <a:bodyPr lIns="45719" rIns="45719" anchor="ctr"/>
          <a:lstStyle/>
          <a:p>
            <a:pPr algn="ctr"/>
          </a:p>
        </p:txBody>
      </p:sp>
      <p:sp>
        <p:nvSpPr>
          <p:cNvPr id="2264" name="Wait until lock looks free"/>
          <p:cNvSpPr txBox="1"/>
          <p:nvPr/>
        </p:nvSpPr>
        <p:spPr>
          <a:xfrm>
            <a:off x="3055937" y="4984750"/>
            <a:ext cx="4470758"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Wait until lock looks free</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 name="LockOne"/>
          <p:cNvSpPr txBox="1"/>
          <p:nvPr>
            <p:ph type="title" idx="4294967295"/>
          </p:nvPr>
        </p:nvSpPr>
        <p:spPr>
          <a:xfrm>
            <a:off x="685800" y="609599"/>
            <a:ext cx="7772400" cy="1143002"/>
          </a:xfrm>
          <a:prstGeom prst="rect">
            <a:avLst/>
          </a:prstGeom>
        </p:spPr>
        <p:txBody>
          <a:bodyPr>
            <a:normAutofit fontScale="100000" lnSpcReduction="0"/>
          </a:bodyPr>
          <a:lstStyle/>
          <a:p>
            <a:pPr/>
            <a:r>
              <a:t>LockOne</a:t>
            </a:r>
          </a:p>
        </p:txBody>
      </p:sp>
      <p:pic>
        <p:nvPicPr>
          <p:cNvPr id="75"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76" name="class LockOne implements Lock {…"/>
          <p:cNvSpPr txBox="1"/>
          <p:nvPr/>
        </p:nvSpPr>
        <p:spPr>
          <a:xfrm>
            <a:off x="725487" y="1828800"/>
            <a:ext cx="7693026" cy="205968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FBFBF"/>
                </a:solidFill>
                <a:latin typeface="Courier New"/>
                <a:ea typeface="Courier New"/>
                <a:cs typeface="Courier New"/>
                <a:sym typeface="Courier New"/>
              </a:defRPr>
            </a:pPr>
            <a:r>
              <a:t>class LockOne implements Lock {</a:t>
            </a:r>
          </a:p>
          <a:p>
            <a:pPr>
              <a:lnSpc>
                <a:spcPct val="70000"/>
              </a:lnSpc>
              <a:spcBef>
                <a:spcPts val="800"/>
              </a:spcBef>
              <a:defRPr sz="2400">
                <a:solidFill>
                  <a:srgbClr val="BFBFBF"/>
                </a:solidFill>
                <a:latin typeface="Courier New"/>
                <a:ea typeface="Courier New"/>
                <a:cs typeface="Courier New"/>
                <a:sym typeface="Courier New"/>
              </a:defRPr>
            </a:pPr>
            <a:r>
              <a:t>private boolean[] flag = new boolean[2];</a:t>
            </a:r>
          </a:p>
          <a:p>
            <a:pPr>
              <a:lnSpc>
                <a:spcPct val="70000"/>
              </a:lnSpc>
              <a:spcBef>
                <a:spcPts val="800"/>
              </a:spcBef>
              <a:defRPr sz="2400">
                <a:solidFill>
                  <a:srgbClr val="BFBFBF"/>
                </a:solidFill>
                <a:latin typeface="Courier New"/>
                <a:ea typeface="Courier New"/>
                <a:cs typeface="Courier New"/>
                <a:sym typeface="Courier New"/>
              </a:defRPr>
            </a:pPr>
            <a:r>
              <a:t>public void lock() {</a:t>
            </a:r>
          </a:p>
          <a:p>
            <a:pPr>
              <a:defRPr sz="2400">
                <a:latin typeface="Courier New"/>
                <a:ea typeface="Courier New"/>
                <a:cs typeface="Courier New"/>
                <a:sym typeface="Courier New"/>
              </a:defRPr>
            </a:pPr>
            <a:r>
              <a:t>  </a:t>
            </a:r>
            <a:r>
              <a:rPr>
                <a:solidFill>
                  <a:srgbClr val="3333CC"/>
                </a:solidFill>
              </a:rPr>
              <a:t>flag[i] =</a:t>
            </a:r>
            <a:r>
              <a:t> true;</a:t>
            </a:r>
          </a:p>
          <a:p>
            <a:pPr>
              <a:defRPr sz="2400">
                <a:latin typeface="Courier New"/>
                <a:ea typeface="Courier New"/>
                <a:cs typeface="Courier New"/>
                <a:sym typeface="Courier New"/>
              </a:defRPr>
            </a:pPr>
            <a:r>
              <a:t>  </a:t>
            </a:r>
            <a:r>
              <a:rPr>
                <a:solidFill>
                  <a:srgbClr val="BFBFBF"/>
                </a:solidFill>
              </a:rPr>
              <a:t>while (flag[j]) {}</a:t>
            </a:r>
            <a:endParaRPr>
              <a:solidFill>
                <a:srgbClr val="BFBFBF"/>
              </a:solidFill>
            </a:endParaRPr>
          </a:p>
          <a:p>
            <a:pPr>
              <a:defRPr sz="2400">
                <a:solidFill>
                  <a:srgbClr val="BFBFBF"/>
                </a:solidFill>
                <a:latin typeface="Courier New"/>
                <a:ea typeface="Courier New"/>
                <a:cs typeface="Courier New"/>
                <a:sym typeface="Courier New"/>
              </a:defRPr>
            </a:pPr>
            <a:r>
              <a:t> }</a:t>
            </a:r>
          </a:p>
        </p:txBody>
      </p:sp>
      <p:sp>
        <p:nvSpPr>
          <p:cNvPr id="77" name="Shape"/>
          <p:cNvSpPr/>
          <p:nvPr/>
        </p:nvSpPr>
        <p:spPr>
          <a:xfrm>
            <a:off x="1046162" y="2844800"/>
            <a:ext cx="4564053" cy="5746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44" y="0"/>
                </a:moveTo>
                <a:cubicBezTo>
                  <a:pt x="1049" y="0"/>
                  <a:pt x="0" y="1069"/>
                  <a:pt x="0" y="2387"/>
                </a:cubicBezTo>
                <a:lnTo>
                  <a:pt x="0" y="11934"/>
                </a:lnTo>
                <a:cubicBezTo>
                  <a:pt x="0" y="13252"/>
                  <a:pt x="1049" y="14320"/>
                  <a:pt x="2344" y="14320"/>
                </a:cubicBezTo>
                <a:lnTo>
                  <a:pt x="11720" y="14320"/>
                </a:lnTo>
                <a:cubicBezTo>
                  <a:pt x="13015" y="14320"/>
                  <a:pt x="14064" y="13252"/>
                  <a:pt x="14064" y="11934"/>
                </a:cubicBezTo>
                <a:lnTo>
                  <a:pt x="21600" y="21600"/>
                </a:lnTo>
                <a:lnTo>
                  <a:pt x="14064" y="8354"/>
                </a:lnTo>
                <a:lnTo>
                  <a:pt x="14064" y="2387"/>
                </a:lnTo>
                <a:cubicBezTo>
                  <a:pt x="14064" y="1069"/>
                  <a:pt x="13015" y="0"/>
                  <a:pt x="11720" y="0"/>
                </a:cubicBezTo>
                <a:lnTo>
                  <a:pt x="8204" y="0"/>
                </a:lnTo>
                <a:close/>
              </a:path>
            </a:pathLst>
          </a:custGeom>
          <a:ln w="38100">
            <a:solidFill>
              <a:srgbClr val="FF0000"/>
            </a:solidFill>
          </a:ln>
        </p:spPr>
        <p:txBody>
          <a:bodyPr lIns="45719" rIns="45719" anchor="ctr"/>
          <a:lstStyle/>
          <a:p>
            <a:pPr algn="ctr"/>
          </a:p>
        </p:txBody>
      </p:sp>
      <p:sp>
        <p:nvSpPr>
          <p:cNvPr id="78" name="Set my flag"/>
          <p:cNvSpPr txBox="1"/>
          <p:nvPr/>
        </p:nvSpPr>
        <p:spPr>
          <a:xfrm>
            <a:off x="6046727" y="3297237"/>
            <a:ext cx="1882836"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r">
              <a:defRPr sz="2800">
                <a:solidFill>
                  <a:srgbClr val="FF0000"/>
                </a:solidFill>
              </a:defRPr>
            </a:lvl1pPr>
          </a:lstStyle>
          <a:p>
            <a:pPr/>
            <a:r>
              <a:t>Set my flag</a:t>
            </a:r>
          </a:p>
        </p:txBody>
      </p:sp>
    </p:spTree>
  </p:cSld>
  <p:clrMapOvr>
    <a:masterClrMapping/>
  </p:clrMapOvr>
  <p:transition xmlns:p14="http://schemas.microsoft.com/office/powerpoint/2010/main" spd="med" advClick="1"/>
</p:sld>
</file>

<file path=ppt/slides/slide8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6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6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270" name="Test-and-test-and-set Lock"/>
          <p:cNvSpPr txBox="1"/>
          <p:nvPr>
            <p:ph type="title" idx="4294967295"/>
          </p:nvPr>
        </p:nvSpPr>
        <p:spPr>
          <a:xfrm>
            <a:off x="685800" y="609599"/>
            <a:ext cx="7772400" cy="1143002"/>
          </a:xfrm>
          <a:prstGeom prst="rect">
            <a:avLst/>
          </a:prstGeom>
        </p:spPr>
        <p:txBody>
          <a:bodyPr>
            <a:normAutofit fontScale="100000" lnSpcReduction="0"/>
          </a:bodyPr>
          <a:lstStyle/>
          <a:p>
            <a:pPr/>
            <a:r>
              <a:t>Test-and-test-and-set Lock</a:t>
            </a:r>
          </a:p>
        </p:txBody>
      </p:sp>
      <p:sp>
        <p:nvSpPr>
          <p:cNvPr id="2271" name="class TTASlock {…"/>
          <p:cNvSpPr/>
          <p:nvPr/>
        </p:nvSpPr>
        <p:spPr>
          <a:xfrm>
            <a:off x="947737" y="1981200"/>
            <a:ext cx="7153276" cy="3547872"/>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marL="342900" indent="-342900">
              <a:lnSpc>
                <a:spcPct val="70000"/>
              </a:lnSpc>
              <a:spcBef>
                <a:spcPts val="500"/>
              </a:spcBef>
              <a:defRPr sz="2400">
                <a:solidFill>
                  <a:srgbClr val="B2B2B2"/>
                </a:solidFill>
                <a:latin typeface="Courier New"/>
                <a:ea typeface="Courier New"/>
                <a:cs typeface="Courier New"/>
                <a:sym typeface="Courier New"/>
              </a:defRPr>
            </a:pPr>
            <a:r>
              <a:t>class TTASlock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AtomicBoolean state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new AtomicBoolean(false);</a:t>
            </a:r>
          </a:p>
          <a:p>
            <a:pPr marL="342900" indent="-342900">
              <a:lnSpc>
                <a:spcPct val="70000"/>
              </a:lnSpc>
              <a:spcBef>
                <a:spcPts val="400"/>
              </a:spcBef>
              <a:defRPr sz="2400">
                <a:solidFill>
                  <a:srgbClr val="B2B2B2"/>
                </a:solidFill>
                <a:latin typeface="Courier New"/>
                <a:ea typeface="Courier New"/>
                <a:cs typeface="Courier New"/>
                <a:sym typeface="Courier New"/>
              </a:defRPr>
            </a:pPr>
          </a:p>
          <a:p>
            <a:pPr marL="342900" indent="-342900">
              <a:lnSpc>
                <a:spcPct val="70000"/>
              </a:lnSpc>
              <a:spcBef>
                <a:spcPts val="500"/>
              </a:spcBef>
              <a:defRPr sz="2400">
                <a:solidFill>
                  <a:srgbClr val="B2B2B2"/>
                </a:solidFill>
                <a:latin typeface="Courier New"/>
                <a:ea typeface="Courier New"/>
                <a:cs typeface="Courier New"/>
                <a:sym typeface="Courier New"/>
              </a:defRPr>
            </a:pPr>
            <a:r>
              <a:t> void lock() {</a:t>
            </a:r>
          </a:p>
          <a:p>
            <a:pPr marL="342900" indent="-342900">
              <a:lnSpc>
                <a:spcPct val="70000"/>
              </a:lnSpc>
              <a:spcBef>
                <a:spcPts val="500"/>
              </a:spcBef>
              <a:defRPr sz="2400">
                <a:solidFill>
                  <a:srgbClr val="B2B2B2"/>
                </a:solidFill>
                <a:latin typeface="Courier New"/>
                <a:ea typeface="Courier New"/>
                <a:cs typeface="Courier New"/>
                <a:sym typeface="Courier New"/>
              </a:defRPr>
            </a:pPr>
            <a:r>
              <a:t>  while (true) {</a:t>
            </a:r>
          </a:p>
          <a:p>
            <a:pPr marL="342900" indent="-342900">
              <a:lnSpc>
                <a:spcPct val="70000"/>
              </a:lnSpc>
              <a:spcBef>
                <a:spcPts val="500"/>
              </a:spcBef>
              <a:defRPr sz="2400">
                <a:solidFill>
                  <a:srgbClr val="B2B2B2"/>
                </a:solidFill>
                <a:latin typeface="Courier New"/>
                <a:ea typeface="Courier New"/>
                <a:cs typeface="Courier New"/>
                <a:sym typeface="Courier New"/>
              </a:defRPr>
            </a:pPr>
            <a:r>
              <a:t>   while (state.get()) {}</a:t>
            </a:r>
          </a:p>
          <a:p>
            <a:pPr marL="342900" indent="-342900">
              <a:lnSpc>
                <a:spcPct val="70000"/>
              </a:lnSpc>
              <a:spcBef>
                <a:spcPts val="500"/>
              </a:spcBef>
              <a:defRPr sz="2400">
                <a:latin typeface="Courier New"/>
                <a:ea typeface="Courier New"/>
                <a:cs typeface="Courier New"/>
                <a:sym typeface="Courier New"/>
              </a:defRPr>
            </a:pPr>
            <a:r>
              <a:t>   if (!state.getAndSet(true))</a:t>
            </a:r>
          </a:p>
          <a:p>
            <a:pPr marL="342900" indent="-342900">
              <a:lnSpc>
                <a:spcPct val="70000"/>
              </a:lnSpc>
              <a:spcBef>
                <a:spcPts val="500"/>
              </a:spcBef>
              <a:defRPr sz="2400">
                <a:latin typeface="Courier New"/>
                <a:ea typeface="Courier New"/>
                <a:cs typeface="Courier New"/>
                <a:sym typeface="Courier New"/>
              </a:defRPr>
            </a:pPr>
            <a:r>
              <a:t>    return;</a:t>
            </a:r>
          </a:p>
          <a:p>
            <a:pPr marL="342900" indent="-342900">
              <a:lnSpc>
                <a:spcPct val="70000"/>
              </a:lnSpc>
              <a:spcBef>
                <a:spcPts val="500"/>
              </a:spcBef>
              <a:defRPr sz="2400">
                <a:latin typeface="Courier New"/>
                <a:ea typeface="Courier New"/>
                <a:cs typeface="Courier New"/>
                <a:sym typeface="Courier New"/>
              </a:defRPr>
            </a:pPr>
            <a:r>
              <a:t> </a:t>
            </a:r>
            <a:r>
              <a:rPr>
                <a:solidFill>
                  <a:srgbClr val="B2B2B2"/>
                </a:solidFill>
              </a:rPr>
              <a:t>}</a:t>
            </a:r>
            <a:endParaRPr>
              <a:solidFill>
                <a:srgbClr val="B2B2B2"/>
              </a:solidFill>
            </a:endParaRPr>
          </a:p>
          <a:p>
            <a:pPr marL="342900" indent="-342900">
              <a:lnSpc>
                <a:spcPct val="70000"/>
              </a:lnSpc>
              <a:spcBef>
                <a:spcPts val="500"/>
              </a:spcBef>
              <a:defRPr sz="2400">
                <a:solidFill>
                  <a:srgbClr val="B2B2B2"/>
                </a:solidFill>
                <a:latin typeface="Courier New"/>
                <a:ea typeface="Courier New"/>
                <a:cs typeface="Courier New"/>
                <a:sym typeface="Courier New"/>
              </a:defRPr>
            </a:pPr>
            <a:r>
              <a:t>} </a:t>
            </a:r>
          </a:p>
        </p:txBody>
      </p:sp>
      <p:sp>
        <p:nvSpPr>
          <p:cNvPr id="2272" name="Shape"/>
          <p:cNvSpPr/>
          <p:nvPr/>
        </p:nvSpPr>
        <p:spPr>
          <a:xfrm>
            <a:off x="1484312" y="3555987"/>
            <a:ext cx="5370513" cy="14398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10288"/>
                </a:moveTo>
                <a:cubicBezTo>
                  <a:pt x="1612" y="10288"/>
                  <a:pt x="0" y="11132"/>
                  <a:pt x="0" y="12173"/>
                </a:cubicBezTo>
                <a:lnTo>
                  <a:pt x="0" y="19715"/>
                </a:lnTo>
                <a:cubicBezTo>
                  <a:pt x="0" y="20756"/>
                  <a:pt x="1612" y="21600"/>
                  <a:pt x="3600" y="21600"/>
                </a:cubicBezTo>
                <a:lnTo>
                  <a:pt x="18000" y="21600"/>
                </a:lnTo>
                <a:cubicBezTo>
                  <a:pt x="19988" y="21600"/>
                  <a:pt x="21600" y="20756"/>
                  <a:pt x="21600" y="19715"/>
                </a:cubicBezTo>
                <a:lnTo>
                  <a:pt x="21600" y="12173"/>
                </a:lnTo>
                <a:cubicBezTo>
                  <a:pt x="21600" y="11132"/>
                  <a:pt x="19988" y="10288"/>
                  <a:pt x="18000" y="10288"/>
                </a:cubicBezTo>
                <a:lnTo>
                  <a:pt x="17520" y="0"/>
                </a:lnTo>
                <a:lnTo>
                  <a:pt x="12600" y="10288"/>
                </a:lnTo>
                <a:close/>
              </a:path>
            </a:pathLst>
          </a:custGeom>
          <a:ln w="38100">
            <a:solidFill>
              <a:srgbClr val="FF3300"/>
            </a:solidFill>
          </a:ln>
        </p:spPr>
        <p:txBody>
          <a:bodyPr lIns="45719" rIns="45719" anchor="ctr"/>
          <a:lstStyle/>
          <a:p>
            <a:pPr algn="ctr"/>
          </a:p>
        </p:txBody>
      </p:sp>
      <p:sp>
        <p:nvSpPr>
          <p:cNvPr id="2273" name="Then try to acquire it"/>
          <p:cNvSpPr txBox="1"/>
          <p:nvPr/>
        </p:nvSpPr>
        <p:spPr>
          <a:xfrm>
            <a:off x="5287962" y="2851150"/>
            <a:ext cx="3357563"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Then try to acquire it</a:t>
            </a:r>
          </a:p>
        </p:txBody>
      </p:sp>
    </p:spTree>
  </p:cSld>
  <p:clrMapOvr>
    <a:masterClrMapping/>
  </p:clrMapOvr>
  <p:transition xmlns:p14="http://schemas.microsoft.com/office/powerpoint/2010/main" spd="med" advClick="1"/>
</p:sld>
</file>

<file path=ppt/slides/slide8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7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78"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279"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80" name="Mystery #2"/>
          <p:cNvSpPr txBox="1"/>
          <p:nvPr>
            <p:ph type="title" idx="4294967295"/>
          </p:nvPr>
        </p:nvSpPr>
        <p:spPr>
          <a:xfrm>
            <a:off x="685800" y="609599"/>
            <a:ext cx="7772400" cy="1143002"/>
          </a:xfrm>
          <a:prstGeom prst="rect">
            <a:avLst/>
          </a:prstGeom>
        </p:spPr>
        <p:txBody>
          <a:bodyPr>
            <a:normAutofit fontScale="100000" lnSpcReduction="0"/>
          </a:bodyPr>
          <a:lstStyle/>
          <a:p>
            <a:pPr/>
            <a:r>
              <a:t>Mystery #2</a:t>
            </a:r>
          </a:p>
        </p:txBody>
      </p:sp>
      <p:sp>
        <p:nvSpPr>
          <p:cNvPr id="2281" name="Line"/>
          <p:cNvSpPr/>
          <p:nvPr/>
        </p:nvSpPr>
        <p:spPr>
          <a:xfrm flipV="1">
            <a:off x="2646362" y="1924050"/>
            <a:ext cx="1" cy="2551113"/>
          </a:xfrm>
          <a:prstGeom prst="line">
            <a:avLst/>
          </a:prstGeom>
          <a:ln w="76200">
            <a:solidFill>
              <a:srgbClr val="0066CC"/>
            </a:solidFill>
            <a:tailEnd type="triangle"/>
          </a:ln>
        </p:spPr>
        <p:txBody>
          <a:bodyPr lIns="45719" rIns="45719"/>
          <a:lstStyle/>
          <a:p>
            <a:pPr algn="r">
              <a:defRPr b="1" sz="4400"/>
            </a:pPr>
          </a:p>
        </p:txBody>
      </p:sp>
      <p:sp>
        <p:nvSpPr>
          <p:cNvPr id="2282" name="Line"/>
          <p:cNvSpPr/>
          <p:nvPr/>
        </p:nvSpPr>
        <p:spPr>
          <a:xfrm>
            <a:off x="2646362" y="4443412"/>
            <a:ext cx="3336926" cy="1"/>
          </a:xfrm>
          <a:prstGeom prst="line">
            <a:avLst/>
          </a:prstGeom>
          <a:ln w="76200">
            <a:solidFill>
              <a:srgbClr val="0066CC"/>
            </a:solidFill>
            <a:tailEnd type="triangle"/>
          </a:ln>
        </p:spPr>
        <p:txBody>
          <a:bodyPr lIns="45719" rIns="45719"/>
          <a:lstStyle/>
          <a:p>
            <a:pPr algn="r">
              <a:defRPr b="1" sz="4400"/>
            </a:pPr>
          </a:p>
        </p:txBody>
      </p:sp>
      <p:sp>
        <p:nvSpPr>
          <p:cNvPr id="2283" name="TAS lock…"/>
          <p:cNvSpPr txBox="1"/>
          <p:nvPr/>
        </p:nvSpPr>
        <p:spPr>
          <a:xfrm>
            <a:off x="5948362" y="1898650"/>
            <a:ext cx="1717711" cy="2518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800">
                <a:solidFill>
                  <a:srgbClr val="FF9900"/>
                </a:solidFill>
              </a:defRPr>
            </a:pPr>
            <a:r>
              <a:t>TAS lock</a:t>
            </a:r>
          </a:p>
          <a:p>
            <a:pPr>
              <a:defRPr sz="2800">
                <a:solidFill>
                  <a:srgbClr val="FF9900"/>
                </a:solidFill>
              </a:defRPr>
            </a:pPr>
          </a:p>
          <a:p>
            <a:pPr>
              <a:defRPr sz="2800">
                <a:solidFill>
                  <a:srgbClr val="FF3300"/>
                </a:solidFill>
              </a:defRPr>
            </a:pPr>
            <a:r>
              <a:t>TTAS lock</a:t>
            </a:r>
          </a:p>
          <a:p>
            <a:pPr>
              <a:defRPr sz="2800">
                <a:solidFill>
                  <a:srgbClr val="00FF00"/>
                </a:solidFill>
              </a:defRPr>
            </a:pPr>
          </a:p>
          <a:p>
            <a:pPr>
              <a:defRPr sz="2800">
                <a:solidFill>
                  <a:srgbClr val="00FF00"/>
                </a:solidFill>
              </a:defRPr>
            </a:pPr>
            <a:r>
              <a:t>Ideal</a:t>
            </a:r>
          </a:p>
        </p:txBody>
      </p:sp>
      <p:sp>
        <p:nvSpPr>
          <p:cNvPr id="2284" name="time"/>
          <p:cNvSpPr txBox="1"/>
          <p:nvPr/>
        </p:nvSpPr>
        <p:spPr>
          <a:xfrm rot="10800000">
            <a:off x="1665287" y="2889760"/>
            <a:ext cx="609884" cy="967865"/>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time</a:t>
            </a:r>
          </a:p>
        </p:txBody>
      </p:sp>
      <p:sp>
        <p:nvSpPr>
          <p:cNvPr id="2285" name="threads"/>
          <p:cNvSpPr txBox="1"/>
          <p:nvPr/>
        </p:nvSpPr>
        <p:spPr>
          <a:xfrm rot="16200000">
            <a:off x="4405337" y="4316387"/>
            <a:ext cx="609884" cy="1629109"/>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threads</a:t>
            </a:r>
          </a:p>
        </p:txBody>
      </p:sp>
      <p:sp>
        <p:nvSpPr>
          <p:cNvPr id="2286" name="Line"/>
          <p:cNvSpPr/>
          <p:nvPr/>
        </p:nvSpPr>
        <p:spPr>
          <a:xfrm>
            <a:off x="2895600" y="4022725"/>
            <a:ext cx="2879725" cy="0"/>
          </a:xfrm>
          <a:prstGeom prst="line">
            <a:avLst/>
          </a:prstGeom>
          <a:ln w="57150">
            <a:solidFill>
              <a:srgbClr val="66FF33"/>
            </a:solidFill>
            <a:tailEnd type="triangle"/>
          </a:ln>
        </p:spPr>
        <p:txBody>
          <a:bodyPr lIns="45719" rIns="45719"/>
          <a:lstStyle/>
          <a:p>
            <a:pPr algn="r">
              <a:defRPr b="1" sz="4400"/>
            </a:pPr>
          </a:p>
        </p:txBody>
      </p:sp>
      <p:sp>
        <p:nvSpPr>
          <p:cNvPr id="2287" name="Line"/>
          <p:cNvSpPr/>
          <p:nvPr/>
        </p:nvSpPr>
        <p:spPr>
          <a:xfrm>
            <a:off x="2911475" y="1630362"/>
            <a:ext cx="2470150" cy="2239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707" y="20590"/>
                  <a:pt x="5428" y="19595"/>
                  <a:pt x="8274" y="17635"/>
                </a:cubicBezTo>
                <a:cubicBezTo>
                  <a:pt x="11119" y="15676"/>
                  <a:pt x="14840" y="12782"/>
                  <a:pt x="17061" y="9843"/>
                </a:cubicBezTo>
                <a:cubicBezTo>
                  <a:pt x="19282" y="6904"/>
                  <a:pt x="20434" y="3444"/>
                  <a:pt x="21600" y="0"/>
                </a:cubicBezTo>
              </a:path>
            </a:pathLst>
          </a:custGeom>
          <a:ln w="57150">
            <a:solidFill>
              <a:srgbClr val="FF99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288" name="Line"/>
          <p:cNvSpPr/>
          <p:nvPr/>
        </p:nvSpPr>
        <p:spPr>
          <a:xfrm>
            <a:off x="2911475" y="2955925"/>
            <a:ext cx="2681288" cy="990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4156" y="19904"/>
                  <a:pt x="8313" y="18242"/>
                  <a:pt x="11906" y="14642"/>
                </a:cubicBezTo>
                <a:cubicBezTo>
                  <a:pt x="15500" y="11042"/>
                  <a:pt x="18544" y="5504"/>
                  <a:pt x="21600" y="0"/>
                </a:cubicBezTo>
              </a:path>
            </a:pathLst>
          </a:custGeom>
          <a:ln w="57150">
            <a:solidFill>
              <a:srgbClr val="FF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8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29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294"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295" name="Mystery"/>
          <p:cNvSpPr txBox="1"/>
          <p:nvPr>
            <p:ph type="title" idx="4294967295"/>
          </p:nvPr>
        </p:nvSpPr>
        <p:spPr>
          <a:xfrm>
            <a:off x="685800" y="609599"/>
            <a:ext cx="7772400" cy="1143002"/>
          </a:xfrm>
          <a:prstGeom prst="rect">
            <a:avLst/>
          </a:prstGeom>
        </p:spPr>
        <p:txBody>
          <a:bodyPr>
            <a:normAutofit fontScale="100000" lnSpcReduction="0"/>
          </a:bodyPr>
          <a:lstStyle/>
          <a:p>
            <a:pPr/>
            <a:r>
              <a:t>Mystery</a:t>
            </a:r>
          </a:p>
        </p:txBody>
      </p:sp>
      <p:sp>
        <p:nvSpPr>
          <p:cNvPr id="2296" name="Both…"/>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Both</a:t>
            </a:r>
          </a:p>
          <a:p>
            <a:pPr lvl="1" marL="742950" indent="-285750">
              <a:spcBef>
                <a:spcPts val="0"/>
              </a:spcBef>
              <a:defRPr sz="2800"/>
            </a:pPr>
            <a:r>
              <a:t>TAS and TTAS</a:t>
            </a:r>
          </a:p>
          <a:p>
            <a:pPr lvl="1" marL="742950" indent="-285750">
              <a:spcBef>
                <a:spcPts val="0"/>
              </a:spcBef>
              <a:defRPr sz="2800"/>
            </a:pPr>
            <a:r>
              <a:t>Do the same thing (in our model)</a:t>
            </a:r>
          </a:p>
          <a:p>
            <a:pPr>
              <a:buChar char="•"/>
            </a:pPr>
            <a:r>
              <a:t>Except that	</a:t>
            </a:r>
          </a:p>
          <a:p>
            <a:pPr lvl="1" marL="742950" indent="-285750">
              <a:spcBef>
                <a:spcPts val="0"/>
              </a:spcBef>
              <a:defRPr sz="2800"/>
            </a:pPr>
            <a:r>
              <a:t>TTAS performs much better than TAS</a:t>
            </a:r>
          </a:p>
          <a:p>
            <a:pPr lvl="1" marL="742950" indent="-285750">
              <a:spcBef>
                <a:spcPts val="0"/>
              </a:spcBef>
              <a:defRPr sz="2800"/>
            </a:pPr>
            <a:r>
              <a:t>Neither approaches ideal</a:t>
            </a:r>
          </a:p>
        </p:txBody>
      </p:sp>
    </p:spTree>
  </p:cSld>
  <p:clrMapOvr>
    <a:masterClrMapping/>
  </p:clrMapOvr>
  <p:transition xmlns:p14="http://schemas.microsoft.com/office/powerpoint/2010/main" spd="med" advClick="1"/>
</p:sld>
</file>

<file path=ppt/slides/slide8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0"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301"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302"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303" name="Opinion"/>
          <p:cNvSpPr txBox="1"/>
          <p:nvPr>
            <p:ph type="title" idx="4294967295"/>
          </p:nvPr>
        </p:nvSpPr>
        <p:spPr>
          <a:xfrm>
            <a:off x="685800" y="609599"/>
            <a:ext cx="7772400" cy="1143002"/>
          </a:xfrm>
          <a:prstGeom prst="rect">
            <a:avLst/>
          </a:prstGeom>
        </p:spPr>
        <p:txBody>
          <a:bodyPr>
            <a:normAutofit fontScale="100000" lnSpcReduction="0"/>
          </a:bodyPr>
          <a:lstStyle/>
          <a:p>
            <a:pPr/>
            <a:r>
              <a:t>Opinion</a:t>
            </a:r>
          </a:p>
        </p:txBody>
      </p:sp>
      <p:sp>
        <p:nvSpPr>
          <p:cNvPr id="2304" name="Our memory abstraction is broken…"/>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Our memory abstraction is </a:t>
            </a:r>
            <a:r>
              <a:rPr>
                <a:solidFill>
                  <a:srgbClr val="000000"/>
                </a:solidFill>
              </a:rPr>
              <a:t>broken</a:t>
            </a:r>
            <a:endParaRPr>
              <a:solidFill>
                <a:srgbClr val="000000"/>
              </a:solidFill>
            </a:endParaRPr>
          </a:p>
          <a:p>
            <a:pPr>
              <a:buChar char="•"/>
            </a:pPr>
            <a:r>
              <a:t>TAS &amp; TTAS methods</a:t>
            </a:r>
          </a:p>
          <a:p>
            <a:pPr lvl="1" marL="742950" indent="-285750">
              <a:spcBef>
                <a:spcPts val="0"/>
              </a:spcBef>
              <a:defRPr sz="2800"/>
            </a:pPr>
            <a:r>
              <a:t>Are provably the same </a:t>
            </a:r>
            <a:r>
              <a:rPr sz="2000">
                <a:solidFill>
                  <a:srgbClr val="000000"/>
                </a:solidFill>
              </a:rPr>
              <a:t>(in our model)</a:t>
            </a:r>
            <a:endParaRPr sz="2000">
              <a:solidFill>
                <a:srgbClr val="000000"/>
              </a:solidFill>
            </a:endParaRPr>
          </a:p>
          <a:p>
            <a:pPr lvl="1" marL="742950" indent="-285750">
              <a:spcBef>
                <a:spcPts val="0"/>
              </a:spcBef>
              <a:defRPr sz="2800"/>
            </a:pPr>
            <a:r>
              <a:t>Except they aren’t </a:t>
            </a:r>
            <a:r>
              <a:rPr sz="2000">
                <a:solidFill>
                  <a:srgbClr val="000000"/>
                </a:solidFill>
              </a:rPr>
              <a:t>(in field tests)</a:t>
            </a:r>
            <a:endParaRPr sz="2000">
              <a:solidFill>
                <a:srgbClr val="000000"/>
              </a:solidFill>
            </a:endParaRPr>
          </a:p>
          <a:p>
            <a:pPr>
              <a:buChar char="•"/>
            </a:pPr>
            <a:r>
              <a:t>Need a more detailed model …</a:t>
            </a:r>
          </a:p>
        </p:txBody>
      </p:sp>
    </p:spTree>
  </p:cSld>
  <p:clrMapOvr>
    <a:masterClrMapping/>
  </p:clrMapOvr>
  <p:transition xmlns:p14="http://schemas.microsoft.com/office/powerpoint/2010/main" spd="med" advClick="1"/>
</p:sld>
</file>

<file path=ppt/slides/slide8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8"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309"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310"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311" name="Bus-Based Architectures"/>
          <p:cNvSpPr txBox="1"/>
          <p:nvPr>
            <p:ph type="title" idx="4294967295"/>
          </p:nvPr>
        </p:nvSpPr>
        <p:spPr>
          <a:xfrm>
            <a:off x="685800" y="609599"/>
            <a:ext cx="7772400" cy="1143002"/>
          </a:xfrm>
          <a:prstGeom prst="rect">
            <a:avLst/>
          </a:prstGeom>
        </p:spPr>
        <p:txBody>
          <a:bodyPr>
            <a:normAutofit fontScale="100000" lnSpcReduction="0"/>
          </a:bodyPr>
          <a:lstStyle/>
          <a:p>
            <a:pPr/>
            <a:r>
              <a:t>Bus-Based Architectures</a:t>
            </a:r>
          </a:p>
        </p:txBody>
      </p:sp>
      <p:grpSp>
        <p:nvGrpSpPr>
          <p:cNvPr id="2322" name="Group"/>
          <p:cNvGrpSpPr/>
          <p:nvPr/>
        </p:nvGrpSpPr>
        <p:grpSpPr>
          <a:xfrm>
            <a:off x="3732212" y="2495550"/>
            <a:ext cx="1130301" cy="1173163"/>
            <a:chOff x="0" y="0"/>
            <a:chExt cx="1130300" cy="1173162"/>
          </a:xfrm>
        </p:grpSpPr>
        <p:sp>
          <p:nvSpPr>
            <p:cNvPr id="2312"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313"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317" name="Group"/>
            <p:cNvGrpSpPr/>
            <p:nvPr/>
          </p:nvGrpSpPr>
          <p:grpSpPr>
            <a:xfrm>
              <a:off x="914400" y="169862"/>
              <a:ext cx="215900" cy="1003301"/>
              <a:chOff x="0" y="0"/>
              <a:chExt cx="215900" cy="1003300"/>
            </a:xfrm>
          </p:grpSpPr>
          <p:sp>
            <p:nvSpPr>
              <p:cNvPr id="2314"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15"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16"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321" name="Group"/>
            <p:cNvGrpSpPr/>
            <p:nvPr/>
          </p:nvGrpSpPr>
          <p:grpSpPr>
            <a:xfrm>
              <a:off x="0" y="169862"/>
              <a:ext cx="215900" cy="1003301"/>
              <a:chOff x="0" y="0"/>
              <a:chExt cx="215900" cy="1003300"/>
            </a:xfrm>
          </p:grpSpPr>
          <p:sp>
            <p:nvSpPr>
              <p:cNvPr id="2318"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19"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20"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332" name="Group"/>
          <p:cNvGrpSpPr/>
          <p:nvPr/>
        </p:nvGrpSpPr>
        <p:grpSpPr>
          <a:xfrm>
            <a:off x="1757362" y="2441575"/>
            <a:ext cx="1358901" cy="1282700"/>
            <a:chOff x="0" y="0"/>
            <a:chExt cx="1358900" cy="1282700"/>
          </a:xfrm>
        </p:grpSpPr>
        <p:sp>
          <p:nvSpPr>
            <p:cNvPr id="2323"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2324"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25"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26"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27"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28"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29"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0"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1"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342" name="Group"/>
          <p:cNvGrpSpPr/>
          <p:nvPr/>
        </p:nvGrpSpPr>
        <p:grpSpPr>
          <a:xfrm>
            <a:off x="5480049" y="2441575"/>
            <a:ext cx="1358901" cy="1282700"/>
            <a:chOff x="0" y="0"/>
            <a:chExt cx="1358900" cy="1282700"/>
          </a:xfrm>
        </p:grpSpPr>
        <p:sp>
          <p:nvSpPr>
            <p:cNvPr id="2333" name="Rectangle"/>
            <p:cNvSpPr/>
            <p:nvPr/>
          </p:nvSpPr>
          <p:spPr>
            <a:xfrm flipH="1">
              <a:off x="546100" y="927100"/>
              <a:ext cx="774700" cy="254000"/>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2334"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5"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6"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7"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8"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39"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40"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41"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345" name="Group"/>
          <p:cNvGrpSpPr/>
          <p:nvPr/>
        </p:nvGrpSpPr>
        <p:grpSpPr>
          <a:xfrm>
            <a:off x="1182687" y="4298950"/>
            <a:ext cx="6626226" cy="641350"/>
            <a:chOff x="0" y="0"/>
            <a:chExt cx="6626225" cy="641350"/>
          </a:xfrm>
        </p:grpSpPr>
        <p:sp>
          <p:nvSpPr>
            <p:cNvPr id="2343" name="Double Arrow"/>
            <p:cNvSpPr/>
            <p:nvPr/>
          </p:nvSpPr>
          <p:spPr>
            <a:xfrm>
              <a:off x="0" y="0"/>
              <a:ext cx="6626225" cy="641350"/>
            </a:xfrm>
            <a:prstGeom prst="leftRightArrow">
              <a:avLst>
                <a:gd name="adj1" fmla="val 40102"/>
                <a:gd name="adj2" fmla="val 81458"/>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344"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grpSp>
        <p:nvGrpSpPr>
          <p:cNvPr id="2348" name="Group"/>
          <p:cNvGrpSpPr/>
          <p:nvPr/>
        </p:nvGrpSpPr>
        <p:grpSpPr>
          <a:xfrm>
            <a:off x="1919287" y="3862134"/>
            <a:ext cx="1203326" cy="437069"/>
            <a:chOff x="0" y="0"/>
            <a:chExt cx="1203325" cy="437068"/>
          </a:xfrm>
        </p:grpSpPr>
        <p:sp>
          <p:nvSpPr>
            <p:cNvPr id="2346" name="Rectangle"/>
            <p:cNvSpPr/>
            <p:nvPr/>
          </p:nvSpPr>
          <p:spPr>
            <a:xfrm>
              <a:off x="0" y="25653"/>
              <a:ext cx="1203325" cy="385763"/>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347"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351" name="Group"/>
          <p:cNvGrpSpPr/>
          <p:nvPr/>
        </p:nvGrpSpPr>
        <p:grpSpPr>
          <a:xfrm>
            <a:off x="1747837" y="5262562"/>
            <a:ext cx="5567363" cy="881063"/>
            <a:chOff x="0" y="0"/>
            <a:chExt cx="5567362" cy="881062"/>
          </a:xfrm>
        </p:grpSpPr>
        <p:sp>
          <p:nvSpPr>
            <p:cNvPr id="2349" name="Rectangle"/>
            <p:cNvSpPr/>
            <p:nvPr/>
          </p:nvSpPr>
          <p:spPr>
            <a:xfrm>
              <a:off x="0" y="0"/>
              <a:ext cx="5567363" cy="881063"/>
            </a:xfrm>
            <a:prstGeom prst="rect">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350"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352"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CCCCFF"/>
          </a:solidFill>
          <a:ln w="38100">
            <a:solidFill>
              <a:srgbClr val="000000"/>
            </a:solidFill>
          </a:ln>
        </p:spPr>
        <p:txBody>
          <a:bodyPr lIns="45719" rIns="45719" anchor="ctr"/>
          <a:lstStyle/>
          <a:p>
            <a:pPr/>
          </a:p>
        </p:txBody>
      </p:sp>
      <p:grpSp>
        <p:nvGrpSpPr>
          <p:cNvPr id="2355" name="Group"/>
          <p:cNvGrpSpPr/>
          <p:nvPr/>
        </p:nvGrpSpPr>
        <p:grpSpPr>
          <a:xfrm>
            <a:off x="5665787" y="3862134"/>
            <a:ext cx="1203326" cy="437069"/>
            <a:chOff x="0" y="0"/>
            <a:chExt cx="1203325" cy="437068"/>
          </a:xfrm>
        </p:grpSpPr>
        <p:sp>
          <p:nvSpPr>
            <p:cNvPr id="2353" name="Rectangle"/>
            <p:cNvSpPr/>
            <p:nvPr/>
          </p:nvSpPr>
          <p:spPr>
            <a:xfrm>
              <a:off x="0" y="25653"/>
              <a:ext cx="1203325" cy="38576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354"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358" name="Group"/>
          <p:cNvGrpSpPr/>
          <p:nvPr/>
        </p:nvGrpSpPr>
        <p:grpSpPr>
          <a:xfrm>
            <a:off x="3792537" y="3862134"/>
            <a:ext cx="1203326" cy="437069"/>
            <a:chOff x="0" y="0"/>
            <a:chExt cx="1203325" cy="437068"/>
          </a:xfrm>
        </p:grpSpPr>
        <p:sp>
          <p:nvSpPr>
            <p:cNvPr id="2356" name="Rectangle"/>
            <p:cNvSpPr/>
            <p:nvPr/>
          </p:nvSpPr>
          <p:spPr>
            <a:xfrm>
              <a:off x="0" y="25653"/>
              <a:ext cx="1203325" cy="38576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357"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spTree>
  </p:cSld>
  <p:clrMapOvr>
    <a:masterClrMapping/>
  </p:clrMapOvr>
  <p:transition xmlns:p14="http://schemas.microsoft.com/office/powerpoint/2010/main" spd="med" advClick="1"/>
</p:sld>
</file>

<file path=ppt/slides/slide8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6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36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364"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365" name="Bus-Based Architectures"/>
          <p:cNvSpPr txBox="1"/>
          <p:nvPr>
            <p:ph type="title" idx="4294967295"/>
          </p:nvPr>
        </p:nvSpPr>
        <p:spPr>
          <a:xfrm>
            <a:off x="685800" y="609599"/>
            <a:ext cx="7772400" cy="1143002"/>
          </a:xfrm>
          <a:prstGeom prst="rect">
            <a:avLst/>
          </a:prstGeom>
        </p:spPr>
        <p:txBody>
          <a:bodyPr>
            <a:normAutofit fontScale="100000" lnSpcReduction="0"/>
          </a:bodyPr>
          <a:lstStyle/>
          <a:p>
            <a:pPr/>
            <a:r>
              <a:t>Bus-Based Architectures</a:t>
            </a:r>
          </a:p>
        </p:txBody>
      </p:sp>
      <p:grpSp>
        <p:nvGrpSpPr>
          <p:cNvPr id="2376" name="Group"/>
          <p:cNvGrpSpPr/>
          <p:nvPr/>
        </p:nvGrpSpPr>
        <p:grpSpPr>
          <a:xfrm>
            <a:off x="3732212" y="2495550"/>
            <a:ext cx="1130301" cy="1173163"/>
            <a:chOff x="0" y="0"/>
            <a:chExt cx="1130300" cy="1173162"/>
          </a:xfrm>
        </p:grpSpPr>
        <p:sp>
          <p:nvSpPr>
            <p:cNvPr id="2366" name="Rectangle"/>
            <p:cNvSpPr/>
            <p:nvPr/>
          </p:nvSpPr>
          <p:spPr>
            <a:xfrm>
              <a:off x="152400" y="931862"/>
              <a:ext cx="838200" cy="228601"/>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p>
          </p:txBody>
        </p:sp>
        <p:sp>
          <p:nvSpPr>
            <p:cNvPr id="2367"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371" name="Group"/>
            <p:cNvGrpSpPr/>
            <p:nvPr/>
          </p:nvGrpSpPr>
          <p:grpSpPr>
            <a:xfrm>
              <a:off x="914400" y="169862"/>
              <a:ext cx="215900" cy="1003301"/>
              <a:chOff x="0" y="0"/>
              <a:chExt cx="215900" cy="1003300"/>
            </a:xfrm>
          </p:grpSpPr>
          <p:sp>
            <p:nvSpPr>
              <p:cNvPr id="2368"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69"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70"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375" name="Group"/>
            <p:cNvGrpSpPr/>
            <p:nvPr/>
          </p:nvGrpSpPr>
          <p:grpSpPr>
            <a:xfrm>
              <a:off x="0" y="169862"/>
              <a:ext cx="215900" cy="1003301"/>
              <a:chOff x="0" y="0"/>
              <a:chExt cx="215900" cy="1003300"/>
            </a:xfrm>
          </p:grpSpPr>
          <p:sp>
            <p:nvSpPr>
              <p:cNvPr id="2372"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73"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74"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386" name="Group"/>
          <p:cNvGrpSpPr/>
          <p:nvPr/>
        </p:nvGrpSpPr>
        <p:grpSpPr>
          <a:xfrm>
            <a:off x="1757362" y="2441575"/>
            <a:ext cx="1358901" cy="1282700"/>
            <a:chOff x="0" y="0"/>
            <a:chExt cx="1358900" cy="1282700"/>
          </a:xfrm>
        </p:grpSpPr>
        <p:sp>
          <p:nvSpPr>
            <p:cNvPr id="2377" name="Rectangle"/>
            <p:cNvSpPr/>
            <p:nvPr/>
          </p:nvSpPr>
          <p:spPr>
            <a:xfrm>
              <a:off x="38100" y="927100"/>
              <a:ext cx="774700" cy="254000"/>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p>
          </p:txBody>
        </p:sp>
        <p:sp>
          <p:nvSpPr>
            <p:cNvPr id="2378"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79"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0"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1"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2"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3"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4"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5"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396" name="Group"/>
          <p:cNvGrpSpPr/>
          <p:nvPr/>
        </p:nvGrpSpPr>
        <p:grpSpPr>
          <a:xfrm>
            <a:off x="5480049" y="2441575"/>
            <a:ext cx="1358901" cy="1282700"/>
            <a:chOff x="0" y="0"/>
            <a:chExt cx="1358900" cy="1282700"/>
          </a:xfrm>
        </p:grpSpPr>
        <p:sp>
          <p:nvSpPr>
            <p:cNvPr id="2387" name="Rectangle"/>
            <p:cNvSpPr/>
            <p:nvPr/>
          </p:nvSpPr>
          <p:spPr>
            <a:xfrm flipH="1">
              <a:off x="546100" y="927100"/>
              <a:ext cx="774700" cy="254000"/>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p>
          </p:txBody>
        </p:sp>
        <p:sp>
          <p:nvSpPr>
            <p:cNvPr id="2388"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89"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90"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91"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92"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93"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94"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395"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399" name="Group"/>
          <p:cNvGrpSpPr/>
          <p:nvPr/>
        </p:nvGrpSpPr>
        <p:grpSpPr>
          <a:xfrm>
            <a:off x="1182687" y="4298950"/>
            <a:ext cx="6626226" cy="641350"/>
            <a:chOff x="0" y="0"/>
            <a:chExt cx="6626225" cy="641350"/>
          </a:xfrm>
        </p:grpSpPr>
        <p:sp>
          <p:nvSpPr>
            <p:cNvPr id="2397" name="Double Arrow"/>
            <p:cNvSpPr/>
            <p:nvPr/>
          </p:nvSpPr>
          <p:spPr>
            <a:xfrm>
              <a:off x="0" y="0"/>
              <a:ext cx="6626225" cy="641350"/>
            </a:xfrm>
            <a:prstGeom prst="leftRightArrow">
              <a:avLst>
                <a:gd name="adj1" fmla="val 40102"/>
                <a:gd name="adj2" fmla="val 81458"/>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398"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grpSp>
        <p:nvGrpSpPr>
          <p:cNvPr id="2402" name="Group"/>
          <p:cNvGrpSpPr/>
          <p:nvPr/>
        </p:nvGrpSpPr>
        <p:grpSpPr>
          <a:xfrm>
            <a:off x="1919287" y="3862134"/>
            <a:ext cx="1203326" cy="437069"/>
            <a:chOff x="0" y="0"/>
            <a:chExt cx="1203325" cy="437068"/>
          </a:xfrm>
        </p:grpSpPr>
        <p:sp>
          <p:nvSpPr>
            <p:cNvPr id="2400" name="Rectangle"/>
            <p:cNvSpPr/>
            <p:nvPr/>
          </p:nvSpPr>
          <p:spPr>
            <a:xfrm>
              <a:off x="0" y="25653"/>
              <a:ext cx="1203325" cy="3857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401"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405" name="Group"/>
          <p:cNvGrpSpPr/>
          <p:nvPr/>
        </p:nvGrpSpPr>
        <p:grpSpPr>
          <a:xfrm>
            <a:off x="1747837" y="5262562"/>
            <a:ext cx="5567363" cy="881063"/>
            <a:chOff x="0" y="0"/>
            <a:chExt cx="5567362" cy="881062"/>
          </a:xfrm>
        </p:grpSpPr>
        <p:sp>
          <p:nvSpPr>
            <p:cNvPr id="2403" name="Rectangle"/>
            <p:cNvSpPr/>
            <p:nvPr/>
          </p:nvSpPr>
          <p:spPr>
            <a:xfrm>
              <a:off x="0" y="0"/>
              <a:ext cx="5567363" cy="881063"/>
            </a:xfrm>
            <a:prstGeom prst="rect">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404"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406"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B2B2B2"/>
          </a:solidFill>
          <a:ln w="38100">
            <a:solidFill>
              <a:srgbClr val="000000"/>
            </a:solidFill>
          </a:ln>
        </p:spPr>
        <p:txBody>
          <a:bodyPr lIns="45719" rIns="45719" anchor="ctr"/>
          <a:lstStyle/>
          <a:p>
            <a:pPr/>
          </a:p>
        </p:txBody>
      </p:sp>
      <p:grpSp>
        <p:nvGrpSpPr>
          <p:cNvPr id="2409" name="Group"/>
          <p:cNvGrpSpPr/>
          <p:nvPr/>
        </p:nvGrpSpPr>
        <p:grpSpPr>
          <a:xfrm>
            <a:off x="5665787" y="3862134"/>
            <a:ext cx="1203326" cy="437069"/>
            <a:chOff x="0" y="0"/>
            <a:chExt cx="1203325" cy="437068"/>
          </a:xfrm>
        </p:grpSpPr>
        <p:sp>
          <p:nvSpPr>
            <p:cNvPr id="2407" name="Rectangle"/>
            <p:cNvSpPr/>
            <p:nvPr/>
          </p:nvSpPr>
          <p:spPr>
            <a:xfrm>
              <a:off x="0" y="25653"/>
              <a:ext cx="1203325" cy="3857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408"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412" name="Group"/>
          <p:cNvGrpSpPr/>
          <p:nvPr/>
        </p:nvGrpSpPr>
        <p:grpSpPr>
          <a:xfrm>
            <a:off x="3792537" y="3862134"/>
            <a:ext cx="1203326" cy="437069"/>
            <a:chOff x="0" y="0"/>
            <a:chExt cx="1203325" cy="437068"/>
          </a:xfrm>
        </p:grpSpPr>
        <p:sp>
          <p:nvSpPr>
            <p:cNvPr id="2410" name="Rectangle"/>
            <p:cNvSpPr/>
            <p:nvPr/>
          </p:nvSpPr>
          <p:spPr>
            <a:xfrm>
              <a:off x="0" y="25653"/>
              <a:ext cx="1203325" cy="3857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411"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415" name="Group"/>
          <p:cNvGrpSpPr/>
          <p:nvPr/>
        </p:nvGrpSpPr>
        <p:grpSpPr>
          <a:xfrm>
            <a:off x="2998787" y="1603375"/>
            <a:ext cx="4926013" cy="3611584"/>
            <a:chOff x="0" y="0"/>
            <a:chExt cx="4926012" cy="3611583"/>
          </a:xfrm>
        </p:grpSpPr>
        <p:sp>
          <p:nvSpPr>
            <p:cNvPr id="2413" name="Shape"/>
            <p:cNvSpPr/>
            <p:nvPr/>
          </p:nvSpPr>
          <p:spPr>
            <a:xfrm>
              <a:off x="0" y="0"/>
              <a:ext cx="4926013" cy="3611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153"/>
                    <a:pt x="0" y="2575"/>
                  </a:cubicBezTo>
                  <a:lnTo>
                    <a:pt x="0" y="12873"/>
                  </a:lnTo>
                  <a:cubicBezTo>
                    <a:pt x="0" y="14295"/>
                    <a:pt x="1612" y="15447"/>
                    <a:pt x="3600" y="15447"/>
                  </a:cubicBezTo>
                  <a:lnTo>
                    <a:pt x="6063" y="21600"/>
                  </a:lnTo>
                  <a:lnTo>
                    <a:pt x="9000" y="15447"/>
                  </a:lnTo>
                  <a:lnTo>
                    <a:pt x="18000" y="15447"/>
                  </a:lnTo>
                  <a:cubicBezTo>
                    <a:pt x="19988" y="15447"/>
                    <a:pt x="21600" y="14295"/>
                    <a:pt x="21600" y="12873"/>
                  </a:cubicBezTo>
                  <a:lnTo>
                    <a:pt x="21600" y="2575"/>
                  </a:lnTo>
                  <a:cubicBezTo>
                    <a:pt x="21600" y="1153"/>
                    <a:pt x="19988" y="0"/>
                    <a:pt x="18000" y="0"/>
                  </a:cubicBezTo>
                  <a:lnTo>
                    <a:pt x="3600" y="0"/>
                  </a:lnTo>
                  <a:close/>
                </a:path>
              </a:pathLst>
            </a:custGeom>
            <a:solidFill>
              <a:srgbClr val="FFFFFF"/>
            </a:solidFill>
            <a:ln w="38100" cap="flat">
              <a:solidFill>
                <a:srgbClr val="FF3300"/>
              </a:solidFill>
              <a:prstDash val="solid"/>
              <a:round/>
            </a:ln>
            <a:effectLst/>
          </p:spPr>
          <p:txBody>
            <a:bodyPr wrap="square" lIns="45719" tIns="45719" rIns="45719" bIns="45719" numCol="1" anchor="ctr">
              <a:noAutofit/>
            </a:bodyPr>
            <a:lstStyle/>
            <a:p>
              <a:pPr algn="ctr">
                <a:defRPr sz="2800">
                  <a:solidFill>
                    <a:srgbClr val="FF3300"/>
                  </a:solidFill>
                </a:defRPr>
              </a:pPr>
            </a:p>
          </p:txBody>
        </p:sp>
        <p:sp>
          <p:nvSpPr>
            <p:cNvPr id="2414" name="Random access memory (10s of cycles)"/>
            <p:cNvSpPr txBox="1"/>
            <p:nvPr/>
          </p:nvSpPr>
          <p:spPr>
            <a:xfrm>
              <a:off x="180392" y="845127"/>
              <a:ext cx="4565228" cy="8926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800">
                  <a:solidFill>
                    <a:srgbClr val="FF3300"/>
                  </a:solidFill>
                </a:defRPr>
              </a:lvl1pPr>
            </a:lstStyle>
            <a:p>
              <a:pPr/>
              <a:r>
                <a:t>Random access memory (10s of cycles)</a:t>
              </a:r>
            </a:p>
          </p:txBody>
        </p:sp>
      </p:grpSp>
    </p:spTree>
  </p:cSld>
  <p:clrMapOvr>
    <a:masterClrMapping/>
  </p:clrMapOvr>
  <p:transition xmlns:p14="http://schemas.microsoft.com/office/powerpoint/2010/main" spd="med" advClick="1"/>
</p:sld>
</file>

<file path=ppt/slides/slide8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1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420"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42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422" name="Bus-Based Architectures"/>
          <p:cNvSpPr txBox="1"/>
          <p:nvPr>
            <p:ph type="title" idx="4294967295"/>
          </p:nvPr>
        </p:nvSpPr>
        <p:spPr>
          <a:xfrm>
            <a:off x="685800" y="609599"/>
            <a:ext cx="7772400" cy="1143002"/>
          </a:xfrm>
          <a:prstGeom prst="rect">
            <a:avLst/>
          </a:prstGeom>
        </p:spPr>
        <p:txBody>
          <a:bodyPr>
            <a:normAutofit fontScale="100000" lnSpcReduction="0"/>
          </a:bodyPr>
          <a:lstStyle/>
          <a:p>
            <a:pPr/>
            <a:r>
              <a:t>Bus-Based Architectures</a:t>
            </a:r>
          </a:p>
        </p:txBody>
      </p:sp>
      <p:grpSp>
        <p:nvGrpSpPr>
          <p:cNvPr id="2433" name="Group"/>
          <p:cNvGrpSpPr/>
          <p:nvPr/>
        </p:nvGrpSpPr>
        <p:grpSpPr>
          <a:xfrm>
            <a:off x="3732212" y="2495550"/>
            <a:ext cx="1130301" cy="1173163"/>
            <a:chOff x="0" y="0"/>
            <a:chExt cx="1130300" cy="1173162"/>
          </a:xfrm>
        </p:grpSpPr>
        <p:sp>
          <p:nvSpPr>
            <p:cNvPr id="2423" name="Rectangle"/>
            <p:cNvSpPr/>
            <p:nvPr/>
          </p:nvSpPr>
          <p:spPr>
            <a:xfrm>
              <a:off x="152400" y="931862"/>
              <a:ext cx="838200" cy="228601"/>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p>
          </p:txBody>
        </p:sp>
        <p:sp>
          <p:nvSpPr>
            <p:cNvPr id="242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428" name="Group"/>
            <p:cNvGrpSpPr/>
            <p:nvPr/>
          </p:nvGrpSpPr>
          <p:grpSpPr>
            <a:xfrm>
              <a:off x="914400" y="169862"/>
              <a:ext cx="215900" cy="1003301"/>
              <a:chOff x="0" y="0"/>
              <a:chExt cx="215900" cy="1003300"/>
            </a:xfrm>
          </p:grpSpPr>
          <p:sp>
            <p:nvSpPr>
              <p:cNvPr id="242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2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2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432" name="Group"/>
            <p:cNvGrpSpPr/>
            <p:nvPr/>
          </p:nvGrpSpPr>
          <p:grpSpPr>
            <a:xfrm>
              <a:off x="0" y="169862"/>
              <a:ext cx="215900" cy="1003301"/>
              <a:chOff x="0" y="0"/>
              <a:chExt cx="215900" cy="1003300"/>
            </a:xfrm>
          </p:grpSpPr>
          <p:sp>
            <p:nvSpPr>
              <p:cNvPr id="242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3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3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443" name="Group"/>
          <p:cNvGrpSpPr/>
          <p:nvPr/>
        </p:nvGrpSpPr>
        <p:grpSpPr>
          <a:xfrm>
            <a:off x="1757362" y="2441575"/>
            <a:ext cx="1358901" cy="1282700"/>
            <a:chOff x="0" y="0"/>
            <a:chExt cx="1358900" cy="1282700"/>
          </a:xfrm>
        </p:grpSpPr>
        <p:sp>
          <p:nvSpPr>
            <p:cNvPr id="2434" name="Rectangle"/>
            <p:cNvSpPr/>
            <p:nvPr/>
          </p:nvSpPr>
          <p:spPr>
            <a:xfrm>
              <a:off x="38100" y="927100"/>
              <a:ext cx="774700" cy="254000"/>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p>
          </p:txBody>
        </p:sp>
        <p:sp>
          <p:nvSpPr>
            <p:cNvPr id="243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3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3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3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3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453" name="Group"/>
          <p:cNvGrpSpPr/>
          <p:nvPr/>
        </p:nvGrpSpPr>
        <p:grpSpPr>
          <a:xfrm>
            <a:off x="5480049" y="2441575"/>
            <a:ext cx="1358901" cy="1282700"/>
            <a:chOff x="0" y="0"/>
            <a:chExt cx="1358900" cy="1282700"/>
          </a:xfrm>
        </p:grpSpPr>
        <p:sp>
          <p:nvSpPr>
            <p:cNvPr id="2444" name="Rectangle"/>
            <p:cNvSpPr/>
            <p:nvPr/>
          </p:nvSpPr>
          <p:spPr>
            <a:xfrm flipH="1">
              <a:off x="546100" y="927100"/>
              <a:ext cx="774700" cy="254000"/>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p>
          </p:txBody>
        </p:sp>
        <p:sp>
          <p:nvSpPr>
            <p:cNvPr id="2445"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6"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7"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8"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49"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50"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51"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52"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456" name="Group"/>
          <p:cNvGrpSpPr/>
          <p:nvPr/>
        </p:nvGrpSpPr>
        <p:grpSpPr>
          <a:xfrm>
            <a:off x="1919287" y="3862134"/>
            <a:ext cx="1203326" cy="437069"/>
            <a:chOff x="0" y="0"/>
            <a:chExt cx="1203325" cy="437068"/>
          </a:xfrm>
        </p:grpSpPr>
        <p:sp>
          <p:nvSpPr>
            <p:cNvPr id="2454" name="Rectangle"/>
            <p:cNvSpPr/>
            <p:nvPr/>
          </p:nvSpPr>
          <p:spPr>
            <a:xfrm>
              <a:off x="0" y="25653"/>
              <a:ext cx="1203325" cy="3857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455"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459" name="Group"/>
          <p:cNvGrpSpPr/>
          <p:nvPr/>
        </p:nvGrpSpPr>
        <p:grpSpPr>
          <a:xfrm>
            <a:off x="1747837" y="5262562"/>
            <a:ext cx="5567363" cy="881063"/>
            <a:chOff x="0" y="0"/>
            <a:chExt cx="5567362" cy="881062"/>
          </a:xfrm>
        </p:grpSpPr>
        <p:sp>
          <p:nvSpPr>
            <p:cNvPr id="2457" name="Rectangle"/>
            <p:cNvSpPr/>
            <p:nvPr/>
          </p:nvSpPr>
          <p:spPr>
            <a:xfrm>
              <a:off x="0" y="0"/>
              <a:ext cx="5567363" cy="8810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458"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460"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B2B2B2"/>
          </a:solidFill>
          <a:ln w="38100">
            <a:solidFill>
              <a:srgbClr val="000000"/>
            </a:solidFill>
          </a:ln>
        </p:spPr>
        <p:txBody>
          <a:bodyPr lIns="45719" rIns="45719" anchor="ctr"/>
          <a:lstStyle/>
          <a:p>
            <a:pPr/>
          </a:p>
        </p:txBody>
      </p:sp>
      <p:grpSp>
        <p:nvGrpSpPr>
          <p:cNvPr id="2463" name="Group"/>
          <p:cNvGrpSpPr/>
          <p:nvPr/>
        </p:nvGrpSpPr>
        <p:grpSpPr>
          <a:xfrm>
            <a:off x="5665787" y="3862134"/>
            <a:ext cx="1203326" cy="437069"/>
            <a:chOff x="0" y="0"/>
            <a:chExt cx="1203325" cy="437068"/>
          </a:xfrm>
        </p:grpSpPr>
        <p:sp>
          <p:nvSpPr>
            <p:cNvPr id="2461" name="Rectangle"/>
            <p:cNvSpPr/>
            <p:nvPr/>
          </p:nvSpPr>
          <p:spPr>
            <a:xfrm>
              <a:off x="0" y="25653"/>
              <a:ext cx="1203325" cy="3857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462"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466" name="Group"/>
          <p:cNvGrpSpPr/>
          <p:nvPr/>
        </p:nvGrpSpPr>
        <p:grpSpPr>
          <a:xfrm>
            <a:off x="3792537" y="3862134"/>
            <a:ext cx="1203326" cy="437069"/>
            <a:chOff x="0" y="0"/>
            <a:chExt cx="1203325" cy="437068"/>
          </a:xfrm>
        </p:grpSpPr>
        <p:sp>
          <p:nvSpPr>
            <p:cNvPr id="2464" name="Rectangle"/>
            <p:cNvSpPr/>
            <p:nvPr/>
          </p:nvSpPr>
          <p:spPr>
            <a:xfrm>
              <a:off x="0" y="25653"/>
              <a:ext cx="1203325" cy="3857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465"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469" name="Group"/>
          <p:cNvGrpSpPr/>
          <p:nvPr/>
        </p:nvGrpSpPr>
        <p:grpSpPr>
          <a:xfrm>
            <a:off x="931862" y="1314450"/>
            <a:ext cx="6288088" cy="3194021"/>
            <a:chOff x="0" y="0"/>
            <a:chExt cx="6288087" cy="3194020"/>
          </a:xfrm>
        </p:grpSpPr>
        <p:sp>
          <p:nvSpPr>
            <p:cNvPr id="2467" name="Shape"/>
            <p:cNvSpPr/>
            <p:nvPr/>
          </p:nvSpPr>
          <p:spPr>
            <a:xfrm>
              <a:off x="0" y="0"/>
              <a:ext cx="6288088" cy="31940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303"/>
                    <a:pt x="0" y="2911"/>
                  </a:cubicBezTo>
                  <a:lnTo>
                    <a:pt x="0" y="14556"/>
                  </a:lnTo>
                  <a:cubicBezTo>
                    <a:pt x="0" y="16164"/>
                    <a:pt x="1612" y="17467"/>
                    <a:pt x="3600" y="17467"/>
                  </a:cubicBezTo>
                  <a:lnTo>
                    <a:pt x="12600" y="17467"/>
                  </a:lnTo>
                  <a:lnTo>
                    <a:pt x="11626" y="21600"/>
                  </a:lnTo>
                  <a:lnTo>
                    <a:pt x="18000" y="17467"/>
                  </a:lnTo>
                  <a:cubicBezTo>
                    <a:pt x="19988" y="17467"/>
                    <a:pt x="21600" y="16164"/>
                    <a:pt x="21600" y="14556"/>
                  </a:cubicBezTo>
                  <a:lnTo>
                    <a:pt x="21600" y="2911"/>
                  </a:lnTo>
                  <a:cubicBezTo>
                    <a:pt x="21600" y="1303"/>
                    <a:pt x="19988" y="0"/>
                    <a:pt x="18000" y="0"/>
                  </a:cubicBezTo>
                  <a:lnTo>
                    <a:pt x="12600" y="0"/>
                  </a:lnTo>
                  <a:close/>
                </a:path>
              </a:pathLst>
            </a:custGeom>
            <a:solidFill>
              <a:srgbClr val="FFFFFF"/>
            </a:solidFill>
            <a:ln w="38100" cap="flat">
              <a:solidFill>
                <a:srgbClr val="FF3300"/>
              </a:solidFill>
              <a:prstDash val="solid"/>
              <a:round/>
            </a:ln>
            <a:effectLst/>
          </p:spPr>
          <p:txBody>
            <a:bodyPr wrap="square" lIns="45719" tIns="45719" rIns="45719" bIns="45719" numCol="1" anchor="ctr">
              <a:noAutofit/>
            </a:bodyPr>
            <a:lstStyle/>
            <a:p>
              <a:pPr>
                <a:defRPr sz="2800">
                  <a:solidFill>
                    <a:srgbClr val="FF3300"/>
                  </a:solidFill>
                </a:defRPr>
              </a:pPr>
            </a:p>
          </p:txBody>
        </p:sp>
        <p:sp>
          <p:nvSpPr>
            <p:cNvPr id="2468" name="Shared Bus…"/>
            <p:cNvSpPr txBox="1"/>
            <p:nvPr/>
          </p:nvSpPr>
          <p:spPr>
            <a:xfrm>
              <a:off x="230271" y="235527"/>
              <a:ext cx="5827545" cy="21118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defRPr sz="2800">
                  <a:solidFill>
                    <a:srgbClr val="FF3300"/>
                  </a:solidFill>
                </a:defRPr>
              </a:pPr>
              <a:r>
                <a:t>Shared Bus</a:t>
              </a:r>
            </a:p>
            <a:p>
              <a:pPr lvl="1" marL="457200" indent="0">
                <a:buSzPct val="100000"/>
                <a:buChar char="•"/>
                <a:defRPr sz="2800">
                  <a:solidFill>
                    <a:srgbClr val="FF3300"/>
                  </a:solidFill>
                </a:defRPr>
              </a:pPr>
              <a:r>
                <a:t>Broadcast medium</a:t>
              </a:r>
            </a:p>
            <a:p>
              <a:pPr lvl="1" marL="457200" indent="0">
                <a:buSzPct val="100000"/>
                <a:buChar char="•"/>
                <a:defRPr sz="2800">
                  <a:solidFill>
                    <a:srgbClr val="FF3300"/>
                  </a:solidFill>
                </a:defRPr>
              </a:pPr>
              <a:r>
                <a:t>One broadcaster at a time</a:t>
              </a:r>
            </a:p>
            <a:p>
              <a:pPr lvl="1" marL="457200" indent="0">
                <a:buSzPct val="100000"/>
                <a:buChar char="•"/>
                <a:defRPr sz="2800">
                  <a:solidFill>
                    <a:srgbClr val="FF3300"/>
                  </a:solidFill>
                </a:defRPr>
              </a:pPr>
              <a:r>
                <a:t>Processors and memory all “snoop”</a:t>
              </a:r>
            </a:p>
          </p:txBody>
        </p:sp>
      </p:grpSp>
      <p:grpSp>
        <p:nvGrpSpPr>
          <p:cNvPr id="2472" name="Group"/>
          <p:cNvGrpSpPr/>
          <p:nvPr/>
        </p:nvGrpSpPr>
        <p:grpSpPr>
          <a:xfrm>
            <a:off x="1182687" y="4298950"/>
            <a:ext cx="6626226" cy="641350"/>
            <a:chOff x="0" y="0"/>
            <a:chExt cx="6626225" cy="641350"/>
          </a:xfrm>
        </p:grpSpPr>
        <p:sp>
          <p:nvSpPr>
            <p:cNvPr id="2470" name="Double Arrow"/>
            <p:cNvSpPr/>
            <p:nvPr/>
          </p:nvSpPr>
          <p:spPr>
            <a:xfrm>
              <a:off x="0" y="0"/>
              <a:ext cx="6626225" cy="641350"/>
            </a:xfrm>
            <a:prstGeom prst="leftRightArrow">
              <a:avLst>
                <a:gd name="adj1" fmla="val 40102"/>
                <a:gd name="adj2" fmla="val 81458"/>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471"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spTree>
  </p:cSld>
  <p:clrMapOvr>
    <a:masterClrMapping/>
  </p:clrMapOvr>
  <p:transition xmlns:p14="http://schemas.microsoft.com/office/powerpoint/2010/main" spd="med" advClick="1"/>
</p:sld>
</file>

<file path=ppt/slides/slide8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477"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47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479" name="Bus-Based Architectures"/>
          <p:cNvSpPr txBox="1"/>
          <p:nvPr>
            <p:ph type="title" idx="4294967295"/>
          </p:nvPr>
        </p:nvSpPr>
        <p:spPr>
          <a:xfrm>
            <a:off x="685800" y="609599"/>
            <a:ext cx="7772400" cy="1143002"/>
          </a:xfrm>
          <a:prstGeom prst="rect">
            <a:avLst/>
          </a:prstGeom>
        </p:spPr>
        <p:txBody>
          <a:bodyPr>
            <a:normAutofit fontScale="100000" lnSpcReduction="0"/>
          </a:bodyPr>
          <a:lstStyle/>
          <a:p>
            <a:pPr/>
            <a:r>
              <a:t>Bus-Based Architectures</a:t>
            </a:r>
          </a:p>
        </p:txBody>
      </p:sp>
      <p:grpSp>
        <p:nvGrpSpPr>
          <p:cNvPr id="2490" name="Group"/>
          <p:cNvGrpSpPr/>
          <p:nvPr/>
        </p:nvGrpSpPr>
        <p:grpSpPr>
          <a:xfrm>
            <a:off x="3732212" y="2495550"/>
            <a:ext cx="1130301" cy="1173163"/>
            <a:chOff x="0" y="0"/>
            <a:chExt cx="1130300" cy="1173162"/>
          </a:xfrm>
        </p:grpSpPr>
        <p:sp>
          <p:nvSpPr>
            <p:cNvPr id="2480"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48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485" name="Group"/>
            <p:cNvGrpSpPr/>
            <p:nvPr/>
          </p:nvGrpSpPr>
          <p:grpSpPr>
            <a:xfrm>
              <a:off x="914400" y="169862"/>
              <a:ext cx="215900" cy="1003301"/>
              <a:chOff x="0" y="0"/>
              <a:chExt cx="215900" cy="1003300"/>
            </a:xfrm>
          </p:grpSpPr>
          <p:sp>
            <p:nvSpPr>
              <p:cNvPr id="248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8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8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489" name="Group"/>
            <p:cNvGrpSpPr/>
            <p:nvPr/>
          </p:nvGrpSpPr>
          <p:grpSpPr>
            <a:xfrm>
              <a:off x="0" y="169862"/>
              <a:ext cx="215900" cy="1003301"/>
              <a:chOff x="0" y="0"/>
              <a:chExt cx="215900" cy="1003300"/>
            </a:xfrm>
          </p:grpSpPr>
          <p:sp>
            <p:nvSpPr>
              <p:cNvPr id="248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8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8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500" name="Group"/>
          <p:cNvGrpSpPr/>
          <p:nvPr/>
        </p:nvGrpSpPr>
        <p:grpSpPr>
          <a:xfrm>
            <a:off x="1757362" y="2441575"/>
            <a:ext cx="1358901" cy="1282700"/>
            <a:chOff x="0" y="0"/>
            <a:chExt cx="1358900" cy="1282700"/>
          </a:xfrm>
        </p:grpSpPr>
        <p:sp>
          <p:nvSpPr>
            <p:cNvPr id="2491"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2492"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3"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4"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5"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6"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7"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8"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499"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510" name="Group"/>
          <p:cNvGrpSpPr/>
          <p:nvPr/>
        </p:nvGrpSpPr>
        <p:grpSpPr>
          <a:xfrm>
            <a:off x="5480049" y="2441575"/>
            <a:ext cx="1358901" cy="1282700"/>
            <a:chOff x="0" y="0"/>
            <a:chExt cx="1358900" cy="1282700"/>
          </a:xfrm>
        </p:grpSpPr>
        <p:sp>
          <p:nvSpPr>
            <p:cNvPr id="2501" name="Rectangle"/>
            <p:cNvSpPr/>
            <p:nvPr/>
          </p:nvSpPr>
          <p:spPr>
            <a:xfrm flipH="1">
              <a:off x="546100" y="927100"/>
              <a:ext cx="774700" cy="254000"/>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2502"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3"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4"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5"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6"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7"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8"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09"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513" name="Group"/>
          <p:cNvGrpSpPr/>
          <p:nvPr/>
        </p:nvGrpSpPr>
        <p:grpSpPr>
          <a:xfrm>
            <a:off x="1182687" y="4298950"/>
            <a:ext cx="6626226" cy="641350"/>
            <a:chOff x="0" y="0"/>
            <a:chExt cx="6626225" cy="641350"/>
          </a:xfrm>
        </p:grpSpPr>
        <p:sp>
          <p:nvSpPr>
            <p:cNvPr id="2511" name="Double Arrow"/>
            <p:cNvSpPr/>
            <p:nvPr/>
          </p:nvSpPr>
          <p:spPr>
            <a:xfrm>
              <a:off x="0" y="0"/>
              <a:ext cx="6626225" cy="641350"/>
            </a:xfrm>
            <a:prstGeom prst="leftRightArrow">
              <a:avLst>
                <a:gd name="adj1" fmla="val 40102"/>
                <a:gd name="adj2" fmla="val 81458"/>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512"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grpSp>
        <p:nvGrpSpPr>
          <p:cNvPr id="2516" name="Group"/>
          <p:cNvGrpSpPr/>
          <p:nvPr/>
        </p:nvGrpSpPr>
        <p:grpSpPr>
          <a:xfrm>
            <a:off x="1919287" y="3862134"/>
            <a:ext cx="1203326" cy="437069"/>
            <a:chOff x="0" y="0"/>
            <a:chExt cx="1203325" cy="437068"/>
          </a:xfrm>
        </p:grpSpPr>
        <p:sp>
          <p:nvSpPr>
            <p:cNvPr id="2514" name="Rectangle"/>
            <p:cNvSpPr/>
            <p:nvPr/>
          </p:nvSpPr>
          <p:spPr>
            <a:xfrm>
              <a:off x="0" y="25653"/>
              <a:ext cx="1203325" cy="385763"/>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515"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519" name="Group"/>
          <p:cNvGrpSpPr/>
          <p:nvPr/>
        </p:nvGrpSpPr>
        <p:grpSpPr>
          <a:xfrm>
            <a:off x="1747837" y="5262562"/>
            <a:ext cx="5567363" cy="881063"/>
            <a:chOff x="0" y="0"/>
            <a:chExt cx="5567362" cy="881062"/>
          </a:xfrm>
        </p:grpSpPr>
        <p:sp>
          <p:nvSpPr>
            <p:cNvPr id="2517" name="Rectangle"/>
            <p:cNvSpPr/>
            <p:nvPr/>
          </p:nvSpPr>
          <p:spPr>
            <a:xfrm>
              <a:off x="0" y="0"/>
              <a:ext cx="5567363" cy="881063"/>
            </a:xfrm>
            <a:prstGeom prst="rect">
              <a:avLst/>
            </a:prstGeom>
            <a:solidFill>
              <a:srgbClr val="B2B2B2"/>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518"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520"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B2B2B2"/>
          </a:solidFill>
          <a:ln w="38100">
            <a:solidFill>
              <a:srgbClr val="000000"/>
            </a:solidFill>
          </a:ln>
        </p:spPr>
        <p:txBody>
          <a:bodyPr lIns="45719" rIns="45719" anchor="ctr"/>
          <a:lstStyle/>
          <a:p>
            <a:pPr/>
          </a:p>
        </p:txBody>
      </p:sp>
      <p:grpSp>
        <p:nvGrpSpPr>
          <p:cNvPr id="2523" name="Group"/>
          <p:cNvGrpSpPr/>
          <p:nvPr/>
        </p:nvGrpSpPr>
        <p:grpSpPr>
          <a:xfrm>
            <a:off x="5665787" y="3862134"/>
            <a:ext cx="1203326" cy="437069"/>
            <a:chOff x="0" y="0"/>
            <a:chExt cx="1203325" cy="437068"/>
          </a:xfrm>
        </p:grpSpPr>
        <p:sp>
          <p:nvSpPr>
            <p:cNvPr id="2521" name="Rectangle"/>
            <p:cNvSpPr/>
            <p:nvPr/>
          </p:nvSpPr>
          <p:spPr>
            <a:xfrm>
              <a:off x="0" y="25653"/>
              <a:ext cx="1203325" cy="38576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522"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526" name="Group"/>
          <p:cNvGrpSpPr/>
          <p:nvPr/>
        </p:nvGrpSpPr>
        <p:grpSpPr>
          <a:xfrm>
            <a:off x="3792537" y="3862134"/>
            <a:ext cx="1203326" cy="437069"/>
            <a:chOff x="0" y="0"/>
            <a:chExt cx="1203325" cy="437068"/>
          </a:xfrm>
        </p:grpSpPr>
        <p:sp>
          <p:nvSpPr>
            <p:cNvPr id="2524" name="Rectangle"/>
            <p:cNvSpPr/>
            <p:nvPr/>
          </p:nvSpPr>
          <p:spPr>
            <a:xfrm>
              <a:off x="0" y="25653"/>
              <a:ext cx="1203325" cy="38576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525" name="cache"/>
            <p:cNvSpPr txBox="1"/>
            <p:nvPr/>
          </p:nvSpPr>
          <p:spPr>
            <a:xfrm>
              <a:off x="142919" y="-1"/>
              <a:ext cx="91748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cache</a:t>
              </a:r>
            </a:p>
          </p:txBody>
        </p:sp>
      </p:grpSp>
      <p:grpSp>
        <p:nvGrpSpPr>
          <p:cNvPr id="2529" name="Group"/>
          <p:cNvGrpSpPr/>
          <p:nvPr/>
        </p:nvGrpSpPr>
        <p:grpSpPr>
          <a:xfrm>
            <a:off x="2616200" y="312737"/>
            <a:ext cx="6288088" cy="3611584"/>
            <a:chOff x="0" y="0"/>
            <a:chExt cx="6288087" cy="3611583"/>
          </a:xfrm>
        </p:grpSpPr>
        <p:sp>
          <p:nvSpPr>
            <p:cNvPr id="2527" name="Shape"/>
            <p:cNvSpPr/>
            <p:nvPr/>
          </p:nvSpPr>
          <p:spPr>
            <a:xfrm>
              <a:off x="0" y="0"/>
              <a:ext cx="6288088" cy="3611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0"/>
                  </a:moveTo>
                  <a:cubicBezTo>
                    <a:pt x="1612" y="0"/>
                    <a:pt x="0" y="1153"/>
                    <a:pt x="0" y="2575"/>
                  </a:cubicBezTo>
                  <a:lnTo>
                    <a:pt x="0" y="12873"/>
                  </a:lnTo>
                  <a:cubicBezTo>
                    <a:pt x="0" y="14295"/>
                    <a:pt x="1612" y="15447"/>
                    <a:pt x="3600" y="15447"/>
                  </a:cubicBezTo>
                  <a:lnTo>
                    <a:pt x="6337" y="21600"/>
                  </a:lnTo>
                  <a:lnTo>
                    <a:pt x="9000" y="15447"/>
                  </a:lnTo>
                  <a:lnTo>
                    <a:pt x="18000" y="15447"/>
                  </a:lnTo>
                  <a:cubicBezTo>
                    <a:pt x="19988" y="15447"/>
                    <a:pt x="21600" y="14295"/>
                    <a:pt x="21600" y="12873"/>
                  </a:cubicBezTo>
                  <a:lnTo>
                    <a:pt x="21600" y="2575"/>
                  </a:lnTo>
                  <a:cubicBezTo>
                    <a:pt x="21600" y="1153"/>
                    <a:pt x="19988" y="0"/>
                    <a:pt x="18000" y="0"/>
                  </a:cubicBezTo>
                  <a:lnTo>
                    <a:pt x="3600" y="0"/>
                  </a:lnTo>
                  <a:close/>
                </a:path>
              </a:pathLst>
            </a:custGeom>
            <a:solidFill>
              <a:srgbClr val="FFFFFF"/>
            </a:solidFill>
            <a:ln w="38100" cap="flat">
              <a:solidFill>
                <a:srgbClr val="FF3300"/>
              </a:solidFill>
              <a:prstDash val="solid"/>
              <a:round/>
            </a:ln>
            <a:effectLst/>
          </p:spPr>
          <p:txBody>
            <a:bodyPr wrap="square" lIns="45719" tIns="45719" rIns="45719" bIns="45719" numCol="1" anchor="ctr">
              <a:noAutofit/>
            </a:bodyPr>
            <a:lstStyle/>
            <a:p>
              <a:pPr>
                <a:defRPr sz="2800">
                  <a:solidFill>
                    <a:srgbClr val="FF3300"/>
                  </a:solidFill>
                </a:defRPr>
              </a:pPr>
            </a:p>
          </p:txBody>
        </p:sp>
        <p:sp>
          <p:nvSpPr>
            <p:cNvPr id="2528" name="Per-Processor Caches…"/>
            <p:cNvSpPr txBox="1"/>
            <p:nvPr/>
          </p:nvSpPr>
          <p:spPr>
            <a:xfrm>
              <a:off x="230271" y="438727"/>
              <a:ext cx="5827545" cy="17054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defRPr sz="2800">
                  <a:solidFill>
                    <a:srgbClr val="FF3300"/>
                  </a:solidFill>
                </a:defRPr>
              </a:pPr>
              <a:r>
                <a:t>Per-Processor Caches</a:t>
              </a:r>
            </a:p>
            <a:p>
              <a:pPr lvl="1" marL="457200" indent="0">
                <a:buSzPct val="100000"/>
                <a:buChar char="•"/>
                <a:defRPr sz="2800">
                  <a:solidFill>
                    <a:srgbClr val="FF3300"/>
                  </a:solidFill>
                </a:defRPr>
              </a:pPr>
              <a:r>
                <a:t>Small</a:t>
              </a:r>
            </a:p>
            <a:p>
              <a:pPr lvl="1" marL="457200" indent="0">
                <a:buSzPct val="100000"/>
                <a:buChar char="•"/>
                <a:defRPr sz="2800">
                  <a:solidFill>
                    <a:srgbClr val="FF3300"/>
                  </a:solidFill>
                </a:defRPr>
              </a:pPr>
              <a:r>
                <a:t>Fast: 1 or 2 cycles</a:t>
              </a:r>
            </a:p>
            <a:p>
              <a:pPr lvl="1" marL="457200" indent="0">
                <a:buSzPct val="100000"/>
                <a:buChar char="•"/>
                <a:defRPr sz="2800">
                  <a:solidFill>
                    <a:srgbClr val="FF3300"/>
                  </a:solidFill>
                </a:defRPr>
              </a:pPr>
              <a:r>
                <a:t>Address &amp; state information</a:t>
              </a:r>
            </a:p>
          </p:txBody>
        </p:sp>
      </p:grpSp>
    </p:spTree>
  </p:cSld>
  <p:clrMapOvr>
    <a:masterClrMapping/>
  </p:clrMapOvr>
  <p:transition xmlns:p14="http://schemas.microsoft.com/office/powerpoint/2010/main" spd="med" advClick="1"/>
</p:sld>
</file>

<file path=ppt/slides/slide8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53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535"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536" name="Mutual Exclusion"/>
          <p:cNvSpPr txBox="1"/>
          <p:nvPr>
            <p:ph type="title" idx="4294967295"/>
          </p:nvPr>
        </p:nvSpPr>
        <p:spPr>
          <a:xfrm>
            <a:off x="685800" y="609599"/>
            <a:ext cx="7772400" cy="1143002"/>
          </a:xfrm>
          <a:prstGeom prst="rect">
            <a:avLst/>
          </a:prstGeom>
        </p:spPr>
        <p:txBody>
          <a:bodyPr>
            <a:normAutofit fontScale="100000" lnSpcReduction="0"/>
          </a:bodyPr>
          <a:lstStyle/>
          <a:p>
            <a:pPr/>
            <a:r>
              <a:t>Mutual Exclusion</a:t>
            </a:r>
          </a:p>
        </p:txBody>
      </p:sp>
      <p:sp>
        <p:nvSpPr>
          <p:cNvPr id="2537" name="What do we want to optimize?…"/>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What do we want to optimize?</a:t>
            </a:r>
          </a:p>
          <a:p>
            <a:pPr lvl="1" marL="742950" indent="-285750">
              <a:spcBef>
                <a:spcPts val="0"/>
              </a:spcBef>
              <a:defRPr sz="2800"/>
            </a:pPr>
            <a:r>
              <a:t>Bus bandwidth used by spinning threads</a:t>
            </a:r>
          </a:p>
          <a:p>
            <a:pPr lvl="1" marL="742950" indent="-285750">
              <a:spcBef>
                <a:spcPts val="0"/>
              </a:spcBef>
              <a:defRPr sz="2800"/>
            </a:pPr>
            <a:r>
              <a:t>Release/Acquire latency</a:t>
            </a:r>
          </a:p>
          <a:p>
            <a:pPr lvl="1" marL="742950" indent="-285750">
              <a:spcBef>
                <a:spcPts val="0"/>
              </a:spcBef>
              <a:defRPr sz="2800"/>
            </a:pPr>
            <a:r>
              <a:t>Acquire latency for idle lock</a:t>
            </a:r>
          </a:p>
        </p:txBody>
      </p:sp>
    </p:spTree>
  </p:cSld>
  <p:clrMapOvr>
    <a:masterClrMapping/>
  </p:clrMapOvr>
  <p:transition xmlns:p14="http://schemas.microsoft.com/office/powerpoint/2010/main" spd="med" advClick="1"/>
</p:sld>
</file>

<file path=ppt/slides/slide8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1"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542"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543"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544" name="Simple TASLock"/>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Simple TASLock </a:t>
            </a:r>
          </a:p>
        </p:txBody>
      </p:sp>
      <p:sp>
        <p:nvSpPr>
          <p:cNvPr id="2545" name="TAS invalidates cache lines…"/>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TAS invalidates cache lines</a:t>
            </a:r>
          </a:p>
          <a:p>
            <a:pPr>
              <a:buChar char="•"/>
            </a:pPr>
            <a:r>
              <a:t>Spinners</a:t>
            </a:r>
          </a:p>
          <a:p>
            <a:pPr lvl="1" marL="742950" indent="-285750">
              <a:spcBef>
                <a:spcPts val="0"/>
              </a:spcBef>
              <a:defRPr sz="2800"/>
            </a:pPr>
            <a:r>
              <a:t>Miss in cache</a:t>
            </a:r>
          </a:p>
          <a:p>
            <a:pPr lvl="1" marL="742950" indent="-285750">
              <a:spcBef>
                <a:spcPts val="0"/>
              </a:spcBef>
              <a:defRPr sz="2800"/>
            </a:pPr>
            <a:r>
              <a:t>Go to bus</a:t>
            </a:r>
          </a:p>
          <a:p>
            <a:pPr>
              <a:buChar char="•"/>
            </a:pPr>
            <a:r>
              <a:t>Thread wants to release lock</a:t>
            </a:r>
          </a:p>
          <a:p>
            <a:pPr lvl="1" marL="742950" indent="-285750">
              <a:spcBef>
                <a:spcPts val="0"/>
              </a:spcBef>
              <a:defRPr sz="2800"/>
            </a:pPr>
            <a:r>
              <a:t>delayed behind spinners</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 name="LockOne"/>
          <p:cNvSpPr txBox="1"/>
          <p:nvPr>
            <p:ph type="title" idx="4294967295"/>
          </p:nvPr>
        </p:nvSpPr>
        <p:spPr>
          <a:xfrm>
            <a:off x="685800" y="609599"/>
            <a:ext cx="7772400" cy="1143002"/>
          </a:xfrm>
          <a:prstGeom prst="rect">
            <a:avLst/>
          </a:prstGeom>
        </p:spPr>
        <p:txBody>
          <a:bodyPr>
            <a:normAutofit fontScale="100000" lnSpcReduction="0"/>
          </a:bodyPr>
          <a:lstStyle/>
          <a:p>
            <a:pPr/>
            <a:r>
              <a:t>LockOne</a:t>
            </a:r>
          </a:p>
        </p:txBody>
      </p:sp>
      <p:pic>
        <p:nvPicPr>
          <p:cNvPr id="81" name="magic" descr="magic"/>
          <p:cNvPicPr>
            <a:picLocks noChangeAspect="1"/>
          </p:cNvPicPr>
          <p:nvPr/>
        </p:nvPicPr>
        <p:blipFill>
          <a:blip r:embed="rId2">
            <a:extLst/>
          </a:blip>
          <a:stretch>
            <a:fillRect/>
          </a:stretch>
        </p:blipFill>
        <p:spPr>
          <a:xfrm>
            <a:off x="2540000" y="2540000"/>
            <a:ext cx="127000" cy="127000"/>
          </a:xfrm>
          <a:prstGeom prst="rect">
            <a:avLst/>
          </a:prstGeom>
          <a:ln w="12700">
            <a:miter lim="400000"/>
          </a:ln>
        </p:spPr>
      </p:pic>
      <p:sp>
        <p:nvSpPr>
          <p:cNvPr id="82" name="class LockOne implements Lock {…"/>
          <p:cNvSpPr txBox="1"/>
          <p:nvPr/>
        </p:nvSpPr>
        <p:spPr>
          <a:xfrm>
            <a:off x="725487" y="1828800"/>
            <a:ext cx="7693026" cy="2059686"/>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solidFill>
                  <a:srgbClr val="BFBFBF"/>
                </a:solidFill>
                <a:latin typeface="Courier New"/>
                <a:ea typeface="Courier New"/>
                <a:cs typeface="Courier New"/>
                <a:sym typeface="Courier New"/>
              </a:defRPr>
            </a:pPr>
            <a:r>
              <a:t>class LockOne implements Lock {</a:t>
            </a:r>
          </a:p>
          <a:p>
            <a:pPr>
              <a:lnSpc>
                <a:spcPct val="70000"/>
              </a:lnSpc>
              <a:spcBef>
                <a:spcPts val="800"/>
              </a:spcBef>
              <a:defRPr sz="2400">
                <a:solidFill>
                  <a:srgbClr val="BFBFBF"/>
                </a:solidFill>
                <a:latin typeface="Courier New"/>
                <a:ea typeface="Courier New"/>
                <a:cs typeface="Courier New"/>
                <a:sym typeface="Courier New"/>
              </a:defRPr>
            </a:pPr>
            <a:r>
              <a:t>private boolean[] flag = new boolean[2];</a:t>
            </a:r>
          </a:p>
          <a:p>
            <a:pPr>
              <a:lnSpc>
                <a:spcPct val="70000"/>
              </a:lnSpc>
              <a:spcBef>
                <a:spcPts val="800"/>
              </a:spcBef>
              <a:defRPr sz="2400">
                <a:solidFill>
                  <a:srgbClr val="BFBFBF"/>
                </a:solidFill>
                <a:latin typeface="Courier New"/>
                <a:ea typeface="Courier New"/>
                <a:cs typeface="Courier New"/>
                <a:sym typeface="Courier New"/>
              </a:defRPr>
            </a:pPr>
            <a:r>
              <a:t>public void lock() {</a:t>
            </a:r>
          </a:p>
          <a:p>
            <a:pPr>
              <a:defRPr sz="2400">
                <a:solidFill>
                  <a:srgbClr val="BFBFBF"/>
                </a:solidFill>
                <a:latin typeface="Courier New"/>
                <a:ea typeface="Courier New"/>
                <a:cs typeface="Courier New"/>
                <a:sym typeface="Courier New"/>
              </a:defRPr>
            </a:pPr>
            <a:r>
              <a:t>  flag[i] = true;</a:t>
            </a:r>
          </a:p>
          <a:p>
            <a:pPr>
              <a:defRPr sz="2400">
                <a:latin typeface="Courier New"/>
                <a:ea typeface="Courier New"/>
                <a:cs typeface="Courier New"/>
                <a:sym typeface="Courier New"/>
              </a:defRPr>
            </a:pPr>
            <a:r>
              <a:t>  while </a:t>
            </a:r>
            <a:r>
              <a:rPr>
                <a:solidFill>
                  <a:srgbClr val="3333CC"/>
                </a:solidFill>
              </a:rPr>
              <a:t>(flag[j]) {}</a:t>
            </a:r>
            <a:endParaRPr>
              <a:solidFill>
                <a:srgbClr val="3333CC"/>
              </a:solidFill>
            </a:endParaRPr>
          </a:p>
          <a:p>
            <a:pPr>
              <a:defRPr sz="2400">
                <a:latin typeface="Courier New"/>
                <a:ea typeface="Courier New"/>
                <a:cs typeface="Courier New"/>
                <a:sym typeface="Courier New"/>
              </a:defRPr>
            </a:pPr>
            <a:r>
              <a:t> </a:t>
            </a:r>
            <a:r>
              <a:rPr>
                <a:solidFill>
                  <a:srgbClr val="BFBFBF"/>
                </a:solidFill>
              </a:rPr>
              <a:t>}</a:t>
            </a:r>
          </a:p>
        </p:txBody>
      </p:sp>
      <p:sp>
        <p:nvSpPr>
          <p:cNvPr id="83" name="Wait for other flag to become false"/>
          <p:cNvSpPr txBox="1"/>
          <p:nvPr/>
        </p:nvSpPr>
        <p:spPr>
          <a:xfrm>
            <a:off x="2924175" y="4767262"/>
            <a:ext cx="4767263" cy="89260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2800">
                <a:solidFill>
                  <a:srgbClr val="FF0000"/>
                </a:solidFill>
              </a:defRPr>
            </a:pPr>
            <a:r>
              <a:t>Wait for other flag to become </a:t>
            </a:r>
            <a:r>
              <a:rPr>
                <a:solidFill>
                  <a:srgbClr val="000000"/>
                </a:solidFill>
              </a:rPr>
              <a:t>false</a:t>
            </a:r>
          </a:p>
        </p:txBody>
      </p:sp>
      <p:sp>
        <p:nvSpPr>
          <p:cNvPr id="84" name="Shape"/>
          <p:cNvSpPr/>
          <p:nvPr/>
        </p:nvSpPr>
        <p:spPr>
          <a:xfrm>
            <a:off x="1027112" y="3227387"/>
            <a:ext cx="3775007" cy="152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17" y="0"/>
                </a:moveTo>
                <a:cubicBezTo>
                  <a:pt x="1575" y="0"/>
                  <a:pt x="0" y="484"/>
                  <a:pt x="0" y="1080"/>
                </a:cubicBezTo>
                <a:lnTo>
                  <a:pt x="0" y="5400"/>
                </a:lnTo>
                <a:cubicBezTo>
                  <a:pt x="0" y="5996"/>
                  <a:pt x="1575" y="6480"/>
                  <a:pt x="3517" y="6480"/>
                </a:cubicBezTo>
                <a:lnTo>
                  <a:pt x="12309" y="6480"/>
                </a:lnTo>
                <a:lnTo>
                  <a:pt x="21600" y="21600"/>
                </a:lnTo>
                <a:lnTo>
                  <a:pt x="17584" y="6480"/>
                </a:lnTo>
                <a:cubicBezTo>
                  <a:pt x="19526" y="6480"/>
                  <a:pt x="21101" y="5996"/>
                  <a:pt x="21101" y="5400"/>
                </a:cubicBezTo>
                <a:lnTo>
                  <a:pt x="21101" y="1080"/>
                </a:lnTo>
                <a:cubicBezTo>
                  <a:pt x="21101" y="484"/>
                  <a:pt x="19526" y="0"/>
                  <a:pt x="17584" y="0"/>
                </a:cubicBezTo>
                <a:lnTo>
                  <a:pt x="12309" y="0"/>
                </a:lnTo>
                <a:close/>
              </a:path>
            </a:pathLst>
          </a:custGeom>
          <a:ln w="38100">
            <a:solidFill>
              <a:srgbClr val="FF0000"/>
            </a:solidFill>
          </a:ln>
        </p:spPr>
        <p:txBody>
          <a:bodyPr lIns="45719" rIns="45719" anchor="ctr"/>
          <a:lstStyle/>
          <a:p>
            <a:pPr algn="ctr"/>
          </a:p>
        </p:txBody>
      </p:sp>
    </p:spTree>
  </p:cSld>
  <p:clrMapOvr>
    <a:masterClrMapping/>
  </p:clrMapOvr>
  <p:transition xmlns:p14="http://schemas.microsoft.com/office/powerpoint/2010/main" spd="med" advClick="1"/>
</p:sld>
</file>

<file path=ppt/slides/slide9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550"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55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552" name="Test-and-test-and-set"/>
          <p:cNvSpPr txBox="1"/>
          <p:nvPr>
            <p:ph type="title" idx="4294967295"/>
          </p:nvPr>
        </p:nvSpPr>
        <p:spPr>
          <a:xfrm>
            <a:off x="685800" y="609599"/>
            <a:ext cx="7772400" cy="1143002"/>
          </a:xfrm>
          <a:prstGeom prst="rect">
            <a:avLst/>
          </a:prstGeom>
        </p:spPr>
        <p:txBody>
          <a:bodyPr>
            <a:normAutofit fontScale="100000" lnSpcReduction="0"/>
          </a:bodyPr>
          <a:lstStyle/>
          <a:p>
            <a:pPr/>
            <a:r>
              <a:t>Test-and-test-and-set</a:t>
            </a:r>
          </a:p>
        </p:txBody>
      </p:sp>
      <p:sp>
        <p:nvSpPr>
          <p:cNvPr id="2553" name="Wait until lock “looks” free…"/>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Wait until lock “looks” free</a:t>
            </a:r>
          </a:p>
          <a:p>
            <a:pPr lvl="1" marL="742950" indent="-285750">
              <a:spcBef>
                <a:spcPts val="0"/>
              </a:spcBef>
              <a:defRPr sz="2800"/>
            </a:pPr>
            <a:r>
              <a:t>Spin on local cache</a:t>
            </a:r>
          </a:p>
          <a:p>
            <a:pPr lvl="1" marL="742950" indent="-285750">
              <a:spcBef>
                <a:spcPts val="0"/>
              </a:spcBef>
              <a:defRPr sz="2800"/>
            </a:pPr>
            <a:r>
              <a:t>No bus use while lock busy</a:t>
            </a:r>
          </a:p>
          <a:p>
            <a:pPr>
              <a:buChar char="•"/>
            </a:pPr>
            <a:r>
              <a:t>Problem: when lock is released</a:t>
            </a:r>
          </a:p>
          <a:p>
            <a:pPr lvl="1" marL="742950" indent="-285750">
              <a:spcBef>
                <a:spcPts val="0"/>
              </a:spcBef>
              <a:defRPr sz="2800"/>
            </a:pPr>
            <a:r>
              <a:t>Invalidation storm …</a:t>
            </a:r>
          </a:p>
        </p:txBody>
      </p:sp>
    </p:spTree>
  </p:cSld>
  <p:clrMapOvr>
    <a:masterClrMapping/>
  </p:clrMapOvr>
  <p:transition xmlns:p14="http://schemas.microsoft.com/office/powerpoint/2010/main" spd="med" advClick="1"/>
</p:sld>
</file>

<file path=ppt/slides/slide9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5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558"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559"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560" name="Local Spinning while Lock is Busy"/>
          <p:cNvSpPr txBox="1"/>
          <p:nvPr>
            <p:ph type="title" idx="4294967295"/>
          </p:nvPr>
        </p:nvSpPr>
        <p:spPr>
          <a:xfrm>
            <a:off x="685800" y="609599"/>
            <a:ext cx="7772400" cy="1143002"/>
          </a:xfrm>
          <a:prstGeom prst="rect">
            <a:avLst/>
          </a:prstGeom>
        </p:spPr>
        <p:txBody>
          <a:bodyPr>
            <a:normAutofit fontScale="100000" lnSpcReduction="0"/>
          </a:bodyPr>
          <a:lstStyle>
            <a:lvl1pPr>
              <a:defRPr sz="4000"/>
            </a:lvl1pPr>
          </a:lstStyle>
          <a:p>
            <a:pPr/>
            <a:r>
              <a:t>Local Spinning while Lock is Busy</a:t>
            </a:r>
          </a:p>
        </p:txBody>
      </p:sp>
      <p:grpSp>
        <p:nvGrpSpPr>
          <p:cNvPr id="2571" name="Group"/>
          <p:cNvGrpSpPr/>
          <p:nvPr/>
        </p:nvGrpSpPr>
        <p:grpSpPr>
          <a:xfrm>
            <a:off x="3732212" y="2495550"/>
            <a:ext cx="1130301" cy="1173163"/>
            <a:chOff x="0" y="0"/>
            <a:chExt cx="1130300" cy="1173162"/>
          </a:xfrm>
        </p:grpSpPr>
        <p:sp>
          <p:nvSpPr>
            <p:cNvPr id="2561"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562"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566" name="Group"/>
            <p:cNvGrpSpPr/>
            <p:nvPr/>
          </p:nvGrpSpPr>
          <p:grpSpPr>
            <a:xfrm>
              <a:off x="914400" y="169862"/>
              <a:ext cx="215900" cy="1003301"/>
              <a:chOff x="0" y="0"/>
              <a:chExt cx="215900" cy="1003300"/>
            </a:xfrm>
          </p:grpSpPr>
          <p:sp>
            <p:nvSpPr>
              <p:cNvPr id="2563"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64"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65"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570" name="Group"/>
            <p:cNvGrpSpPr/>
            <p:nvPr/>
          </p:nvGrpSpPr>
          <p:grpSpPr>
            <a:xfrm>
              <a:off x="0" y="169862"/>
              <a:ext cx="215900" cy="1003301"/>
              <a:chOff x="0" y="0"/>
              <a:chExt cx="215900" cy="1003300"/>
            </a:xfrm>
          </p:grpSpPr>
          <p:sp>
            <p:nvSpPr>
              <p:cNvPr id="2567"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68"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69"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581" name="Group"/>
          <p:cNvGrpSpPr/>
          <p:nvPr/>
        </p:nvGrpSpPr>
        <p:grpSpPr>
          <a:xfrm>
            <a:off x="1757362" y="2441575"/>
            <a:ext cx="1358901" cy="1282700"/>
            <a:chOff x="0" y="0"/>
            <a:chExt cx="1358900" cy="1282700"/>
          </a:xfrm>
        </p:grpSpPr>
        <p:sp>
          <p:nvSpPr>
            <p:cNvPr id="2572"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2573"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74"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75"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76"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77"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78"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79"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0"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591" name="Group"/>
          <p:cNvGrpSpPr/>
          <p:nvPr/>
        </p:nvGrpSpPr>
        <p:grpSpPr>
          <a:xfrm>
            <a:off x="5480049" y="2441575"/>
            <a:ext cx="1358901" cy="1282700"/>
            <a:chOff x="0" y="0"/>
            <a:chExt cx="1358900" cy="1282700"/>
          </a:xfrm>
        </p:grpSpPr>
        <p:sp>
          <p:nvSpPr>
            <p:cNvPr id="2582" name="Rectangle"/>
            <p:cNvSpPr/>
            <p:nvPr/>
          </p:nvSpPr>
          <p:spPr>
            <a:xfrm flipH="1">
              <a:off x="546100" y="927100"/>
              <a:ext cx="774700" cy="254000"/>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2583"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4"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5"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6"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7"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8"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89"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590"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594" name="Group"/>
          <p:cNvGrpSpPr/>
          <p:nvPr/>
        </p:nvGrpSpPr>
        <p:grpSpPr>
          <a:xfrm>
            <a:off x="1182687" y="4298950"/>
            <a:ext cx="6626226" cy="641350"/>
            <a:chOff x="0" y="0"/>
            <a:chExt cx="6626225" cy="641350"/>
          </a:xfrm>
        </p:grpSpPr>
        <p:sp>
          <p:nvSpPr>
            <p:cNvPr id="2592" name="Double Arrow"/>
            <p:cNvSpPr/>
            <p:nvPr/>
          </p:nvSpPr>
          <p:spPr>
            <a:xfrm>
              <a:off x="0" y="0"/>
              <a:ext cx="6626225" cy="641350"/>
            </a:xfrm>
            <a:prstGeom prst="leftRightArrow">
              <a:avLst>
                <a:gd name="adj1" fmla="val 40102"/>
                <a:gd name="adj2" fmla="val 81458"/>
              </a:avLst>
            </a:prstGeom>
            <a:solidFill>
              <a:srgbClr val="FFFF00"/>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593"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grpSp>
        <p:nvGrpSpPr>
          <p:cNvPr id="2597" name="Group"/>
          <p:cNvGrpSpPr/>
          <p:nvPr/>
        </p:nvGrpSpPr>
        <p:grpSpPr>
          <a:xfrm>
            <a:off x="1747837" y="5262562"/>
            <a:ext cx="5567363" cy="881063"/>
            <a:chOff x="0" y="0"/>
            <a:chExt cx="5567362" cy="881062"/>
          </a:xfrm>
        </p:grpSpPr>
        <p:sp>
          <p:nvSpPr>
            <p:cNvPr id="2595" name="Rectangle"/>
            <p:cNvSpPr/>
            <p:nvPr/>
          </p:nvSpPr>
          <p:spPr>
            <a:xfrm>
              <a:off x="0" y="0"/>
              <a:ext cx="5567363" cy="881063"/>
            </a:xfrm>
            <a:prstGeom prst="rect">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596"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598"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CCCCFF"/>
          </a:solidFill>
          <a:ln w="38100">
            <a:solidFill>
              <a:srgbClr val="000000"/>
            </a:solidFill>
          </a:ln>
        </p:spPr>
        <p:txBody>
          <a:bodyPr lIns="45719" rIns="45719" anchor="ctr"/>
          <a:lstStyle/>
          <a:p>
            <a:pPr/>
          </a:p>
        </p:txBody>
      </p:sp>
      <p:grpSp>
        <p:nvGrpSpPr>
          <p:cNvPr id="2601" name="Group"/>
          <p:cNvGrpSpPr/>
          <p:nvPr/>
        </p:nvGrpSpPr>
        <p:grpSpPr>
          <a:xfrm>
            <a:off x="5665787" y="3862134"/>
            <a:ext cx="1203326" cy="437069"/>
            <a:chOff x="0" y="0"/>
            <a:chExt cx="1203325" cy="437068"/>
          </a:xfrm>
        </p:grpSpPr>
        <p:sp>
          <p:nvSpPr>
            <p:cNvPr id="2599" name="Rectangle"/>
            <p:cNvSpPr/>
            <p:nvPr/>
          </p:nvSpPr>
          <p:spPr>
            <a:xfrm>
              <a:off x="0" y="25653"/>
              <a:ext cx="1203325" cy="38576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600" name="busy"/>
            <p:cNvSpPr txBox="1"/>
            <p:nvPr/>
          </p:nvSpPr>
          <p:spPr>
            <a:xfrm>
              <a:off x="227677" y="-1"/>
              <a:ext cx="747971"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busy</a:t>
              </a:r>
            </a:p>
          </p:txBody>
        </p:sp>
      </p:grpSp>
      <p:grpSp>
        <p:nvGrpSpPr>
          <p:cNvPr id="2604" name="Group"/>
          <p:cNvGrpSpPr/>
          <p:nvPr/>
        </p:nvGrpSpPr>
        <p:grpSpPr>
          <a:xfrm>
            <a:off x="3792537" y="3862134"/>
            <a:ext cx="1203326" cy="437069"/>
            <a:chOff x="0" y="0"/>
            <a:chExt cx="1203325" cy="437068"/>
          </a:xfrm>
        </p:grpSpPr>
        <p:sp>
          <p:nvSpPr>
            <p:cNvPr id="2602" name="Rectangle"/>
            <p:cNvSpPr/>
            <p:nvPr/>
          </p:nvSpPr>
          <p:spPr>
            <a:xfrm>
              <a:off x="0" y="25653"/>
              <a:ext cx="1203325" cy="38576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603" name="busy"/>
            <p:cNvSpPr txBox="1"/>
            <p:nvPr/>
          </p:nvSpPr>
          <p:spPr>
            <a:xfrm>
              <a:off x="227677" y="-1"/>
              <a:ext cx="747971"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busy</a:t>
              </a:r>
            </a:p>
          </p:txBody>
        </p:sp>
      </p:grpSp>
      <p:grpSp>
        <p:nvGrpSpPr>
          <p:cNvPr id="2607" name="Group"/>
          <p:cNvGrpSpPr/>
          <p:nvPr/>
        </p:nvGrpSpPr>
        <p:grpSpPr>
          <a:xfrm>
            <a:off x="1919287" y="3862134"/>
            <a:ext cx="1203326" cy="437069"/>
            <a:chOff x="0" y="0"/>
            <a:chExt cx="1203325" cy="437068"/>
          </a:xfrm>
        </p:grpSpPr>
        <p:sp>
          <p:nvSpPr>
            <p:cNvPr id="2605" name="Rectangle"/>
            <p:cNvSpPr/>
            <p:nvPr/>
          </p:nvSpPr>
          <p:spPr>
            <a:xfrm>
              <a:off x="0" y="25653"/>
              <a:ext cx="1203325" cy="385763"/>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606" name="busy"/>
            <p:cNvSpPr txBox="1"/>
            <p:nvPr/>
          </p:nvSpPr>
          <p:spPr>
            <a:xfrm>
              <a:off x="227677" y="-1"/>
              <a:ext cx="747971"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busy</a:t>
              </a:r>
            </a:p>
          </p:txBody>
        </p:sp>
      </p:grpSp>
      <p:grpSp>
        <p:nvGrpSpPr>
          <p:cNvPr id="2610" name="Group"/>
          <p:cNvGrpSpPr/>
          <p:nvPr/>
        </p:nvGrpSpPr>
        <p:grpSpPr>
          <a:xfrm>
            <a:off x="5630862" y="5459990"/>
            <a:ext cx="1411288" cy="486207"/>
            <a:chOff x="0" y="0"/>
            <a:chExt cx="1411287" cy="486206"/>
          </a:xfrm>
        </p:grpSpPr>
        <p:sp>
          <p:nvSpPr>
            <p:cNvPr id="2608" name="Rectangle"/>
            <p:cNvSpPr/>
            <p:nvPr/>
          </p:nvSpPr>
          <p:spPr>
            <a:xfrm>
              <a:off x="0" y="10534"/>
              <a:ext cx="1411288" cy="465139"/>
            </a:xfrm>
            <a:prstGeom prst="rect">
              <a:avLst/>
            </a:prstGeom>
            <a:solidFill>
              <a:srgbClr val="3333CC"/>
            </a:solidFill>
            <a:ln w="38100" cap="flat">
              <a:solidFill>
                <a:srgbClr val="000000"/>
              </a:solidFill>
              <a:prstDash val="solid"/>
              <a:round/>
            </a:ln>
            <a:effectLst/>
          </p:spPr>
          <p:txBody>
            <a:bodyPr wrap="square" lIns="45719" tIns="45719" rIns="45719" bIns="45719" numCol="1" anchor="ctr">
              <a:noAutofit/>
            </a:bodyPr>
            <a:lstStyle/>
            <a:p>
              <a:pPr algn="ctr">
                <a:defRPr sz="2800">
                  <a:solidFill>
                    <a:srgbClr val="FFFFFF"/>
                  </a:solidFill>
                </a:defRPr>
              </a:pPr>
            </a:p>
          </p:txBody>
        </p:sp>
        <p:sp>
          <p:nvSpPr>
            <p:cNvPr id="2609" name="busy"/>
            <p:cNvSpPr txBox="1"/>
            <p:nvPr/>
          </p:nvSpPr>
          <p:spPr>
            <a:xfrm>
              <a:off x="278005" y="-1"/>
              <a:ext cx="855277" cy="486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800">
                  <a:solidFill>
                    <a:srgbClr val="FFFFFF"/>
                  </a:solidFill>
                </a:defRPr>
              </a:lvl1pPr>
            </a:lstStyle>
            <a:p>
              <a:pPr/>
              <a:r>
                <a:t>busy</a:t>
              </a:r>
            </a:p>
          </p:txBody>
        </p:sp>
      </p:grpSp>
      <p:sp>
        <p:nvSpPr>
          <p:cNvPr id="2611" name="Shape"/>
          <p:cNvSpPr/>
          <p:nvPr/>
        </p:nvSpPr>
        <p:spPr>
          <a:xfrm>
            <a:off x="6048375" y="2662237"/>
            <a:ext cx="817563" cy="514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419" y="20667"/>
                  <a:pt x="419" y="13467"/>
                  <a:pt x="419" y="21600"/>
                </a:cubicBezTo>
                <a:lnTo>
                  <a:pt x="21600" y="21600"/>
                </a:lnTo>
                <a:lnTo>
                  <a:pt x="21181" y="2733"/>
                </a:lnTo>
                <a:lnTo>
                  <a:pt x="15686" y="12133"/>
                </a:lnTo>
                <a:lnTo>
                  <a:pt x="11031" y="3400"/>
                </a:lnTo>
                <a:lnTo>
                  <a:pt x="6795" y="10800"/>
                </a:lnTo>
                <a:lnTo>
                  <a:pt x="0" y="0"/>
                </a:lnTo>
                <a:close/>
              </a:path>
            </a:pathLst>
          </a:custGeom>
          <a:solidFill>
            <a:srgbClr val="FFFF00"/>
          </a:solidFill>
          <a:ln w="38100">
            <a:solidFill>
              <a:srgbClr val="0000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9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616"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grpSp>
        <p:nvGrpSpPr>
          <p:cNvPr id="2619" name="Group"/>
          <p:cNvGrpSpPr/>
          <p:nvPr/>
        </p:nvGrpSpPr>
        <p:grpSpPr>
          <a:xfrm>
            <a:off x="1182687" y="4298950"/>
            <a:ext cx="6626226" cy="641350"/>
            <a:chOff x="0" y="0"/>
            <a:chExt cx="6626225" cy="641350"/>
          </a:xfrm>
        </p:grpSpPr>
        <p:sp>
          <p:nvSpPr>
            <p:cNvPr id="2617" name="Double Arrow"/>
            <p:cNvSpPr/>
            <p:nvPr/>
          </p:nvSpPr>
          <p:spPr>
            <a:xfrm>
              <a:off x="0" y="0"/>
              <a:ext cx="6626225" cy="641350"/>
            </a:xfrm>
            <a:prstGeom prst="leftRightArrow">
              <a:avLst>
                <a:gd name="adj1" fmla="val 40102"/>
                <a:gd name="adj2" fmla="val 81458"/>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618"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sp>
        <p:nvSpPr>
          <p:cNvPr id="2620" name="Shape"/>
          <p:cNvSpPr/>
          <p:nvPr/>
        </p:nvSpPr>
        <p:spPr>
          <a:xfrm>
            <a:off x="5143500" y="3371850"/>
            <a:ext cx="2309813" cy="1476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551" y="5876"/>
                </a:moveTo>
                <a:lnTo>
                  <a:pt x="5537" y="1417"/>
                </a:lnTo>
                <a:lnTo>
                  <a:pt x="5092" y="5876"/>
                </a:lnTo>
                <a:lnTo>
                  <a:pt x="1188" y="5179"/>
                </a:lnTo>
                <a:lnTo>
                  <a:pt x="2850" y="10335"/>
                </a:lnTo>
                <a:lnTo>
                  <a:pt x="0" y="21600"/>
                </a:lnTo>
                <a:lnTo>
                  <a:pt x="7794" y="14563"/>
                </a:lnTo>
                <a:lnTo>
                  <a:pt x="16048" y="20903"/>
                </a:lnTo>
                <a:lnTo>
                  <a:pt x="16048" y="15492"/>
                </a:lnTo>
                <a:lnTo>
                  <a:pt x="21600" y="12914"/>
                </a:lnTo>
                <a:lnTo>
                  <a:pt x="17844" y="9383"/>
                </a:lnTo>
                <a:lnTo>
                  <a:pt x="19789" y="0"/>
                </a:lnTo>
                <a:lnTo>
                  <a:pt x="8551" y="5876"/>
                </a:lnTo>
                <a:close/>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pic>
        <p:nvPicPr>
          <p:cNvPr id="262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622" name="On Release"/>
          <p:cNvSpPr txBox="1"/>
          <p:nvPr>
            <p:ph type="title" idx="4294967295"/>
          </p:nvPr>
        </p:nvSpPr>
        <p:spPr>
          <a:xfrm>
            <a:off x="685800" y="609599"/>
            <a:ext cx="7772400" cy="1143002"/>
          </a:xfrm>
          <a:prstGeom prst="rect">
            <a:avLst/>
          </a:prstGeom>
        </p:spPr>
        <p:txBody>
          <a:bodyPr>
            <a:normAutofit fontScale="100000" lnSpcReduction="0"/>
          </a:bodyPr>
          <a:lstStyle/>
          <a:p>
            <a:pPr/>
            <a:r>
              <a:t>On Release</a:t>
            </a:r>
          </a:p>
        </p:txBody>
      </p:sp>
      <p:grpSp>
        <p:nvGrpSpPr>
          <p:cNvPr id="2633" name="Group"/>
          <p:cNvGrpSpPr/>
          <p:nvPr/>
        </p:nvGrpSpPr>
        <p:grpSpPr>
          <a:xfrm>
            <a:off x="3732212" y="2495550"/>
            <a:ext cx="1130301" cy="1173163"/>
            <a:chOff x="0" y="0"/>
            <a:chExt cx="1130300" cy="1173162"/>
          </a:xfrm>
        </p:grpSpPr>
        <p:sp>
          <p:nvSpPr>
            <p:cNvPr id="2623"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624"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628" name="Group"/>
            <p:cNvGrpSpPr/>
            <p:nvPr/>
          </p:nvGrpSpPr>
          <p:grpSpPr>
            <a:xfrm>
              <a:off x="914400" y="169862"/>
              <a:ext cx="215900" cy="1003301"/>
              <a:chOff x="0" y="0"/>
              <a:chExt cx="215900" cy="1003300"/>
            </a:xfrm>
          </p:grpSpPr>
          <p:sp>
            <p:nvSpPr>
              <p:cNvPr id="2625"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26"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27"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632" name="Group"/>
            <p:cNvGrpSpPr/>
            <p:nvPr/>
          </p:nvGrpSpPr>
          <p:grpSpPr>
            <a:xfrm>
              <a:off x="0" y="169862"/>
              <a:ext cx="215900" cy="1003301"/>
              <a:chOff x="0" y="0"/>
              <a:chExt cx="215900" cy="1003300"/>
            </a:xfrm>
          </p:grpSpPr>
          <p:sp>
            <p:nvSpPr>
              <p:cNvPr id="2629"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30"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31"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643" name="Group"/>
          <p:cNvGrpSpPr/>
          <p:nvPr/>
        </p:nvGrpSpPr>
        <p:grpSpPr>
          <a:xfrm>
            <a:off x="1757362" y="2441575"/>
            <a:ext cx="1358901" cy="1282700"/>
            <a:chOff x="0" y="0"/>
            <a:chExt cx="1358900" cy="1282700"/>
          </a:xfrm>
        </p:grpSpPr>
        <p:sp>
          <p:nvSpPr>
            <p:cNvPr id="2634"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2635"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36"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37"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38"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39"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0"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1"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2"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653" name="Group"/>
          <p:cNvGrpSpPr/>
          <p:nvPr/>
        </p:nvGrpSpPr>
        <p:grpSpPr>
          <a:xfrm>
            <a:off x="5480049" y="2441575"/>
            <a:ext cx="1358901" cy="1282700"/>
            <a:chOff x="0" y="0"/>
            <a:chExt cx="1358900" cy="1282700"/>
          </a:xfrm>
        </p:grpSpPr>
        <p:sp>
          <p:nvSpPr>
            <p:cNvPr id="2644" name="Rectangle"/>
            <p:cNvSpPr/>
            <p:nvPr/>
          </p:nvSpPr>
          <p:spPr>
            <a:xfrm flipH="1">
              <a:off x="546100" y="927100"/>
              <a:ext cx="774700" cy="254000"/>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2645"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6"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7"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8"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49"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50"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51"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52"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656" name="Group"/>
          <p:cNvGrpSpPr/>
          <p:nvPr/>
        </p:nvGrpSpPr>
        <p:grpSpPr>
          <a:xfrm>
            <a:off x="1747837" y="5262562"/>
            <a:ext cx="5567363" cy="881063"/>
            <a:chOff x="0" y="0"/>
            <a:chExt cx="5567362" cy="881062"/>
          </a:xfrm>
        </p:grpSpPr>
        <p:sp>
          <p:nvSpPr>
            <p:cNvPr id="2654" name="Rectangle"/>
            <p:cNvSpPr/>
            <p:nvPr/>
          </p:nvSpPr>
          <p:spPr>
            <a:xfrm>
              <a:off x="0" y="0"/>
              <a:ext cx="5567363" cy="881063"/>
            </a:xfrm>
            <a:prstGeom prst="rect">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655"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657"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CCCCFF"/>
          </a:solidFill>
          <a:ln w="38100">
            <a:solidFill>
              <a:srgbClr val="000000"/>
            </a:solidFill>
          </a:ln>
        </p:spPr>
        <p:txBody>
          <a:bodyPr lIns="45719" rIns="45719" anchor="ctr"/>
          <a:lstStyle/>
          <a:p>
            <a:pPr/>
          </a:p>
        </p:txBody>
      </p:sp>
      <p:grpSp>
        <p:nvGrpSpPr>
          <p:cNvPr id="2660" name="Group"/>
          <p:cNvGrpSpPr/>
          <p:nvPr/>
        </p:nvGrpSpPr>
        <p:grpSpPr>
          <a:xfrm>
            <a:off x="5665787" y="3862134"/>
            <a:ext cx="1203326" cy="437069"/>
            <a:chOff x="0" y="0"/>
            <a:chExt cx="1203325" cy="437068"/>
          </a:xfrm>
        </p:grpSpPr>
        <p:sp>
          <p:nvSpPr>
            <p:cNvPr id="2658" name="Rectangle"/>
            <p:cNvSpPr/>
            <p:nvPr/>
          </p:nvSpPr>
          <p:spPr>
            <a:xfrm>
              <a:off x="0" y="25653"/>
              <a:ext cx="1203325" cy="38576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659" name="free"/>
            <p:cNvSpPr txBox="1"/>
            <p:nvPr/>
          </p:nvSpPr>
          <p:spPr>
            <a:xfrm>
              <a:off x="286985" y="-1"/>
              <a:ext cx="629355"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free</a:t>
              </a:r>
            </a:p>
          </p:txBody>
        </p:sp>
      </p:grpSp>
      <p:grpSp>
        <p:nvGrpSpPr>
          <p:cNvPr id="2663" name="Group"/>
          <p:cNvGrpSpPr/>
          <p:nvPr/>
        </p:nvGrpSpPr>
        <p:grpSpPr>
          <a:xfrm>
            <a:off x="3792537" y="3862134"/>
            <a:ext cx="1203326" cy="437069"/>
            <a:chOff x="0" y="0"/>
            <a:chExt cx="1203325" cy="437068"/>
          </a:xfrm>
        </p:grpSpPr>
        <p:sp>
          <p:nvSpPr>
            <p:cNvPr id="2661" name="Rectangle"/>
            <p:cNvSpPr/>
            <p:nvPr/>
          </p:nvSpPr>
          <p:spPr>
            <a:xfrm>
              <a:off x="0" y="25653"/>
              <a:ext cx="1203325" cy="38576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662" name="invalid"/>
            <p:cNvSpPr txBox="1"/>
            <p:nvPr/>
          </p:nvSpPr>
          <p:spPr>
            <a:xfrm>
              <a:off x="117544" y="-1"/>
              <a:ext cx="96823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invalid</a:t>
              </a:r>
            </a:p>
          </p:txBody>
        </p:sp>
      </p:grpSp>
      <p:grpSp>
        <p:nvGrpSpPr>
          <p:cNvPr id="2666" name="Group"/>
          <p:cNvGrpSpPr/>
          <p:nvPr/>
        </p:nvGrpSpPr>
        <p:grpSpPr>
          <a:xfrm>
            <a:off x="1919287" y="3862134"/>
            <a:ext cx="1203326" cy="437069"/>
            <a:chOff x="0" y="0"/>
            <a:chExt cx="1203325" cy="437068"/>
          </a:xfrm>
        </p:grpSpPr>
        <p:sp>
          <p:nvSpPr>
            <p:cNvPr id="2664" name="Rectangle"/>
            <p:cNvSpPr/>
            <p:nvPr/>
          </p:nvSpPr>
          <p:spPr>
            <a:xfrm>
              <a:off x="0" y="25653"/>
              <a:ext cx="1203325" cy="385763"/>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665" name="invalid"/>
            <p:cNvSpPr txBox="1"/>
            <p:nvPr/>
          </p:nvSpPr>
          <p:spPr>
            <a:xfrm>
              <a:off x="117544" y="-1"/>
              <a:ext cx="96823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invalid</a:t>
              </a:r>
            </a:p>
          </p:txBody>
        </p:sp>
      </p:grpSp>
      <p:grpSp>
        <p:nvGrpSpPr>
          <p:cNvPr id="2669" name="Group"/>
          <p:cNvGrpSpPr/>
          <p:nvPr/>
        </p:nvGrpSpPr>
        <p:grpSpPr>
          <a:xfrm>
            <a:off x="5630862" y="5459990"/>
            <a:ext cx="1411288" cy="486207"/>
            <a:chOff x="0" y="0"/>
            <a:chExt cx="1411287" cy="486206"/>
          </a:xfrm>
        </p:grpSpPr>
        <p:sp>
          <p:nvSpPr>
            <p:cNvPr id="2667" name="Rectangle"/>
            <p:cNvSpPr/>
            <p:nvPr/>
          </p:nvSpPr>
          <p:spPr>
            <a:xfrm>
              <a:off x="0" y="10534"/>
              <a:ext cx="1411288" cy="465139"/>
            </a:xfrm>
            <a:prstGeom prst="rect">
              <a:avLst/>
            </a:prstGeom>
            <a:solidFill>
              <a:srgbClr val="3333CC"/>
            </a:solidFill>
            <a:ln w="38100" cap="flat">
              <a:solidFill>
                <a:srgbClr val="000000"/>
              </a:solidFill>
              <a:prstDash val="solid"/>
              <a:round/>
            </a:ln>
            <a:effectLst/>
          </p:spPr>
          <p:txBody>
            <a:bodyPr wrap="square" lIns="45719" tIns="45719" rIns="45719" bIns="45719" numCol="1" anchor="ctr">
              <a:noAutofit/>
            </a:bodyPr>
            <a:lstStyle/>
            <a:p>
              <a:pPr algn="ctr">
                <a:defRPr sz="2800">
                  <a:solidFill>
                    <a:srgbClr val="FFFFFF"/>
                  </a:solidFill>
                </a:defRPr>
              </a:pPr>
            </a:p>
          </p:txBody>
        </p:sp>
        <p:sp>
          <p:nvSpPr>
            <p:cNvPr id="2668" name="free"/>
            <p:cNvSpPr txBox="1"/>
            <p:nvPr/>
          </p:nvSpPr>
          <p:spPr>
            <a:xfrm>
              <a:off x="347198" y="-1"/>
              <a:ext cx="716891" cy="486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800">
                  <a:solidFill>
                    <a:srgbClr val="FFFFFF"/>
                  </a:solidFill>
                </a:defRPr>
              </a:lvl1pPr>
            </a:lstStyle>
            <a:p>
              <a:pPr/>
              <a:r>
                <a:t>free</a:t>
              </a:r>
            </a:p>
          </p:txBody>
        </p:sp>
      </p:grpSp>
    </p:spTree>
  </p:cSld>
  <p:clrMapOvr>
    <a:masterClrMapping/>
  </p:clrMapOvr>
  <p:transition xmlns:p14="http://schemas.microsoft.com/office/powerpoint/2010/main" spd="med" advClick="1"/>
</p:sld>
</file>

<file path=ppt/slides/slide9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3"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674"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675"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676" name="On Release"/>
          <p:cNvSpPr txBox="1"/>
          <p:nvPr>
            <p:ph type="title" idx="4294967295"/>
          </p:nvPr>
        </p:nvSpPr>
        <p:spPr>
          <a:xfrm>
            <a:off x="685800" y="609599"/>
            <a:ext cx="7772400" cy="1143002"/>
          </a:xfrm>
          <a:prstGeom prst="rect">
            <a:avLst/>
          </a:prstGeom>
        </p:spPr>
        <p:txBody>
          <a:bodyPr>
            <a:normAutofit fontScale="100000" lnSpcReduction="0"/>
          </a:bodyPr>
          <a:lstStyle/>
          <a:p>
            <a:pPr/>
            <a:r>
              <a:t>On Release</a:t>
            </a:r>
          </a:p>
        </p:txBody>
      </p:sp>
      <p:grpSp>
        <p:nvGrpSpPr>
          <p:cNvPr id="2687" name="Group"/>
          <p:cNvGrpSpPr/>
          <p:nvPr/>
        </p:nvGrpSpPr>
        <p:grpSpPr>
          <a:xfrm>
            <a:off x="3732212" y="2495550"/>
            <a:ext cx="1130301" cy="1173163"/>
            <a:chOff x="0" y="0"/>
            <a:chExt cx="1130300" cy="1173162"/>
          </a:xfrm>
        </p:grpSpPr>
        <p:sp>
          <p:nvSpPr>
            <p:cNvPr id="2677"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678"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682" name="Group"/>
            <p:cNvGrpSpPr/>
            <p:nvPr/>
          </p:nvGrpSpPr>
          <p:grpSpPr>
            <a:xfrm>
              <a:off x="914400" y="169862"/>
              <a:ext cx="215900" cy="1003301"/>
              <a:chOff x="0" y="0"/>
              <a:chExt cx="215900" cy="1003300"/>
            </a:xfrm>
          </p:grpSpPr>
          <p:sp>
            <p:nvSpPr>
              <p:cNvPr id="2679"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80"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81"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686" name="Group"/>
            <p:cNvGrpSpPr/>
            <p:nvPr/>
          </p:nvGrpSpPr>
          <p:grpSpPr>
            <a:xfrm>
              <a:off x="0" y="169862"/>
              <a:ext cx="215900" cy="1003301"/>
              <a:chOff x="0" y="0"/>
              <a:chExt cx="215900" cy="1003300"/>
            </a:xfrm>
          </p:grpSpPr>
          <p:sp>
            <p:nvSpPr>
              <p:cNvPr id="2683"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84"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85"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697" name="Group"/>
          <p:cNvGrpSpPr/>
          <p:nvPr/>
        </p:nvGrpSpPr>
        <p:grpSpPr>
          <a:xfrm>
            <a:off x="1757362" y="2441575"/>
            <a:ext cx="1358901" cy="1282700"/>
            <a:chOff x="0" y="0"/>
            <a:chExt cx="1358900" cy="1282700"/>
          </a:xfrm>
        </p:grpSpPr>
        <p:sp>
          <p:nvSpPr>
            <p:cNvPr id="2688"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2689"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0"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1"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2"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3"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4"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5"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696"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707" name="Group"/>
          <p:cNvGrpSpPr/>
          <p:nvPr/>
        </p:nvGrpSpPr>
        <p:grpSpPr>
          <a:xfrm>
            <a:off x="5480049" y="2441575"/>
            <a:ext cx="1358901" cy="1282700"/>
            <a:chOff x="0" y="0"/>
            <a:chExt cx="1358900" cy="1282700"/>
          </a:xfrm>
        </p:grpSpPr>
        <p:sp>
          <p:nvSpPr>
            <p:cNvPr id="2698" name="Rectangle"/>
            <p:cNvSpPr/>
            <p:nvPr/>
          </p:nvSpPr>
          <p:spPr>
            <a:xfrm flipH="1">
              <a:off x="546100" y="927100"/>
              <a:ext cx="774700" cy="254000"/>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2699"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0"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1"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2"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3"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4"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5"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06"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710" name="Group"/>
          <p:cNvGrpSpPr/>
          <p:nvPr/>
        </p:nvGrpSpPr>
        <p:grpSpPr>
          <a:xfrm>
            <a:off x="1182687" y="4298950"/>
            <a:ext cx="6626226" cy="641350"/>
            <a:chOff x="0" y="0"/>
            <a:chExt cx="6626225" cy="641350"/>
          </a:xfrm>
        </p:grpSpPr>
        <p:sp>
          <p:nvSpPr>
            <p:cNvPr id="2708" name="Double Arrow"/>
            <p:cNvSpPr/>
            <p:nvPr/>
          </p:nvSpPr>
          <p:spPr>
            <a:xfrm>
              <a:off x="0" y="0"/>
              <a:ext cx="6626225" cy="641350"/>
            </a:xfrm>
            <a:prstGeom prst="leftRightArrow">
              <a:avLst>
                <a:gd name="adj1" fmla="val 40102"/>
                <a:gd name="adj2" fmla="val 81458"/>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709"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grpSp>
        <p:nvGrpSpPr>
          <p:cNvPr id="2713" name="Group"/>
          <p:cNvGrpSpPr/>
          <p:nvPr/>
        </p:nvGrpSpPr>
        <p:grpSpPr>
          <a:xfrm>
            <a:off x="1747837" y="5262562"/>
            <a:ext cx="5567363" cy="881063"/>
            <a:chOff x="0" y="0"/>
            <a:chExt cx="5567362" cy="881062"/>
          </a:xfrm>
        </p:grpSpPr>
        <p:sp>
          <p:nvSpPr>
            <p:cNvPr id="2711" name="Rectangle"/>
            <p:cNvSpPr/>
            <p:nvPr/>
          </p:nvSpPr>
          <p:spPr>
            <a:xfrm>
              <a:off x="0" y="0"/>
              <a:ext cx="5567363" cy="881063"/>
            </a:xfrm>
            <a:prstGeom prst="rect">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712"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714"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CCCCFF"/>
          </a:solidFill>
          <a:ln w="38100">
            <a:solidFill>
              <a:srgbClr val="000000"/>
            </a:solidFill>
          </a:ln>
        </p:spPr>
        <p:txBody>
          <a:bodyPr lIns="45719" rIns="45719" anchor="ctr"/>
          <a:lstStyle/>
          <a:p>
            <a:pPr/>
          </a:p>
        </p:txBody>
      </p:sp>
      <p:grpSp>
        <p:nvGrpSpPr>
          <p:cNvPr id="2717" name="Group"/>
          <p:cNvGrpSpPr/>
          <p:nvPr/>
        </p:nvGrpSpPr>
        <p:grpSpPr>
          <a:xfrm>
            <a:off x="5665787" y="3862134"/>
            <a:ext cx="1203326" cy="437069"/>
            <a:chOff x="0" y="0"/>
            <a:chExt cx="1203325" cy="437068"/>
          </a:xfrm>
        </p:grpSpPr>
        <p:sp>
          <p:nvSpPr>
            <p:cNvPr id="2715" name="Rectangle"/>
            <p:cNvSpPr/>
            <p:nvPr/>
          </p:nvSpPr>
          <p:spPr>
            <a:xfrm>
              <a:off x="0" y="25653"/>
              <a:ext cx="1203325" cy="38576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716" name="free"/>
            <p:cNvSpPr txBox="1"/>
            <p:nvPr/>
          </p:nvSpPr>
          <p:spPr>
            <a:xfrm>
              <a:off x="286985" y="-1"/>
              <a:ext cx="629355"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free</a:t>
              </a:r>
            </a:p>
          </p:txBody>
        </p:sp>
      </p:grpSp>
      <p:grpSp>
        <p:nvGrpSpPr>
          <p:cNvPr id="2720" name="Group"/>
          <p:cNvGrpSpPr/>
          <p:nvPr/>
        </p:nvGrpSpPr>
        <p:grpSpPr>
          <a:xfrm>
            <a:off x="3792537" y="3862134"/>
            <a:ext cx="1203326" cy="437069"/>
            <a:chOff x="0" y="0"/>
            <a:chExt cx="1203325" cy="437068"/>
          </a:xfrm>
        </p:grpSpPr>
        <p:sp>
          <p:nvSpPr>
            <p:cNvPr id="2718" name="Rectangle"/>
            <p:cNvSpPr/>
            <p:nvPr/>
          </p:nvSpPr>
          <p:spPr>
            <a:xfrm>
              <a:off x="0" y="25653"/>
              <a:ext cx="1203325" cy="38576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719" name="invalid"/>
            <p:cNvSpPr txBox="1"/>
            <p:nvPr/>
          </p:nvSpPr>
          <p:spPr>
            <a:xfrm>
              <a:off x="117544" y="-1"/>
              <a:ext cx="96823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invalid</a:t>
              </a:r>
            </a:p>
          </p:txBody>
        </p:sp>
      </p:grpSp>
      <p:grpSp>
        <p:nvGrpSpPr>
          <p:cNvPr id="2723" name="Group"/>
          <p:cNvGrpSpPr/>
          <p:nvPr/>
        </p:nvGrpSpPr>
        <p:grpSpPr>
          <a:xfrm>
            <a:off x="1919287" y="3862134"/>
            <a:ext cx="1203326" cy="437069"/>
            <a:chOff x="0" y="0"/>
            <a:chExt cx="1203325" cy="437068"/>
          </a:xfrm>
        </p:grpSpPr>
        <p:sp>
          <p:nvSpPr>
            <p:cNvPr id="2721" name="Rectangle"/>
            <p:cNvSpPr/>
            <p:nvPr/>
          </p:nvSpPr>
          <p:spPr>
            <a:xfrm>
              <a:off x="0" y="25653"/>
              <a:ext cx="1203325" cy="385763"/>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722" name="invalid"/>
            <p:cNvSpPr txBox="1"/>
            <p:nvPr/>
          </p:nvSpPr>
          <p:spPr>
            <a:xfrm>
              <a:off x="117544" y="-1"/>
              <a:ext cx="96823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invalid</a:t>
              </a:r>
            </a:p>
          </p:txBody>
        </p:sp>
      </p:grpSp>
      <p:grpSp>
        <p:nvGrpSpPr>
          <p:cNvPr id="2726" name="Group"/>
          <p:cNvGrpSpPr/>
          <p:nvPr/>
        </p:nvGrpSpPr>
        <p:grpSpPr>
          <a:xfrm>
            <a:off x="5630862" y="5459990"/>
            <a:ext cx="1411288" cy="486207"/>
            <a:chOff x="0" y="0"/>
            <a:chExt cx="1411287" cy="486206"/>
          </a:xfrm>
        </p:grpSpPr>
        <p:sp>
          <p:nvSpPr>
            <p:cNvPr id="2724" name="Rectangle"/>
            <p:cNvSpPr/>
            <p:nvPr/>
          </p:nvSpPr>
          <p:spPr>
            <a:xfrm>
              <a:off x="0" y="10534"/>
              <a:ext cx="1411288" cy="465139"/>
            </a:xfrm>
            <a:prstGeom prst="rect">
              <a:avLst/>
            </a:prstGeom>
            <a:solidFill>
              <a:srgbClr val="3333CC"/>
            </a:solidFill>
            <a:ln w="38100" cap="flat">
              <a:solidFill>
                <a:srgbClr val="000000"/>
              </a:solidFill>
              <a:prstDash val="solid"/>
              <a:round/>
            </a:ln>
            <a:effectLst/>
          </p:spPr>
          <p:txBody>
            <a:bodyPr wrap="square" lIns="45719" tIns="45719" rIns="45719" bIns="45719" numCol="1" anchor="ctr">
              <a:noAutofit/>
            </a:bodyPr>
            <a:lstStyle/>
            <a:p>
              <a:pPr algn="ctr">
                <a:defRPr sz="2800">
                  <a:solidFill>
                    <a:srgbClr val="FFFFFF"/>
                  </a:solidFill>
                </a:defRPr>
              </a:pPr>
            </a:p>
          </p:txBody>
        </p:sp>
        <p:sp>
          <p:nvSpPr>
            <p:cNvPr id="2725" name="free"/>
            <p:cNvSpPr txBox="1"/>
            <p:nvPr/>
          </p:nvSpPr>
          <p:spPr>
            <a:xfrm>
              <a:off x="347198" y="-1"/>
              <a:ext cx="716891" cy="486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800">
                  <a:solidFill>
                    <a:srgbClr val="FFFFFF"/>
                  </a:solidFill>
                </a:defRPr>
              </a:lvl1pPr>
            </a:lstStyle>
            <a:p>
              <a:pPr/>
              <a:r>
                <a:t>free</a:t>
              </a:r>
            </a:p>
          </p:txBody>
        </p:sp>
      </p:grpSp>
      <p:sp>
        <p:nvSpPr>
          <p:cNvPr id="2727" name="Shape"/>
          <p:cNvSpPr/>
          <p:nvPr/>
        </p:nvSpPr>
        <p:spPr>
          <a:xfrm>
            <a:off x="1454150" y="3311525"/>
            <a:ext cx="2309813" cy="1476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551" y="5876"/>
                </a:moveTo>
                <a:lnTo>
                  <a:pt x="5537" y="1417"/>
                </a:lnTo>
                <a:lnTo>
                  <a:pt x="5092" y="5876"/>
                </a:lnTo>
                <a:lnTo>
                  <a:pt x="1188" y="5179"/>
                </a:lnTo>
                <a:lnTo>
                  <a:pt x="2850" y="10335"/>
                </a:lnTo>
                <a:lnTo>
                  <a:pt x="0" y="21600"/>
                </a:lnTo>
                <a:lnTo>
                  <a:pt x="7794" y="14563"/>
                </a:lnTo>
                <a:lnTo>
                  <a:pt x="16048" y="20903"/>
                </a:lnTo>
                <a:lnTo>
                  <a:pt x="16048" y="15492"/>
                </a:lnTo>
                <a:lnTo>
                  <a:pt x="21600" y="12914"/>
                </a:lnTo>
                <a:lnTo>
                  <a:pt x="17844" y="9383"/>
                </a:lnTo>
                <a:lnTo>
                  <a:pt x="19789" y="0"/>
                </a:lnTo>
                <a:lnTo>
                  <a:pt x="8551" y="5876"/>
                </a:lnTo>
                <a:close/>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728" name="miss"/>
          <p:cNvSpPr txBox="1"/>
          <p:nvPr/>
        </p:nvSpPr>
        <p:spPr>
          <a:xfrm>
            <a:off x="1952625" y="3759200"/>
            <a:ext cx="939364"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miss</a:t>
            </a:r>
          </a:p>
        </p:txBody>
      </p:sp>
      <p:sp>
        <p:nvSpPr>
          <p:cNvPr id="2729" name="Shape"/>
          <p:cNvSpPr/>
          <p:nvPr/>
        </p:nvSpPr>
        <p:spPr>
          <a:xfrm>
            <a:off x="3403600" y="3309937"/>
            <a:ext cx="2309813" cy="1476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551" y="5876"/>
                </a:moveTo>
                <a:lnTo>
                  <a:pt x="5537" y="1417"/>
                </a:lnTo>
                <a:lnTo>
                  <a:pt x="5092" y="5876"/>
                </a:lnTo>
                <a:lnTo>
                  <a:pt x="1188" y="5179"/>
                </a:lnTo>
                <a:lnTo>
                  <a:pt x="2850" y="10335"/>
                </a:lnTo>
                <a:lnTo>
                  <a:pt x="0" y="21600"/>
                </a:lnTo>
                <a:lnTo>
                  <a:pt x="7794" y="14563"/>
                </a:lnTo>
                <a:lnTo>
                  <a:pt x="16048" y="20903"/>
                </a:lnTo>
                <a:lnTo>
                  <a:pt x="16048" y="15492"/>
                </a:lnTo>
                <a:lnTo>
                  <a:pt x="21600" y="12914"/>
                </a:lnTo>
                <a:lnTo>
                  <a:pt x="17844" y="9383"/>
                </a:lnTo>
                <a:lnTo>
                  <a:pt x="19789" y="0"/>
                </a:lnTo>
                <a:lnTo>
                  <a:pt x="8551" y="5876"/>
                </a:lnTo>
                <a:close/>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730" name="miss"/>
          <p:cNvSpPr txBox="1"/>
          <p:nvPr/>
        </p:nvSpPr>
        <p:spPr>
          <a:xfrm>
            <a:off x="3884612" y="3759200"/>
            <a:ext cx="939364" cy="54804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solidFill>
                  <a:srgbClr val="FF3300"/>
                </a:solidFill>
              </a:defRPr>
            </a:lvl1pPr>
          </a:lstStyle>
          <a:p>
            <a:pPr/>
            <a:r>
              <a:t>miss</a:t>
            </a:r>
          </a:p>
        </p:txBody>
      </p:sp>
      <p:sp>
        <p:nvSpPr>
          <p:cNvPr id="2731" name="Everyone misses, rereads"/>
          <p:cNvSpPr txBox="1"/>
          <p:nvPr/>
        </p:nvSpPr>
        <p:spPr>
          <a:xfrm>
            <a:off x="225425" y="1408112"/>
            <a:ext cx="4775200" cy="1017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Everyone misses, rereads</a:t>
            </a:r>
          </a:p>
        </p:txBody>
      </p:sp>
      <p:sp>
        <p:nvSpPr>
          <p:cNvPr id="2732" name="(1)"/>
          <p:cNvSpPr txBox="1"/>
          <p:nvPr/>
        </p:nvSpPr>
        <p:spPr>
          <a:xfrm>
            <a:off x="8304212" y="6251575"/>
            <a:ext cx="321442"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(1)</a:t>
            </a:r>
          </a:p>
        </p:txBody>
      </p:sp>
    </p:spTree>
  </p:cSld>
  <p:clrMapOvr>
    <a:masterClrMapping/>
  </p:clrMapOvr>
  <p:transition xmlns:p14="http://schemas.microsoft.com/office/powerpoint/2010/main" spd="med" advClick="1"/>
</p:sld>
</file>

<file path=ppt/slides/slide9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36"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737"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738"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739" name="On Release"/>
          <p:cNvSpPr txBox="1"/>
          <p:nvPr>
            <p:ph type="title" idx="4294967295"/>
          </p:nvPr>
        </p:nvSpPr>
        <p:spPr>
          <a:xfrm>
            <a:off x="685800" y="609599"/>
            <a:ext cx="7772400" cy="1143002"/>
          </a:xfrm>
          <a:prstGeom prst="rect">
            <a:avLst/>
          </a:prstGeom>
        </p:spPr>
        <p:txBody>
          <a:bodyPr>
            <a:normAutofit fontScale="100000" lnSpcReduction="0"/>
          </a:bodyPr>
          <a:lstStyle/>
          <a:p>
            <a:pPr/>
            <a:r>
              <a:t>On Release</a:t>
            </a:r>
          </a:p>
        </p:txBody>
      </p:sp>
      <p:grpSp>
        <p:nvGrpSpPr>
          <p:cNvPr id="2750" name="Group"/>
          <p:cNvGrpSpPr/>
          <p:nvPr/>
        </p:nvGrpSpPr>
        <p:grpSpPr>
          <a:xfrm>
            <a:off x="3732212" y="2495550"/>
            <a:ext cx="1130301" cy="1173163"/>
            <a:chOff x="0" y="0"/>
            <a:chExt cx="1130300" cy="1173162"/>
          </a:xfrm>
        </p:grpSpPr>
        <p:sp>
          <p:nvSpPr>
            <p:cNvPr id="2740" name="Rectangle"/>
            <p:cNvSpPr/>
            <p:nvPr/>
          </p:nvSpPr>
          <p:spPr>
            <a:xfrm>
              <a:off x="152400" y="931862"/>
              <a:ext cx="838200" cy="228601"/>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741" name="Line"/>
            <p:cNvSpPr/>
            <p:nvPr/>
          </p:nvSpPr>
          <p:spPr>
            <a:xfrm>
              <a:off x="152400" y="0"/>
              <a:ext cx="838200" cy="931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 y="405"/>
                  </a:moveTo>
                  <a:lnTo>
                    <a:pt x="19636" y="405"/>
                  </a:lnTo>
                  <a:lnTo>
                    <a:pt x="21600" y="21600"/>
                  </a:lnTo>
                  <a:lnTo>
                    <a:pt x="0" y="21600"/>
                  </a:lnTo>
                  <a:lnTo>
                    <a:pt x="1309" y="0"/>
                  </a:lnTo>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nvGrpSpPr>
            <p:cNvPr id="2745" name="Group"/>
            <p:cNvGrpSpPr/>
            <p:nvPr/>
          </p:nvGrpSpPr>
          <p:grpSpPr>
            <a:xfrm>
              <a:off x="914400" y="169862"/>
              <a:ext cx="215900" cy="1003301"/>
              <a:chOff x="0" y="0"/>
              <a:chExt cx="215900" cy="1003300"/>
            </a:xfrm>
          </p:grpSpPr>
          <p:sp>
            <p:nvSpPr>
              <p:cNvPr id="2742" name="Line"/>
              <p:cNvSpPr/>
              <p:nvPr/>
            </p:nvSpPr>
            <p:spPr>
              <a:xfrm>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43" name="Line"/>
              <p:cNvSpPr/>
              <p:nvPr/>
            </p:nvSpPr>
            <p:spPr>
              <a:xfrm>
                <a:off x="0"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44" name="Line"/>
              <p:cNvSpPr/>
              <p:nvPr/>
            </p:nvSpPr>
            <p:spPr>
              <a:xfrm>
                <a:off x="0"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749" name="Group"/>
            <p:cNvGrpSpPr/>
            <p:nvPr/>
          </p:nvGrpSpPr>
          <p:grpSpPr>
            <a:xfrm>
              <a:off x="0" y="169862"/>
              <a:ext cx="215900" cy="1003301"/>
              <a:chOff x="0" y="0"/>
              <a:chExt cx="215900" cy="1003300"/>
            </a:xfrm>
          </p:grpSpPr>
          <p:sp>
            <p:nvSpPr>
              <p:cNvPr id="2746" name="Line"/>
              <p:cNvSpPr/>
              <p:nvPr/>
            </p:nvSpPr>
            <p:spPr>
              <a:xfrm flipH="1">
                <a:off x="0" y="457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47" name="Line"/>
              <p:cNvSpPr/>
              <p:nvPr/>
            </p:nvSpPr>
            <p:spPr>
              <a:xfrm flipH="1">
                <a:off x="20637" y="2286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48" name="Line"/>
              <p:cNvSpPr/>
              <p:nvPr/>
            </p:nvSpPr>
            <p:spPr>
              <a:xfrm flipH="1">
                <a:off x="14287" y="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grpSp>
        <p:nvGrpSpPr>
          <p:cNvPr id="2760" name="Group"/>
          <p:cNvGrpSpPr/>
          <p:nvPr/>
        </p:nvGrpSpPr>
        <p:grpSpPr>
          <a:xfrm>
            <a:off x="1757362" y="2441575"/>
            <a:ext cx="1358901" cy="1282700"/>
            <a:chOff x="0" y="0"/>
            <a:chExt cx="1358900" cy="1282700"/>
          </a:xfrm>
        </p:grpSpPr>
        <p:sp>
          <p:nvSpPr>
            <p:cNvPr id="2751" name="Rectangle"/>
            <p:cNvSpPr/>
            <p:nvPr/>
          </p:nvSpPr>
          <p:spPr>
            <a:xfrm>
              <a:off x="38100" y="927100"/>
              <a:ext cx="774700" cy="254000"/>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p>
          </p:txBody>
        </p:sp>
        <p:sp>
          <p:nvSpPr>
            <p:cNvPr id="2752" name="Line"/>
            <p:cNvSpPr/>
            <p:nvPr/>
          </p:nvSpPr>
          <p:spPr>
            <a:xfrm flipH="1">
              <a:off x="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3" name="Line"/>
            <p:cNvSpPr/>
            <p:nvPr/>
          </p:nvSpPr>
          <p:spPr>
            <a:xfrm flipH="1">
              <a:off x="109537"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4" name="Line"/>
            <p:cNvSpPr/>
            <p:nvPr/>
          </p:nvSpPr>
          <p:spPr>
            <a:xfrm flipH="1">
              <a:off x="304800"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5" name="Shape"/>
            <p:cNvSpPr/>
            <p:nvPr/>
          </p:nvSpPr>
          <p:spPr>
            <a:xfrm>
              <a:off x="381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6" name="Shape"/>
            <p:cNvSpPr/>
            <p:nvPr/>
          </p:nvSpPr>
          <p:spPr>
            <a:xfrm>
              <a:off x="8128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7" name="Line"/>
            <p:cNvSpPr/>
            <p:nvPr/>
          </p:nvSpPr>
          <p:spPr>
            <a:xfrm>
              <a:off x="9144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8" name="Line"/>
            <p:cNvSpPr/>
            <p:nvPr/>
          </p:nvSpPr>
          <p:spPr>
            <a:xfrm>
              <a:off x="1049337"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59" name="Line"/>
            <p:cNvSpPr/>
            <p:nvPr/>
          </p:nvSpPr>
          <p:spPr>
            <a:xfrm>
              <a:off x="1157287" y="1905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770" name="Group"/>
          <p:cNvGrpSpPr/>
          <p:nvPr/>
        </p:nvGrpSpPr>
        <p:grpSpPr>
          <a:xfrm>
            <a:off x="5480049" y="2441575"/>
            <a:ext cx="1358901" cy="1282700"/>
            <a:chOff x="0" y="0"/>
            <a:chExt cx="1358900" cy="1282700"/>
          </a:xfrm>
        </p:grpSpPr>
        <p:sp>
          <p:nvSpPr>
            <p:cNvPr id="2761" name="Rectangle"/>
            <p:cNvSpPr/>
            <p:nvPr/>
          </p:nvSpPr>
          <p:spPr>
            <a:xfrm flipH="1">
              <a:off x="546100" y="927100"/>
              <a:ext cx="774700" cy="254000"/>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p>
          </p:txBody>
        </p:sp>
        <p:sp>
          <p:nvSpPr>
            <p:cNvPr id="2762" name="Line"/>
            <p:cNvSpPr/>
            <p:nvPr/>
          </p:nvSpPr>
          <p:spPr>
            <a:xfrm>
              <a:off x="1143000" y="7112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3" name="Line"/>
            <p:cNvSpPr/>
            <p:nvPr/>
          </p:nvSpPr>
          <p:spPr>
            <a:xfrm>
              <a:off x="1054100" y="4445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4" name="Line"/>
            <p:cNvSpPr/>
            <p:nvPr/>
          </p:nvSpPr>
          <p:spPr>
            <a:xfrm>
              <a:off x="852487" y="127000"/>
              <a:ext cx="201613"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5" name="Shape"/>
            <p:cNvSpPr/>
            <p:nvPr/>
          </p:nvSpPr>
          <p:spPr>
            <a:xfrm flipH="1">
              <a:off x="139700" y="0"/>
              <a:ext cx="1181100" cy="939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6" name="Shape"/>
            <p:cNvSpPr/>
            <p:nvPr/>
          </p:nvSpPr>
          <p:spPr>
            <a:xfrm flipH="1">
              <a:off x="152400" y="0"/>
              <a:ext cx="393700" cy="1206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7" name="Line"/>
            <p:cNvSpPr/>
            <p:nvPr/>
          </p:nvSpPr>
          <p:spPr>
            <a:xfrm flipH="1">
              <a:off x="228600" y="736600"/>
              <a:ext cx="2159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8" name="Line"/>
            <p:cNvSpPr/>
            <p:nvPr/>
          </p:nvSpPr>
          <p:spPr>
            <a:xfrm flipH="1">
              <a:off x="114300" y="457200"/>
              <a:ext cx="19526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769" name="Line"/>
            <p:cNvSpPr/>
            <p:nvPr/>
          </p:nvSpPr>
          <p:spPr>
            <a:xfrm flipH="1">
              <a:off x="-1" y="190500"/>
              <a:ext cx="201614" cy="508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773" name="Group"/>
          <p:cNvGrpSpPr/>
          <p:nvPr/>
        </p:nvGrpSpPr>
        <p:grpSpPr>
          <a:xfrm>
            <a:off x="1182687" y="4298950"/>
            <a:ext cx="6626226" cy="641350"/>
            <a:chOff x="0" y="0"/>
            <a:chExt cx="6626225" cy="641350"/>
          </a:xfrm>
        </p:grpSpPr>
        <p:sp>
          <p:nvSpPr>
            <p:cNvPr id="2771" name="Double Arrow"/>
            <p:cNvSpPr/>
            <p:nvPr/>
          </p:nvSpPr>
          <p:spPr>
            <a:xfrm>
              <a:off x="0" y="0"/>
              <a:ext cx="6626225" cy="641350"/>
            </a:xfrm>
            <a:prstGeom prst="leftRightArrow">
              <a:avLst>
                <a:gd name="adj1" fmla="val 40102"/>
                <a:gd name="adj2" fmla="val 81458"/>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defRPr sz="2000"/>
              </a:pPr>
            </a:p>
          </p:txBody>
        </p:sp>
        <p:sp>
          <p:nvSpPr>
            <p:cNvPr id="2772" name="Bus"/>
            <p:cNvSpPr txBox="1"/>
            <p:nvPr/>
          </p:nvSpPr>
          <p:spPr>
            <a:xfrm>
              <a:off x="3042203" y="133059"/>
              <a:ext cx="541819" cy="3752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000"/>
              </a:lvl1pPr>
            </a:lstStyle>
            <a:p>
              <a:pPr/>
              <a:r>
                <a:t>Bus</a:t>
              </a:r>
            </a:p>
          </p:txBody>
        </p:sp>
      </p:grpSp>
      <p:grpSp>
        <p:nvGrpSpPr>
          <p:cNvPr id="2776" name="Group"/>
          <p:cNvGrpSpPr/>
          <p:nvPr/>
        </p:nvGrpSpPr>
        <p:grpSpPr>
          <a:xfrm>
            <a:off x="1747837" y="5262562"/>
            <a:ext cx="5567363" cy="881063"/>
            <a:chOff x="0" y="0"/>
            <a:chExt cx="5567362" cy="881062"/>
          </a:xfrm>
        </p:grpSpPr>
        <p:sp>
          <p:nvSpPr>
            <p:cNvPr id="2774" name="Rectangle"/>
            <p:cNvSpPr/>
            <p:nvPr/>
          </p:nvSpPr>
          <p:spPr>
            <a:xfrm>
              <a:off x="0" y="0"/>
              <a:ext cx="5567363" cy="881063"/>
            </a:xfrm>
            <a:prstGeom prst="rect">
              <a:avLst/>
            </a:prstGeom>
            <a:solidFill>
              <a:srgbClr val="CCCCFF"/>
            </a:solidFill>
            <a:ln w="38100" cap="flat">
              <a:solidFill>
                <a:srgbClr val="000000"/>
              </a:solidFill>
              <a:prstDash val="solid"/>
              <a:round/>
            </a:ln>
            <a:effectLst/>
          </p:spPr>
          <p:txBody>
            <a:bodyPr wrap="square" lIns="45719" tIns="45719" rIns="45719" bIns="45719" numCol="1" anchor="ctr">
              <a:noAutofit/>
            </a:bodyPr>
            <a:lstStyle/>
            <a:p>
              <a:pPr algn="ctr"/>
            </a:p>
          </p:txBody>
        </p:sp>
        <p:sp>
          <p:nvSpPr>
            <p:cNvPr id="2775" name="memory"/>
            <p:cNvSpPr txBox="1"/>
            <p:nvPr/>
          </p:nvSpPr>
          <p:spPr>
            <a:xfrm>
              <a:off x="2318836" y="265200"/>
              <a:ext cx="92969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lstStyle>
            <a:p>
              <a:pPr/>
              <a:r>
                <a:t>memory</a:t>
              </a:r>
            </a:p>
          </p:txBody>
        </p:sp>
      </p:grpSp>
      <p:sp>
        <p:nvSpPr>
          <p:cNvPr id="2777" name="Shape"/>
          <p:cNvSpPr/>
          <p:nvPr/>
        </p:nvSpPr>
        <p:spPr>
          <a:xfrm>
            <a:off x="4025900" y="4829175"/>
            <a:ext cx="819150" cy="352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7297"/>
                </a:lnTo>
                <a:lnTo>
                  <a:pt x="16200" y="7297"/>
                </a:lnTo>
                <a:lnTo>
                  <a:pt x="16200" y="14303"/>
                </a:lnTo>
                <a:lnTo>
                  <a:pt x="21600" y="14303"/>
                </a:lnTo>
                <a:lnTo>
                  <a:pt x="10800" y="21600"/>
                </a:lnTo>
                <a:lnTo>
                  <a:pt x="0" y="14303"/>
                </a:lnTo>
                <a:lnTo>
                  <a:pt x="5400" y="14303"/>
                </a:lnTo>
                <a:lnTo>
                  <a:pt x="5400" y="7297"/>
                </a:lnTo>
                <a:lnTo>
                  <a:pt x="0" y="7297"/>
                </a:lnTo>
                <a:close/>
              </a:path>
            </a:pathLst>
          </a:custGeom>
          <a:solidFill>
            <a:srgbClr val="CCCCFF"/>
          </a:solidFill>
          <a:ln w="38100">
            <a:solidFill>
              <a:srgbClr val="000000"/>
            </a:solidFill>
          </a:ln>
        </p:spPr>
        <p:txBody>
          <a:bodyPr lIns="45719" rIns="45719" anchor="ctr"/>
          <a:lstStyle/>
          <a:p>
            <a:pPr/>
          </a:p>
        </p:txBody>
      </p:sp>
      <p:grpSp>
        <p:nvGrpSpPr>
          <p:cNvPr id="2780" name="Group"/>
          <p:cNvGrpSpPr/>
          <p:nvPr/>
        </p:nvGrpSpPr>
        <p:grpSpPr>
          <a:xfrm>
            <a:off x="5665787" y="3862134"/>
            <a:ext cx="1203326" cy="437069"/>
            <a:chOff x="0" y="0"/>
            <a:chExt cx="1203325" cy="437068"/>
          </a:xfrm>
        </p:grpSpPr>
        <p:sp>
          <p:nvSpPr>
            <p:cNvPr id="2778" name="Rectangle"/>
            <p:cNvSpPr/>
            <p:nvPr/>
          </p:nvSpPr>
          <p:spPr>
            <a:xfrm>
              <a:off x="0" y="25653"/>
              <a:ext cx="1203325" cy="385763"/>
            </a:xfrm>
            <a:prstGeom prst="rect">
              <a:avLst/>
            </a:prstGeom>
            <a:solidFill>
              <a:srgbClr val="00CC99"/>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779" name="free"/>
            <p:cNvSpPr txBox="1"/>
            <p:nvPr/>
          </p:nvSpPr>
          <p:spPr>
            <a:xfrm>
              <a:off x="286985" y="-1"/>
              <a:ext cx="629355"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free</a:t>
              </a:r>
            </a:p>
          </p:txBody>
        </p:sp>
      </p:grpSp>
      <p:grpSp>
        <p:nvGrpSpPr>
          <p:cNvPr id="2783" name="Group"/>
          <p:cNvGrpSpPr/>
          <p:nvPr/>
        </p:nvGrpSpPr>
        <p:grpSpPr>
          <a:xfrm>
            <a:off x="3792537" y="3862134"/>
            <a:ext cx="1203326" cy="437069"/>
            <a:chOff x="0" y="0"/>
            <a:chExt cx="1203325" cy="437068"/>
          </a:xfrm>
        </p:grpSpPr>
        <p:sp>
          <p:nvSpPr>
            <p:cNvPr id="2781" name="Rectangle"/>
            <p:cNvSpPr/>
            <p:nvPr/>
          </p:nvSpPr>
          <p:spPr>
            <a:xfrm>
              <a:off x="0" y="25653"/>
              <a:ext cx="1203325" cy="385763"/>
            </a:xfrm>
            <a:prstGeom prst="rect">
              <a:avLst/>
            </a:prstGeom>
            <a:solidFill>
              <a:srgbClr val="FF3300"/>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782" name="invalid"/>
            <p:cNvSpPr txBox="1"/>
            <p:nvPr/>
          </p:nvSpPr>
          <p:spPr>
            <a:xfrm>
              <a:off x="117544" y="-1"/>
              <a:ext cx="96823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invalid</a:t>
              </a:r>
            </a:p>
          </p:txBody>
        </p:sp>
      </p:grpSp>
      <p:grpSp>
        <p:nvGrpSpPr>
          <p:cNvPr id="2786" name="Group"/>
          <p:cNvGrpSpPr/>
          <p:nvPr/>
        </p:nvGrpSpPr>
        <p:grpSpPr>
          <a:xfrm>
            <a:off x="1919287" y="3862134"/>
            <a:ext cx="1203326" cy="437069"/>
            <a:chOff x="0" y="0"/>
            <a:chExt cx="1203325" cy="437068"/>
          </a:xfrm>
        </p:grpSpPr>
        <p:sp>
          <p:nvSpPr>
            <p:cNvPr id="2784" name="Rectangle"/>
            <p:cNvSpPr/>
            <p:nvPr/>
          </p:nvSpPr>
          <p:spPr>
            <a:xfrm>
              <a:off x="0" y="25653"/>
              <a:ext cx="1203325" cy="385763"/>
            </a:xfrm>
            <a:prstGeom prst="rect">
              <a:avLst/>
            </a:prstGeom>
            <a:solidFill>
              <a:srgbClr val="FF33CC"/>
            </a:solidFill>
            <a:ln w="38100" cap="flat">
              <a:solidFill>
                <a:srgbClr val="000000"/>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2785" name="invalid"/>
            <p:cNvSpPr txBox="1"/>
            <p:nvPr/>
          </p:nvSpPr>
          <p:spPr>
            <a:xfrm>
              <a:off x="117544" y="-1"/>
              <a:ext cx="968237"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400">
                  <a:solidFill>
                    <a:srgbClr val="FFFFFF"/>
                  </a:solidFill>
                </a:defRPr>
              </a:lvl1pPr>
            </a:lstStyle>
            <a:p>
              <a:pPr/>
              <a:r>
                <a:t>invalid</a:t>
              </a:r>
            </a:p>
          </p:txBody>
        </p:sp>
      </p:grpSp>
      <p:grpSp>
        <p:nvGrpSpPr>
          <p:cNvPr id="2789" name="Group"/>
          <p:cNvGrpSpPr/>
          <p:nvPr/>
        </p:nvGrpSpPr>
        <p:grpSpPr>
          <a:xfrm>
            <a:off x="5630862" y="5459990"/>
            <a:ext cx="1411288" cy="486207"/>
            <a:chOff x="0" y="0"/>
            <a:chExt cx="1411287" cy="486206"/>
          </a:xfrm>
        </p:grpSpPr>
        <p:sp>
          <p:nvSpPr>
            <p:cNvPr id="2787" name="Rectangle"/>
            <p:cNvSpPr/>
            <p:nvPr/>
          </p:nvSpPr>
          <p:spPr>
            <a:xfrm>
              <a:off x="0" y="10534"/>
              <a:ext cx="1411288" cy="465139"/>
            </a:xfrm>
            <a:prstGeom prst="rect">
              <a:avLst/>
            </a:prstGeom>
            <a:solidFill>
              <a:srgbClr val="3333CC"/>
            </a:solidFill>
            <a:ln w="38100" cap="flat">
              <a:solidFill>
                <a:srgbClr val="000000"/>
              </a:solidFill>
              <a:prstDash val="solid"/>
              <a:round/>
            </a:ln>
            <a:effectLst/>
          </p:spPr>
          <p:txBody>
            <a:bodyPr wrap="square" lIns="45719" tIns="45719" rIns="45719" bIns="45719" numCol="1" anchor="ctr">
              <a:noAutofit/>
            </a:bodyPr>
            <a:lstStyle/>
            <a:p>
              <a:pPr algn="ctr">
                <a:defRPr sz="2800">
                  <a:solidFill>
                    <a:srgbClr val="FFFFFF"/>
                  </a:solidFill>
                </a:defRPr>
              </a:pPr>
            </a:p>
          </p:txBody>
        </p:sp>
        <p:sp>
          <p:nvSpPr>
            <p:cNvPr id="2788" name="free"/>
            <p:cNvSpPr txBox="1"/>
            <p:nvPr/>
          </p:nvSpPr>
          <p:spPr>
            <a:xfrm>
              <a:off x="347198" y="-1"/>
              <a:ext cx="716891" cy="48620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ctr">
              <a:spAutoFit/>
            </a:bodyPr>
            <a:lstStyle>
              <a:lvl1pPr algn="ctr">
                <a:defRPr sz="2800">
                  <a:solidFill>
                    <a:srgbClr val="FFFFFF"/>
                  </a:solidFill>
                </a:defRPr>
              </a:lvl1pPr>
            </a:lstStyle>
            <a:p>
              <a:pPr/>
              <a:r>
                <a:t>free</a:t>
              </a:r>
            </a:p>
          </p:txBody>
        </p:sp>
      </p:grpSp>
      <p:sp>
        <p:nvSpPr>
          <p:cNvPr id="2790" name="Shape"/>
          <p:cNvSpPr/>
          <p:nvPr/>
        </p:nvSpPr>
        <p:spPr>
          <a:xfrm>
            <a:off x="1454150" y="3311525"/>
            <a:ext cx="2309813" cy="1476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551" y="5876"/>
                </a:moveTo>
                <a:lnTo>
                  <a:pt x="5537" y="1417"/>
                </a:lnTo>
                <a:lnTo>
                  <a:pt x="5092" y="5876"/>
                </a:lnTo>
                <a:lnTo>
                  <a:pt x="1188" y="5179"/>
                </a:lnTo>
                <a:lnTo>
                  <a:pt x="2850" y="10335"/>
                </a:lnTo>
                <a:lnTo>
                  <a:pt x="0" y="21600"/>
                </a:lnTo>
                <a:lnTo>
                  <a:pt x="7794" y="14563"/>
                </a:lnTo>
                <a:lnTo>
                  <a:pt x="16048" y="20903"/>
                </a:lnTo>
                <a:lnTo>
                  <a:pt x="16048" y="15492"/>
                </a:lnTo>
                <a:lnTo>
                  <a:pt x="21600" y="12914"/>
                </a:lnTo>
                <a:lnTo>
                  <a:pt x="17844" y="9383"/>
                </a:lnTo>
                <a:lnTo>
                  <a:pt x="19789" y="0"/>
                </a:lnTo>
                <a:lnTo>
                  <a:pt x="8551" y="5876"/>
                </a:lnTo>
                <a:close/>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791" name="TAS(…)"/>
          <p:cNvSpPr txBox="1"/>
          <p:nvPr/>
        </p:nvSpPr>
        <p:spPr>
          <a:xfrm>
            <a:off x="1782762" y="3757612"/>
            <a:ext cx="136176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3300"/>
                </a:solidFill>
              </a:defRPr>
            </a:lvl1pPr>
          </a:lstStyle>
          <a:p>
            <a:pPr/>
            <a:r>
              <a:t>TAS(…)</a:t>
            </a:r>
          </a:p>
        </p:txBody>
      </p:sp>
      <p:sp>
        <p:nvSpPr>
          <p:cNvPr id="2792" name="Shape"/>
          <p:cNvSpPr/>
          <p:nvPr/>
        </p:nvSpPr>
        <p:spPr>
          <a:xfrm>
            <a:off x="3403600" y="3309937"/>
            <a:ext cx="2309813" cy="1476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551" y="5876"/>
                </a:moveTo>
                <a:lnTo>
                  <a:pt x="5537" y="1417"/>
                </a:lnTo>
                <a:lnTo>
                  <a:pt x="5092" y="5876"/>
                </a:lnTo>
                <a:lnTo>
                  <a:pt x="1188" y="5179"/>
                </a:lnTo>
                <a:lnTo>
                  <a:pt x="2850" y="10335"/>
                </a:lnTo>
                <a:lnTo>
                  <a:pt x="0" y="21600"/>
                </a:lnTo>
                <a:lnTo>
                  <a:pt x="7794" y="14563"/>
                </a:lnTo>
                <a:lnTo>
                  <a:pt x="16048" y="20903"/>
                </a:lnTo>
                <a:lnTo>
                  <a:pt x="16048" y="15492"/>
                </a:lnTo>
                <a:lnTo>
                  <a:pt x="21600" y="12914"/>
                </a:lnTo>
                <a:lnTo>
                  <a:pt x="17844" y="9383"/>
                </a:lnTo>
                <a:lnTo>
                  <a:pt x="19789" y="0"/>
                </a:lnTo>
                <a:lnTo>
                  <a:pt x="8551" y="5876"/>
                </a:lnTo>
                <a:close/>
              </a:path>
            </a:pathLst>
          </a:custGeom>
          <a:solidFill>
            <a:srgbClr val="FFFF00"/>
          </a:solidFill>
          <a:ln w="38100">
            <a:solidFill>
              <a:srgbClr val="FF3300"/>
            </a:solidFill>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793" name="TAS(…)"/>
          <p:cNvSpPr txBox="1"/>
          <p:nvPr/>
        </p:nvSpPr>
        <p:spPr>
          <a:xfrm>
            <a:off x="3748087" y="3798887"/>
            <a:ext cx="1361763" cy="48620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FF3300"/>
                </a:solidFill>
              </a:defRPr>
            </a:lvl1pPr>
          </a:lstStyle>
          <a:p>
            <a:pPr/>
            <a:r>
              <a:t>TAS(…)</a:t>
            </a:r>
          </a:p>
        </p:txBody>
      </p:sp>
      <p:sp>
        <p:nvSpPr>
          <p:cNvPr id="2794" name="Everyone tries TAS"/>
          <p:cNvSpPr txBox="1"/>
          <p:nvPr/>
        </p:nvSpPr>
        <p:spPr>
          <a:xfrm>
            <a:off x="225425" y="1408112"/>
            <a:ext cx="4775200" cy="5480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F3300"/>
                </a:solidFill>
              </a:defRPr>
            </a:lvl1pPr>
          </a:lstStyle>
          <a:p>
            <a:pPr/>
            <a:r>
              <a:t>Everyone tries TAS</a:t>
            </a:r>
          </a:p>
        </p:txBody>
      </p:sp>
      <p:sp>
        <p:nvSpPr>
          <p:cNvPr id="2795" name="(1)"/>
          <p:cNvSpPr txBox="1"/>
          <p:nvPr/>
        </p:nvSpPr>
        <p:spPr>
          <a:xfrm>
            <a:off x="8304212" y="6251575"/>
            <a:ext cx="321442" cy="28882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lvl1pPr>
          </a:lstStyle>
          <a:p>
            <a:pPr/>
            <a:r>
              <a:t>(1)</a:t>
            </a:r>
          </a:p>
        </p:txBody>
      </p:sp>
    </p:spTree>
  </p:cSld>
  <p:clrMapOvr>
    <a:masterClrMapping/>
  </p:clrMapOvr>
  <p:transition xmlns:p14="http://schemas.microsoft.com/office/powerpoint/2010/main" spd="med" advClick="1"/>
</p:sld>
</file>

<file path=ppt/slides/slide9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99"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800"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801"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802" name="Problems"/>
          <p:cNvSpPr txBox="1"/>
          <p:nvPr>
            <p:ph type="title" idx="4294967295"/>
          </p:nvPr>
        </p:nvSpPr>
        <p:spPr>
          <a:xfrm>
            <a:off x="685800" y="609599"/>
            <a:ext cx="7772400" cy="1143002"/>
          </a:xfrm>
          <a:prstGeom prst="rect">
            <a:avLst/>
          </a:prstGeom>
        </p:spPr>
        <p:txBody>
          <a:bodyPr>
            <a:normAutofit fontScale="100000" lnSpcReduction="0"/>
          </a:bodyPr>
          <a:lstStyle/>
          <a:p>
            <a:pPr/>
            <a:r>
              <a:t>Problems</a:t>
            </a:r>
          </a:p>
        </p:txBody>
      </p:sp>
      <p:sp>
        <p:nvSpPr>
          <p:cNvPr id="2803" name="Everyone misses…"/>
          <p:cNvSpPr txBox="1"/>
          <p:nvPr>
            <p:ph type="body" idx="4294967295"/>
          </p:nvPr>
        </p:nvSpPr>
        <p:spPr>
          <a:xfrm>
            <a:off x="685800" y="1981200"/>
            <a:ext cx="7772400" cy="4114800"/>
          </a:xfrm>
          <a:prstGeom prst="rect">
            <a:avLst/>
          </a:prstGeom>
        </p:spPr>
        <p:txBody>
          <a:bodyPr>
            <a:normAutofit fontScale="100000" lnSpcReduction="0"/>
          </a:bodyPr>
          <a:lstStyle/>
          <a:p>
            <a:pPr>
              <a:buChar char="•"/>
            </a:pPr>
            <a:r>
              <a:t>Everyone misses</a:t>
            </a:r>
          </a:p>
          <a:p>
            <a:pPr lvl="1" marL="742950" indent="-285750">
              <a:spcBef>
                <a:spcPts val="0"/>
              </a:spcBef>
              <a:defRPr sz="2800"/>
            </a:pPr>
            <a:r>
              <a:t>Reads satisfied sequentially</a:t>
            </a:r>
          </a:p>
          <a:p>
            <a:pPr>
              <a:buChar char="•"/>
            </a:pPr>
            <a:r>
              <a:t>Everyone does TAS</a:t>
            </a:r>
          </a:p>
          <a:p>
            <a:pPr lvl="1" marL="742950" indent="-285750">
              <a:spcBef>
                <a:spcPts val="0"/>
              </a:spcBef>
              <a:defRPr sz="2800"/>
            </a:pPr>
            <a:r>
              <a:t>Invalidates others’ caches</a:t>
            </a:r>
          </a:p>
        </p:txBody>
      </p:sp>
    </p:spTree>
  </p:cSld>
  <p:clrMapOvr>
    <a:masterClrMapping/>
  </p:clrMapOvr>
  <p:transition xmlns:p14="http://schemas.microsoft.com/office/powerpoint/2010/main" spd="med" advClick="1"/>
</p:sld>
</file>

<file path=ppt/slides/slide9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7"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808"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809"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810" name="Mystery Explained"/>
          <p:cNvSpPr txBox="1"/>
          <p:nvPr>
            <p:ph type="title" idx="4294967295"/>
          </p:nvPr>
        </p:nvSpPr>
        <p:spPr>
          <a:xfrm>
            <a:off x="685800" y="609599"/>
            <a:ext cx="7772400" cy="1143002"/>
          </a:xfrm>
          <a:prstGeom prst="rect">
            <a:avLst/>
          </a:prstGeom>
        </p:spPr>
        <p:txBody>
          <a:bodyPr>
            <a:normAutofit fontScale="100000" lnSpcReduction="0"/>
          </a:bodyPr>
          <a:lstStyle/>
          <a:p>
            <a:pPr/>
            <a:r>
              <a:t>Mystery Explained</a:t>
            </a:r>
          </a:p>
        </p:txBody>
      </p:sp>
      <p:sp>
        <p:nvSpPr>
          <p:cNvPr id="2811" name="Line"/>
          <p:cNvSpPr/>
          <p:nvPr/>
        </p:nvSpPr>
        <p:spPr>
          <a:xfrm flipV="1">
            <a:off x="2646362" y="1924050"/>
            <a:ext cx="1" cy="2551113"/>
          </a:xfrm>
          <a:prstGeom prst="line">
            <a:avLst/>
          </a:prstGeom>
          <a:ln w="76200">
            <a:solidFill>
              <a:srgbClr val="0066CC"/>
            </a:solidFill>
            <a:tailEnd type="triangle"/>
          </a:ln>
        </p:spPr>
        <p:txBody>
          <a:bodyPr lIns="45719" rIns="45719"/>
          <a:lstStyle/>
          <a:p>
            <a:pPr algn="r">
              <a:defRPr b="1" sz="4400"/>
            </a:pPr>
          </a:p>
        </p:txBody>
      </p:sp>
      <p:sp>
        <p:nvSpPr>
          <p:cNvPr id="2812" name="Line"/>
          <p:cNvSpPr/>
          <p:nvPr/>
        </p:nvSpPr>
        <p:spPr>
          <a:xfrm>
            <a:off x="2646362" y="4443412"/>
            <a:ext cx="3336926" cy="1"/>
          </a:xfrm>
          <a:prstGeom prst="line">
            <a:avLst/>
          </a:prstGeom>
          <a:ln w="76200">
            <a:solidFill>
              <a:srgbClr val="0066CC"/>
            </a:solidFill>
            <a:tailEnd type="triangle"/>
          </a:ln>
        </p:spPr>
        <p:txBody>
          <a:bodyPr lIns="45719" rIns="45719"/>
          <a:lstStyle/>
          <a:p>
            <a:pPr algn="r">
              <a:defRPr b="1" sz="4400"/>
            </a:pPr>
          </a:p>
        </p:txBody>
      </p:sp>
      <p:sp>
        <p:nvSpPr>
          <p:cNvPr id="2813" name="TAS lock…"/>
          <p:cNvSpPr txBox="1"/>
          <p:nvPr/>
        </p:nvSpPr>
        <p:spPr>
          <a:xfrm>
            <a:off x="5948362" y="1898650"/>
            <a:ext cx="1717711" cy="251820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sz="2800">
                <a:solidFill>
                  <a:srgbClr val="FF9900"/>
                </a:solidFill>
              </a:defRPr>
            </a:pPr>
            <a:r>
              <a:t>TAS lock</a:t>
            </a:r>
          </a:p>
          <a:p>
            <a:pPr>
              <a:defRPr sz="2800">
                <a:solidFill>
                  <a:srgbClr val="FF9900"/>
                </a:solidFill>
              </a:defRPr>
            </a:pPr>
          </a:p>
          <a:p>
            <a:pPr>
              <a:defRPr sz="2800">
                <a:solidFill>
                  <a:srgbClr val="FF3300"/>
                </a:solidFill>
              </a:defRPr>
            </a:pPr>
            <a:r>
              <a:t>TTAS lock</a:t>
            </a:r>
          </a:p>
          <a:p>
            <a:pPr>
              <a:defRPr sz="2800">
                <a:solidFill>
                  <a:srgbClr val="00FF00"/>
                </a:solidFill>
              </a:defRPr>
            </a:pPr>
          </a:p>
          <a:p>
            <a:pPr>
              <a:defRPr sz="2800">
                <a:solidFill>
                  <a:srgbClr val="00FF00"/>
                </a:solidFill>
              </a:defRPr>
            </a:pPr>
            <a:r>
              <a:t>Ideal</a:t>
            </a:r>
          </a:p>
        </p:txBody>
      </p:sp>
      <p:sp>
        <p:nvSpPr>
          <p:cNvPr id="2814" name="time"/>
          <p:cNvSpPr txBox="1"/>
          <p:nvPr/>
        </p:nvSpPr>
        <p:spPr>
          <a:xfrm rot="10800000">
            <a:off x="1665287" y="2889760"/>
            <a:ext cx="609884" cy="967865"/>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time</a:t>
            </a:r>
          </a:p>
        </p:txBody>
      </p:sp>
      <p:sp>
        <p:nvSpPr>
          <p:cNvPr id="2815" name="threads"/>
          <p:cNvSpPr txBox="1"/>
          <p:nvPr/>
        </p:nvSpPr>
        <p:spPr>
          <a:xfrm rot="16200000">
            <a:off x="4405337" y="4316387"/>
            <a:ext cx="609884" cy="1629109"/>
          </a:xfrm>
          <a:prstGeom prst="rect">
            <a:avLst/>
          </a:prstGeom>
          <a:ln w="12700">
            <a:miter lim="400000"/>
          </a:ln>
          <a:extLst>
            <a:ext uri="{C572A759-6A51-4108-AA02-DFA0A04FC94B}">
              <ma14:wrappingTextBoxFlag xmlns:ma14="http://schemas.microsoft.com/office/mac/drawingml/2011/main" val="1"/>
            </a:ext>
          </a:extLst>
        </p:spPr>
        <p:txBody>
          <a:bodyPr vert="eaVert" wrap="none" lIns="45719" rIns="45719">
            <a:spAutoFit/>
          </a:bodyPr>
          <a:lstStyle>
            <a:lvl1pPr>
              <a:defRPr sz="3600">
                <a:solidFill>
                  <a:srgbClr val="0066CC"/>
                </a:solidFill>
              </a:defRPr>
            </a:lvl1pPr>
          </a:lstStyle>
          <a:p>
            <a:pPr/>
            <a:r>
              <a:t>threads</a:t>
            </a:r>
          </a:p>
        </p:txBody>
      </p:sp>
      <p:sp>
        <p:nvSpPr>
          <p:cNvPr id="2816" name="Line"/>
          <p:cNvSpPr/>
          <p:nvPr/>
        </p:nvSpPr>
        <p:spPr>
          <a:xfrm>
            <a:off x="2895600" y="4022725"/>
            <a:ext cx="2879725" cy="0"/>
          </a:xfrm>
          <a:prstGeom prst="line">
            <a:avLst/>
          </a:prstGeom>
          <a:ln w="57150">
            <a:solidFill>
              <a:srgbClr val="66FF33"/>
            </a:solidFill>
            <a:tailEnd type="triangle"/>
          </a:ln>
        </p:spPr>
        <p:txBody>
          <a:bodyPr lIns="45719" rIns="45719"/>
          <a:lstStyle/>
          <a:p>
            <a:pPr algn="r">
              <a:defRPr b="1" sz="4400"/>
            </a:pPr>
          </a:p>
        </p:txBody>
      </p:sp>
      <p:sp>
        <p:nvSpPr>
          <p:cNvPr id="2817" name="Line"/>
          <p:cNvSpPr/>
          <p:nvPr/>
        </p:nvSpPr>
        <p:spPr>
          <a:xfrm>
            <a:off x="2911475" y="1630362"/>
            <a:ext cx="2470150" cy="2239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707" y="20590"/>
                  <a:pt x="5428" y="19595"/>
                  <a:pt x="8274" y="17635"/>
                </a:cubicBezTo>
                <a:cubicBezTo>
                  <a:pt x="11119" y="15676"/>
                  <a:pt x="14840" y="12782"/>
                  <a:pt x="17061" y="9843"/>
                </a:cubicBezTo>
                <a:cubicBezTo>
                  <a:pt x="19282" y="6904"/>
                  <a:pt x="20434" y="3444"/>
                  <a:pt x="21600" y="0"/>
                </a:cubicBezTo>
              </a:path>
            </a:pathLst>
          </a:custGeom>
          <a:ln w="57150">
            <a:solidFill>
              <a:srgbClr val="FF99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
        <p:nvSpPr>
          <p:cNvPr id="2818" name="Line"/>
          <p:cNvSpPr/>
          <p:nvPr/>
        </p:nvSpPr>
        <p:spPr>
          <a:xfrm>
            <a:off x="2911475" y="2955925"/>
            <a:ext cx="2681288" cy="990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4156" y="19904"/>
                  <a:pt x="8313" y="18242"/>
                  <a:pt x="11906" y="14642"/>
                </a:cubicBezTo>
                <a:cubicBezTo>
                  <a:pt x="15500" y="11042"/>
                  <a:pt x="18544" y="5504"/>
                  <a:pt x="21600" y="0"/>
                </a:cubicBezTo>
              </a:path>
            </a:pathLst>
          </a:custGeom>
          <a:ln w="57150">
            <a:solidFill>
              <a:srgbClr val="FF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grpSp>
        <p:nvGrpSpPr>
          <p:cNvPr id="2821" name="Group"/>
          <p:cNvGrpSpPr/>
          <p:nvPr/>
        </p:nvGrpSpPr>
        <p:grpSpPr>
          <a:xfrm>
            <a:off x="4835525" y="3311546"/>
            <a:ext cx="3492500" cy="2965429"/>
            <a:chOff x="0" y="0"/>
            <a:chExt cx="3492500" cy="2965428"/>
          </a:xfrm>
        </p:grpSpPr>
        <p:sp>
          <p:nvSpPr>
            <p:cNvPr id="2819" name="Shape"/>
            <p:cNvSpPr/>
            <p:nvPr/>
          </p:nvSpPr>
          <p:spPr>
            <a:xfrm>
              <a:off x="0" y="0"/>
              <a:ext cx="3492500" cy="2965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7134"/>
                  </a:moveTo>
                  <a:cubicBezTo>
                    <a:pt x="1612" y="7134"/>
                    <a:pt x="0" y="8214"/>
                    <a:pt x="0" y="9545"/>
                  </a:cubicBezTo>
                  <a:lnTo>
                    <a:pt x="0" y="19189"/>
                  </a:lnTo>
                  <a:cubicBezTo>
                    <a:pt x="0" y="20521"/>
                    <a:pt x="1612" y="21600"/>
                    <a:pt x="3600" y="21600"/>
                  </a:cubicBezTo>
                  <a:lnTo>
                    <a:pt x="18000" y="21600"/>
                  </a:lnTo>
                  <a:cubicBezTo>
                    <a:pt x="19988" y="21600"/>
                    <a:pt x="21600" y="20521"/>
                    <a:pt x="21600" y="19189"/>
                  </a:cubicBezTo>
                  <a:lnTo>
                    <a:pt x="21600" y="9545"/>
                  </a:lnTo>
                  <a:cubicBezTo>
                    <a:pt x="21600" y="8214"/>
                    <a:pt x="19988" y="7134"/>
                    <a:pt x="18000" y="7134"/>
                  </a:cubicBezTo>
                  <a:lnTo>
                    <a:pt x="9000" y="7134"/>
                  </a:lnTo>
                  <a:lnTo>
                    <a:pt x="1581" y="0"/>
                  </a:lnTo>
                  <a:lnTo>
                    <a:pt x="3600" y="7134"/>
                  </a:lnTo>
                  <a:close/>
                </a:path>
              </a:pathLst>
            </a:custGeom>
            <a:solidFill>
              <a:srgbClr val="FFFFFF">
                <a:alpha val="47058"/>
              </a:srgbClr>
            </a:solidFill>
            <a:ln w="38100" cap="flat">
              <a:solidFill>
                <a:srgbClr val="FF3300"/>
              </a:solidFill>
              <a:prstDash val="solid"/>
              <a:round/>
            </a:ln>
            <a:effectLst/>
          </p:spPr>
          <p:txBody>
            <a:bodyPr wrap="square" lIns="45719" tIns="45719" rIns="45719" bIns="45719" numCol="1" anchor="ctr">
              <a:noAutofit/>
            </a:bodyPr>
            <a:lstStyle/>
            <a:p>
              <a:pPr algn="ctr">
                <a:defRPr sz="3200">
                  <a:solidFill>
                    <a:srgbClr val="FF0000"/>
                  </a:solidFill>
                </a:defRPr>
              </a:pPr>
            </a:p>
          </p:txBody>
        </p:sp>
        <p:sp>
          <p:nvSpPr>
            <p:cNvPr id="2820" name="Better than TAS but still not as good as ideal"/>
            <p:cNvSpPr txBox="1"/>
            <p:nvPr/>
          </p:nvSpPr>
          <p:spPr>
            <a:xfrm>
              <a:off x="127896" y="1228524"/>
              <a:ext cx="3236708" cy="148784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3200">
                  <a:solidFill>
                    <a:srgbClr val="FF0000"/>
                  </a:solidFill>
                </a:defRPr>
              </a:lvl1pPr>
            </a:lstStyle>
            <a:p>
              <a:pPr/>
              <a:r>
                <a:t>Better than TAS but still not as good as ideal</a:t>
              </a:r>
            </a:p>
          </p:txBody>
        </p:sp>
      </p:gr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82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21" grpId="1"/>
    </p:bldLst>
  </p:timing>
</p:sld>
</file>

<file path=ppt/slides/slide9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5"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826"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827"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828" name="Solution: Introduce Delay"/>
          <p:cNvSpPr txBox="1"/>
          <p:nvPr>
            <p:ph type="title" idx="4294967295"/>
          </p:nvPr>
        </p:nvSpPr>
        <p:spPr>
          <a:xfrm>
            <a:off x="533400" y="380999"/>
            <a:ext cx="7772400" cy="1143002"/>
          </a:xfrm>
          <a:prstGeom prst="rect">
            <a:avLst/>
          </a:prstGeom>
        </p:spPr>
        <p:txBody>
          <a:bodyPr>
            <a:normAutofit fontScale="100000" lnSpcReduction="0"/>
          </a:bodyPr>
          <a:lstStyle/>
          <a:p>
            <a:pPr/>
            <a:r>
              <a:t>Solution: Introduce Delay</a:t>
            </a:r>
          </a:p>
        </p:txBody>
      </p:sp>
      <p:sp>
        <p:nvSpPr>
          <p:cNvPr id="2829" name="Line"/>
          <p:cNvSpPr/>
          <p:nvPr/>
        </p:nvSpPr>
        <p:spPr>
          <a:xfrm>
            <a:off x="6905624" y="5053012"/>
            <a:ext cx="304801" cy="1588"/>
          </a:xfrm>
          <a:prstGeom prst="line">
            <a:avLst/>
          </a:prstGeom>
          <a:ln w="25400">
            <a:solidFill>
              <a:srgbClr val="000000"/>
            </a:solidFill>
            <a:tailEnd type="triangle"/>
          </a:ln>
        </p:spPr>
        <p:txBody>
          <a:bodyPr lIns="45719" rIns="45719"/>
          <a:lstStyle/>
          <a:p>
            <a:pPr algn="r">
              <a:defRPr b="1" sz="4400"/>
            </a:pPr>
          </a:p>
        </p:txBody>
      </p:sp>
      <p:sp>
        <p:nvSpPr>
          <p:cNvPr id="2830" name="Line"/>
          <p:cNvSpPr/>
          <p:nvPr/>
        </p:nvSpPr>
        <p:spPr>
          <a:xfrm>
            <a:off x="8366124" y="5065712"/>
            <a:ext cx="304801" cy="1588"/>
          </a:xfrm>
          <a:prstGeom prst="line">
            <a:avLst/>
          </a:prstGeom>
          <a:ln w="25400">
            <a:solidFill>
              <a:srgbClr val="000000"/>
            </a:solidFill>
            <a:tailEnd type="triangle"/>
          </a:ln>
        </p:spPr>
        <p:txBody>
          <a:bodyPr lIns="45719" rIns="45719"/>
          <a:lstStyle/>
          <a:p>
            <a:pPr algn="r">
              <a:defRPr b="1" sz="4400"/>
            </a:pPr>
          </a:p>
        </p:txBody>
      </p:sp>
      <p:sp>
        <p:nvSpPr>
          <p:cNvPr id="2831" name="spin lock"/>
          <p:cNvSpPr txBox="1"/>
          <p:nvPr/>
        </p:nvSpPr>
        <p:spPr>
          <a:xfrm>
            <a:off x="7297737" y="5456237"/>
            <a:ext cx="990998"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spin lock</a:t>
            </a:r>
          </a:p>
        </p:txBody>
      </p:sp>
      <p:sp>
        <p:nvSpPr>
          <p:cNvPr id="2832" name="Line"/>
          <p:cNvSpPr/>
          <p:nvPr/>
        </p:nvSpPr>
        <p:spPr>
          <a:xfrm>
            <a:off x="5540375" y="3956396"/>
            <a:ext cx="1314450" cy="771180"/>
          </a:xfrm>
          <a:custGeom>
            <a:avLst/>
            <a:gdLst/>
            <a:ahLst/>
            <a:cxnLst>
              <a:cxn ang="0">
                <a:pos x="wd2" y="hd2"/>
              </a:cxn>
              <a:cxn ang="5400000">
                <a:pos x="wd2" y="hd2"/>
              </a:cxn>
              <a:cxn ang="10800000">
                <a:pos x="wd2" y="hd2"/>
              </a:cxn>
              <a:cxn ang="16200000">
                <a:pos x="wd2" y="hd2"/>
              </a:cxn>
            </a:cxnLst>
            <a:rect l="0" t="0" r="r" b="b"/>
            <a:pathLst>
              <a:path w="21496" h="21502" fill="norm" stroke="1" extrusionOk="0">
                <a:moveTo>
                  <a:pt x="18692" y="21502"/>
                </a:moveTo>
                <a:cubicBezTo>
                  <a:pt x="19731" y="19146"/>
                  <a:pt x="20769" y="16789"/>
                  <a:pt x="21185" y="14433"/>
                </a:cubicBezTo>
                <a:cubicBezTo>
                  <a:pt x="21600" y="12077"/>
                  <a:pt x="21600" y="9327"/>
                  <a:pt x="21185" y="7364"/>
                </a:cubicBezTo>
                <a:cubicBezTo>
                  <a:pt x="20769" y="5400"/>
                  <a:pt x="19731" y="3829"/>
                  <a:pt x="18692" y="2651"/>
                </a:cubicBezTo>
                <a:cubicBezTo>
                  <a:pt x="17654" y="1473"/>
                  <a:pt x="15992" y="687"/>
                  <a:pt x="14954" y="295"/>
                </a:cubicBezTo>
                <a:cubicBezTo>
                  <a:pt x="13915" y="-98"/>
                  <a:pt x="13500" y="-98"/>
                  <a:pt x="12462" y="295"/>
                </a:cubicBezTo>
                <a:cubicBezTo>
                  <a:pt x="11423" y="687"/>
                  <a:pt x="10177" y="1080"/>
                  <a:pt x="8723" y="2651"/>
                </a:cubicBezTo>
                <a:cubicBezTo>
                  <a:pt x="7269" y="4222"/>
                  <a:pt x="5192" y="7364"/>
                  <a:pt x="3738" y="9720"/>
                </a:cubicBezTo>
                <a:cubicBezTo>
                  <a:pt x="2285" y="12077"/>
                  <a:pt x="1142" y="14433"/>
                  <a:pt x="0" y="16789"/>
                </a:cubicBezTo>
              </a:path>
            </a:pathLst>
          </a:custGeom>
          <a:ln w="28575">
            <a:solidFill>
              <a:srgbClr val="000000"/>
            </a:solidFill>
            <a:tailEnd type="triangle"/>
          </a:ln>
        </p:spPr>
        <p:txBody>
          <a:bodyPr lIns="45719" rIns="45719"/>
          <a:lstStyle/>
          <a:p>
            <a:pPr algn="r">
              <a:defRPr b="1" sz="4400">
                <a:solidFill>
                  <a:srgbClr val="0000FF"/>
                </a:solidFill>
                <a:latin typeface="Comic Sans MS"/>
                <a:ea typeface="Comic Sans MS"/>
                <a:cs typeface="Comic Sans MS"/>
                <a:sym typeface="Comic Sans MS"/>
              </a:defRPr>
            </a:pPr>
          </a:p>
        </p:txBody>
      </p:sp>
      <p:sp>
        <p:nvSpPr>
          <p:cNvPr id="2833" name="Line"/>
          <p:cNvSpPr/>
          <p:nvPr/>
        </p:nvSpPr>
        <p:spPr>
          <a:xfrm>
            <a:off x="3649662" y="5553075"/>
            <a:ext cx="3333751" cy="0"/>
          </a:xfrm>
          <a:prstGeom prst="line">
            <a:avLst/>
          </a:prstGeom>
          <a:ln w="28575">
            <a:solidFill>
              <a:srgbClr val="000000"/>
            </a:solidFill>
          </a:ln>
        </p:spPr>
        <p:txBody>
          <a:bodyPr lIns="45719" rIns="45719"/>
          <a:lstStyle/>
          <a:p>
            <a:pPr algn="r">
              <a:defRPr b="1" sz="4400"/>
            </a:pPr>
          </a:p>
        </p:txBody>
      </p:sp>
      <p:sp>
        <p:nvSpPr>
          <p:cNvPr id="2834" name="Line"/>
          <p:cNvSpPr/>
          <p:nvPr/>
        </p:nvSpPr>
        <p:spPr>
          <a:xfrm>
            <a:off x="6986587" y="5500687"/>
            <a:ext cx="1" cy="139701"/>
          </a:xfrm>
          <a:prstGeom prst="line">
            <a:avLst/>
          </a:prstGeom>
          <a:ln w="25400">
            <a:solidFill>
              <a:srgbClr val="000000"/>
            </a:solidFill>
          </a:ln>
        </p:spPr>
        <p:txBody>
          <a:bodyPr lIns="45719" rIns="45719"/>
          <a:lstStyle/>
          <a:p>
            <a:pPr algn="r">
              <a:defRPr b="1" sz="4400"/>
            </a:pPr>
          </a:p>
        </p:txBody>
      </p:sp>
      <p:sp>
        <p:nvSpPr>
          <p:cNvPr id="2835" name="Line"/>
          <p:cNvSpPr/>
          <p:nvPr/>
        </p:nvSpPr>
        <p:spPr>
          <a:xfrm>
            <a:off x="5719762" y="5464175"/>
            <a:ext cx="1" cy="139700"/>
          </a:xfrm>
          <a:prstGeom prst="line">
            <a:avLst/>
          </a:prstGeom>
          <a:ln w="25400">
            <a:solidFill>
              <a:srgbClr val="000000"/>
            </a:solidFill>
          </a:ln>
        </p:spPr>
        <p:txBody>
          <a:bodyPr lIns="45719" rIns="45719"/>
          <a:lstStyle/>
          <a:p>
            <a:pPr algn="r">
              <a:defRPr b="1" sz="4400"/>
            </a:pPr>
          </a:p>
        </p:txBody>
      </p:sp>
      <p:sp>
        <p:nvSpPr>
          <p:cNvPr id="2836" name="Line"/>
          <p:cNvSpPr/>
          <p:nvPr/>
        </p:nvSpPr>
        <p:spPr>
          <a:xfrm>
            <a:off x="6373812" y="5464175"/>
            <a:ext cx="1" cy="139700"/>
          </a:xfrm>
          <a:prstGeom prst="line">
            <a:avLst/>
          </a:prstGeom>
          <a:ln w="25400">
            <a:solidFill>
              <a:srgbClr val="000000"/>
            </a:solidFill>
          </a:ln>
        </p:spPr>
        <p:txBody>
          <a:bodyPr lIns="45719" rIns="45719"/>
          <a:lstStyle/>
          <a:p>
            <a:pPr algn="r">
              <a:defRPr b="1" sz="4400"/>
            </a:pPr>
          </a:p>
        </p:txBody>
      </p:sp>
      <p:sp>
        <p:nvSpPr>
          <p:cNvPr id="2837" name="Line"/>
          <p:cNvSpPr/>
          <p:nvPr/>
        </p:nvSpPr>
        <p:spPr>
          <a:xfrm>
            <a:off x="5235574" y="5456237"/>
            <a:ext cx="1" cy="139701"/>
          </a:xfrm>
          <a:prstGeom prst="line">
            <a:avLst/>
          </a:prstGeom>
          <a:ln w="25400">
            <a:solidFill>
              <a:srgbClr val="000000"/>
            </a:solidFill>
          </a:ln>
        </p:spPr>
        <p:txBody>
          <a:bodyPr lIns="45719" rIns="45719"/>
          <a:lstStyle/>
          <a:p>
            <a:pPr algn="r">
              <a:defRPr b="1" sz="4400"/>
            </a:pPr>
          </a:p>
        </p:txBody>
      </p:sp>
      <p:sp>
        <p:nvSpPr>
          <p:cNvPr id="2838" name="time"/>
          <p:cNvSpPr txBox="1"/>
          <p:nvPr/>
        </p:nvSpPr>
        <p:spPr>
          <a:xfrm>
            <a:off x="3025775" y="5380037"/>
            <a:ext cx="5334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time</a:t>
            </a:r>
          </a:p>
        </p:txBody>
      </p:sp>
      <p:sp>
        <p:nvSpPr>
          <p:cNvPr id="2839" name="d"/>
          <p:cNvSpPr txBox="1"/>
          <p:nvPr/>
        </p:nvSpPr>
        <p:spPr>
          <a:xfrm>
            <a:off x="6226175" y="5629275"/>
            <a:ext cx="214611" cy="310853"/>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defRPr sz="1600"/>
            </a:lvl1pPr>
          </a:lstStyle>
          <a:p>
            <a:pPr/>
            <a:r>
              <a:t>d</a:t>
            </a:r>
          </a:p>
        </p:txBody>
      </p:sp>
      <p:sp>
        <p:nvSpPr>
          <p:cNvPr id="2840" name="r1d"/>
          <p:cNvSpPr txBox="1"/>
          <p:nvPr/>
        </p:nvSpPr>
        <p:spPr>
          <a:xfrm>
            <a:off x="5565775" y="5641975"/>
            <a:ext cx="357618" cy="349461"/>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defRPr sz="1600"/>
            </a:pPr>
            <a:r>
              <a:t>r</a:t>
            </a:r>
            <a:r>
              <a:rPr baseline="-25000"/>
              <a:t>1</a:t>
            </a:r>
            <a:r>
              <a:t>d</a:t>
            </a:r>
          </a:p>
        </p:txBody>
      </p:sp>
      <p:sp>
        <p:nvSpPr>
          <p:cNvPr id="2841" name="r2d"/>
          <p:cNvSpPr txBox="1"/>
          <p:nvPr/>
        </p:nvSpPr>
        <p:spPr>
          <a:xfrm>
            <a:off x="5048250" y="5645150"/>
            <a:ext cx="357618" cy="349461"/>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p>
            <a:pPr>
              <a:lnSpc>
                <a:spcPct val="90000"/>
              </a:lnSpc>
              <a:defRPr sz="1600"/>
            </a:pPr>
            <a:r>
              <a:t>r</a:t>
            </a:r>
            <a:r>
              <a:rPr baseline="-25000"/>
              <a:t>2</a:t>
            </a:r>
            <a:r>
              <a:t>d</a:t>
            </a:r>
          </a:p>
        </p:txBody>
      </p:sp>
      <p:sp>
        <p:nvSpPr>
          <p:cNvPr id="2842" name="Rectangle"/>
          <p:cNvSpPr/>
          <p:nvPr/>
        </p:nvSpPr>
        <p:spPr>
          <a:xfrm>
            <a:off x="3751262" y="5419725"/>
            <a:ext cx="50801" cy="228600"/>
          </a:xfrm>
          <a:prstGeom prst="rect">
            <a:avLst/>
          </a:prstGeom>
          <a:solidFill>
            <a:srgbClr val="FFFFFF"/>
          </a:solidFill>
          <a:ln w="12700">
            <a:miter lim="400000"/>
          </a:ln>
        </p:spPr>
        <p:txBody>
          <a:bodyPr lIns="45719" rIns="45719" anchor="ctr"/>
          <a:lstStyle/>
          <a:p>
            <a:pPr/>
          </a:p>
        </p:txBody>
      </p:sp>
      <p:sp>
        <p:nvSpPr>
          <p:cNvPr id="2843" name="Rectangle"/>
          <p:cNvSpPr/>
          <p:nvPr/>
        </p:nvSpPr>
        <p:spPr>
          <a:xfrm>
            <a:off x="3903662" y="5470525"/>
            <a:ext cx="76201" cy="139700"/>
          </a:xfrm>
          <a:prstGeom prst="rect">
            <a:avLst/>
          </a:prstGeom>
          <a:solidFill>
            <a:srgbClr val="FFFFFF"/>
          </a:solidFill>
          <a:ln w="12700">
            <a:miter lim="400000"/>
          </a:ln>
        </p:spPr>
        <p:txBody>
          <a:bodyPr lIns="45719" rIns="45719" anchor="ctr"/>
          <a:lstStyle/>
          <a:p>
            <a:pPr/>
          </a:p>
        </p:txBody>
      </p:sp>
      <p:sp>
        <p:nvSpPr>
          <p:cNvPr id="2844" name="If the lock looks free…"/>
          <p:cNvSpPr txBox="1"/>
          <p:nvPr/>
        </p:nvSpPr>
        <p:spPr>
          <a:xfrm>
            <a:off x="296862" y="2122487"/>
            <a:ext cx="7811453" cy="19577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457200" indent="-457200">
              <a:buSzPct val="100000"/>
              <a:buChar char="•"/>
              <a:defRPr sz="3200"/>
            </a:pPr>
            <a:r>
              <a:t>If the lock looks free</a:t>
            </a:r>
          </a:p>
          <a:p>
            <a:pPr lvl="1" marL="914400" indent="-457200">
              <a:buSzPct val="100000"/>
              <a:buChar char="•"/>
              <a:defRPr sz="3200"/>
            </a:pPr>
            <a:r>
              <a:t>But I fail to get it</a:t>
            </a:r>
          </a:p>
          <a:p>
            <a:pPr marL="457200" indent="-457200">
              <a:buSzPct val="100000"/>
              <a:buChar char="•"/>
              <a:defRPr sz="3200"/>
            </a:pPr>
            <a:r>
              <a:t>There must be contention</a:t>
            </a:r>
          </a:p>
          <a:p>
            <a:pPr lvl="1" marL="914400" indent="-457200">
              <a:buSzPct val="100000"/>
              <a:buChar char="•"/>
              <a:defRPr sz="3200"/>
            </a:pPr>
            <a:r>
              <a:t>Better to back off than to collide again</a:t>
            </a:r>
          </a:p>
        </p:txBody>
      </p:sp>
      <p:grpSp>
        <p:nvGrpSpPr>
          <p:cNvPr id="2854" name="Group"/>
          <p:cNvGrpSpPr/>
          <p:nvPr/>
        </p:nvGrpSpPr>
        <p:grpSpPr>
          <a:xfrm>
            <a:off x="6286499" y="4821237"/>
            <a:ext cx="557214" cy="525463"/>
            <a:chOff x="0" y="0"/>
            <a:chExt cx="557212" cy="525462"/>
          </a:xfrm>
        </p:grpSpPr>
        <p:sp>
          <p:nvSpPr>
            <p:cNvPr id="2845" name="Rectangle"/>
            <p:cNvSpPr/>
            <p:nvPr/>
          </p:nvSpPr>
          <p:spPr>
            <a:xfrm flipH="1">
              <a:off x="223926" y="379789"/>
              <a:ext cx="317664" cy="104053"/>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846" name="Line"/>
            <p:cNvSpPr/>
            <p:nvPr/>
          </p:nvSpPr>
          <p:spPr>
            <a:xfrm>
              <a:off x="468683" y="291345"/>
              <a:ext cx="88530" cy="2237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47" name="Line"/>
            <p:cNvSpPr/>
            <p:nvPr/>
          </p:nvSpPr>
          <p:spPr>
            <a:xfrm>
              <a:off x="432230" y="182090"/>
              <a:ext cx="80068" cy="202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48" name="Line"/>
            <p:cNvSpPr/>
            <p:nvPr/>
          </p:nvSpPr>
          <p:spPr>
            <a:xfrm>
              <a:off x="349559" y="52025"/>
              <a:ext cx="82672" cy="2081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49" name="Shape"/>
            <p:cNvSpPr/>
            <p:nvPr/>
          </p:nvSpPr>
          <p:spPr>
            <a:xfrm flipH="1">
              <a:off x="57283" y="0"/>
              <a:ext cx="484307" cy="384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50" name="Shape"/>
            <p:cNvSpPr/>
            <p:nvPr/>
          </p:nvSpPr>
          <p:spPr>
            <a:xfrm flipH="1">
              <a:off x="62491" y="0"/>
              <a:ext cx="161436" cy="494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51" name="Line"/>
            <p:cNvSpPr/>
            <p:nvPr/>
          </p:nvSpPr>
          <p:spPr>
            <a:xfrm flipH="1">
              <a:off x="93736" y="301750"/>
              <a:ext cx="88530" cy="2237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52" name="Line"/>
            <p:cNvSpPr/>
            <p:nvPr/>
          </p:nvSpPr>
          <p:spPr>
            <a:xfrm flipH="1">
              <a:off x="46868" y="187293"/>
              <a:ext cx="80068" cy="202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53" name="Line"/>
            <p:cNvSpPr/>
            <p:nvPr/>
          </p:nvSpPr>
          <p:spPr>
            <a:xfrm flipH="1">
              <a:off x="0" y="78038"/>
              <a:ext cx="82671" cy="2081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860" name="Group"/>
          <p:cNvGrpSpPr/>
          <p:nvPr/>
        </p:nvGrpSpPr>
        <p:grpSpPr>
          <a:xfrm>
            <a:off x="7548562" y="4710112"/>
            <a:ext cx="474664" cy="676276"/>
            <a:chOff x="0" y="0"/>
            <a:chExt cx="474662" cy="676274"/>
          </a:xfrm>
        </p:grpSpPr>
        <p:sp>
          <p:nvSpPr>
            <p:cNvPr id="2855" name="Oval"/>
            <p:cNvSpPr/>
            <p:nvPr/>
          </p:nvSpPr>
          <p:spPr>
            <a:xfrm>
              <a:off x="0" y="0"/>
              <a:ext cx="474663" cy="490329"/>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856" name="Oval"/>
            <p:cNvSpPr/>
            <p:nvPr/>
          </p:nvSpPr>
          <p:spPr>
            <a:xfrm>
              <a:off x="68826" y="66324"/>
              <a:ext cx="332264" cy="384921"/>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2857" name="Oval"/>
            <p:cNvSpPr/>
            <p:nvPr/>
          </p:nvSpPr>
          <p:spPr>
            <a:xfrm>
              <a:off x="3559" y="197789"/>
              <a:ext cx="471104" cy="478486"/>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858" name="Circle"/>
            <p:cNvSpPr/>
            <p:nvPr/>
          </p:nvSpPr>
          <p:spPr>
            <a:xfrm>
              <a:off x="151892" y="296092"/>
              <a:ext cx="169692" cy="164628"/>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2859" name="Shape"/>
            <p:cNvSpPr/>
            <p:nvPr/>
          </p:nvSpPr>
          <p:spPr>
            <a:xfrm flipH="1" rot="10800000">
              <a:off x="186305" y="432294"/>
              <a:ext cx="113920" cy="143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868" name="Group"/>
          <p:cNvGrpSpPr/>
          <p:nvPr/>
        </p:nvGrpSpPr>
        <p:grpSpPr>
          <a:xfrm>
            <a:off x="7637462" y="4273550"/>
            <a:ext cx="488951" cy="698500"/>
            <a:chOff x="0" y="0"/>
            <a:chExt cx="488950" cy="698500"/>
          </a:xfrm>
        </p:grpSpPr>
        <p:sp>
          <p:nvSpPr>
            <p:cNvPr id="2861" name="Line"/>
            <p:cNvSpPr/>
            <p:nvPr/>
          </p:nvSpPr>
          <p:spPr>
            <a:xfrm>
              <a:off x="0" y="0"/>
              <a:ext cx="222250" cy="677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AFD00"/>
            </a:solidFill>
            <a:ln w="25400" cap="rnd">
              <a:solidFill>
                <a:srgbClr val="F35B1B"/>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862" name="Line"/>
            <p:cNvSpPr/>
            <p:nvPr/>
          </p:nvSpPr>
          <p:spPr>
            <a:xfrm>
              <a:off x="168275" y="230187"/>
              <a:ext cx="228600" cy="461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863" name="Line"/>
            <p:cNvSpPr/>
            <p:nvPr/>
          </p:nvSpPr>
          <p:spPr>
            <a:xfrm>
              <a:off x="65087" y="60325"/>
              <a:ext cx="36671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3300"/>
            </a:solidFill>
            <a:ln w="25400" cap="rnd">
              <a:solidFill>
                <a:srgbClr val="FAFD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864" name="Line"/>
            <p:cNvSpPr/>
            <p:nvPr/>
          </p:nvSpPr>
          <p:spPr>
            <a:xfrm>
              <a:off x="190500" y="211137"/>
              <a:ext cx="298450" cy="460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865" name="Line"/>
            <p:cNvSpPr/>
            <p:nvPr/>
          </p:nvSpPr>
          <p:spPr>
            <a:xfrm>
              <a:off x="22225" y="134937"/>
              <a:ext cx="268288" cy="563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3300"/>
            </a:solidFill>
            <a:ln w="25400" cap="rnd">
              <a:solidFill>
                <a:srgbClr val="EF91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866" name="Line"/>
            <p:cNvSpPr/>
            <p:nvPr/>
          </p:nvSpPr>
          <p:spPr>
            <a:xfrm>
              <a:off x="144462" y="66675"/>
              <a:ext cx="176213" cy="611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CC00"/>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867" name="Line"/>
            <p:cNvSpPr/>
            <p:nvPr/>
          </p:nvSpPr>
          <p:spPr>
            <a:xfrm>
              <a:off x="228600" y="468312"/>
              <a:ext cx="200025" cy="203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8"/>
                  </a:lnTo>
                  <a:lnTo>
                    <a:pt x="17486" y="5062"/>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3300"/>
            </a:solidFill>
            <a:ln w="25400" cap="rnd">
              <a:solidFill>
                <a:srgbClr val="FFCC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Tree>
  </p:cSld>
  <p:clrMapOvr>
    <a:masterClrMapping/>
  </p:clrMapOvr>
  <p:transition xmlns:p14="http://schemas.microsoft.com/office/powerpoint/2010/main" spd="med" advClick="1"/>
</p:sld>
</file>

<file path=ppt/slides/slide9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7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87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pic>
        <p:nvPicPr>
          <p:cNvPr id="2874" name="magic" descr="magic"/>
          <p:cNvPicPr>
            <a:picLocks noChangeAspect="1"/>
          </p:cNvPicPr>
          <p:nvPr/>
        </p:nvPicPr>
        <p:blipFill>
          <a:blip r:embed="rId3">
            <a:extLst/>
          </a:blip>
          <a:stretch>
            <a:fillRect/>
          </a:stretch>
        </p:blipFill>
        <p:spPr>
          <a:xfrm>
            <a:off x="2540000" y="2540000"/>
            <a:ext cx="127000" cy="127000"/>
          </a:xfrm>
          <a:prstGeom prst="rect">
            <a:avLst/>
          </a:prstGeom>
          <a:ln w="12700">
            <a:miter lim="400000"/>
          </a:ln>
        </p:spPr>
      </p:pic>
      <p:sp>
        <p:nvSpPr>
          <p:cNvPr id="2875" name="Dynamic Example: Exponential Backoff"/>
          <p:cNvSpPr txBox="1"/>
          <p:nvPr>
            <p:ph type="title" idx="4294967295"/>
          </p:nvPr>
        </p:nvSpPr>
        <p:spPr>
          <a:xfrm>
            <a:off x="685800" y="457199"/>
            <a:ext cx="7772400" cy="1143002"/>
          </a:xfrm>
          <a:prstGeom prst="rect">
            <a:avLst/>
          </a:prstGeom>
        </p:spPr>
        <p:txBody>
          <a:bodyPr>
            <a:normAutofit fontScale="100000" lnSpcReduction="0"/>
          </a:bodyPr>
          <a:lstStyle>
            <a:lvl1pPr defTabSz="768095">
              <a:defRPr sz="3696"/>
            </a:lvl1pPr>
          </a:lstStyle>
          <a:p>
            <a:pPr/>
            <a:r>
              <a:t>Dynamic Example: Exponential Backoff</a:t>
            </a:r>
          </a:p>
        </p:txBody>
      </p:sp>
      <p:sp>
        <p:nvSpPr>
          <p:cNvPr id="2876" name="Oval"/>
          <p:cNvSpPr/>
          <p:nvPr/>
        </p:nvSpPr>
        <p:spPr>
          <a:xfrm>
            <a:off x="2887662" y="1936750"/>
            <a:ext cx="2560638" cy="1003300"/>
          </a:xfrm>
          <a:prstGeom prst="ellipse">
            <a:avLst/>
          </a:prstGeom>
          <a:solidFill>
            <a:srgbClr val="FFFFFF"/>
          </a:solidFill>
          <a:ln w="25400">
            <a:solidFill>
              <a:srgbClr val="000000"/>
            </a:solidFill>
          </a:ln>
        </p:spPr>
        <p:txBody>
          <a:bodyPr lIns="45719" rIns="45719" anchor="ctr"/>
          <a:lstStyle/>
          <a:p>
            <a:pPr/>
          </a:p>
        </p:txBody>
      </p:sp>
      <p:sp>
        <p:nvSpPr>
          <p:cNvPr id="2877" name="Rectangle"/>
          <p:cNvSpPr/>
          <p:nvPr/>
        </p:nvSpPr>
        <p:spPr>
          <a:xfrm>
            <a:off x="2654300" y="2292350"/>
            <a:ext cx="3619500" cy="1028700"/>
          </a:xfrm>
          <a:prstGeom prst="rect">
            <a:avLst/>
          </a:prstGeom>
          <a:solidFill>
            <a:srgbClr val="FFFFFF"/>
          </a:solidFill>
          <a:ln w="12700">
            <a:miter lim="400000"/>
          </a:ln>
        </p:spPr>
        <p:txBody>
          <a:bodyPr lIns="45719" rIns="45719" anchor="ctr"/>
          <a:lstStyle/>
          <a:p>
            <a:pPr/>
          </a:p>
        </p:txBody>
      </p:sp>
      <p:sp>
        <p:nvSpPr>
          <p:cNvPr id="2878" name="Line"/>
          <p:cNvSpPr/>
          <p:nvPr/>
        </p:nvSpPr>
        <p:spPr>
          <a:xfrm>
            <a:off x="5348287" y="3049587"/>
            <a:ext cx="304801" cy="1588"/>
          </a:xfrm>
          <a:prstGeom prst="line">
            <a:avLst/>
          </a:prstGeom>
          <a:ln w="25400">
            <a:solidFill>
              <a:srgbClr val="000000"/>
            </a:solidFill>
            <a:tailEnd type="triangle"/>
          </a:ln>
        </p:spPr>
        <p:txBody>
          <a:bodyPr lIns="45719" rIns="45719"/>
          <a:lstStyle/>
          <a:p>
            <a:pPr algn="r">
              <a:defRPr b="1" sz="4400"/>
            </a:pPr>
          </a:p>
        </p:txBody>
      </p:sp>
      <p:sp>
        <p:nvSpPr>
          <p:cNvPr id="2879" name="Line"/>
          <p:cNvSpPr/>
          <p:nvPr/>
        </p:nvSpPr>
        <p:spPr>
          <a:xfrm>
            <a:off x="2078037" y="3473450"/>
            <a:ext cx="3333751" cy="0"/>
          </a:xfrm>
          <a:prstGeom prst="line">
            <a:avLst/>
          </a:prstGeom>
          <a:ln w="25400">
            <a:solidFill>
              <a:srgbClr val="000000"/>
            </a:solidFill>
          </a:ln>
        </p:spPr>
        <p:txBody>
          <a:bodyPr lIns="45719" rIns="45719"/>
          <a:lstStyle/>
          <a:p>
            <a:pPr algn="r">
              <a:defRPr b="1" sz="4400"/>
            </a:pPr>
          </a:p>
        </p:txBody>
      </p:sp>
      <p:sp>
        <p:nvSpPr>
          <p:cNvPr id="2880" name="Line"/>
          <p:cNvSpPr/>
          <p:nvPr/>
        </p:nvSpPr>
        <p:spPr>
          <a:xfrm>
            <a:off x="5424487" y="3397250"/>
            <a:ext cx="1" cy="139700"/>
          </a:xfrm>
          <a:prstGeom prst="line">
            <a:avLst/>
          </a:prstGeom>
          <a:ln w="25400">
            <a:solidFill>
              <a:srgbClr val="000000"/>
            </a:solidFill>
          </a:ln>
        </p:spPr>
        <p:txBody>
          <a:bodyPr lIns="45719" rIns="45719"/>
          <a:lstStyle/>
          <a:p>
            <a:pPr algn="r">
              <a:defRPr b="1" sz="4400"/>
            </a:pPr>
          </a:p>
        </p:txBody>
      </p:sp>
      <p:sp>
        <p:nvSpPr>
          <p:cNvPr id="2881" name="Line"/>
          <p:cNvSpPr/>
          <p:nvPr/>
        </p:nvSpPr>
        <p:spPr>
          <a:xfrm>
            <a:off x="4129087" y="3403600"/>
            <a:ext cx="1" cy="139700"/>
          </a:xfrm>
          <a:prstGeom prst="line">
            <a:avLst/>
          </a:prstGeom>
          <a:ln w="25400">
            <a:solidFill>
              <a:srgbClr val="000000"/>
            </a:solidFill>
          </a:ln>
        </p:spPr>
        <p:txBody>
          <a:bodyPr lIns="45719" rIns="45719"/>
          <a:lstStyle/>
          <a:p>
            <a:pPr algn="r">
              <a:defRPr b="1" sz="4400"/>
            </a:pPr>
          </a:p>
        </p:txBody>
      </p:sp>
      <p:sp>
        <p:nvSpPr>
          <p:cNvPr id="2882" name="Line"/>
          <p:cNvSpPr/>
          <p:nvPr/>
        </p:nvSpPr>
        <p:spPr>
          <a:xfrm>
            <a:off x="4783137" y="3403600"/>
            <a:ext cx="1" cy="139700"/>
          </a:xfrm>
          <a:prstGeom prst="line">
            <a:avLst/>
          </a:prstGeom>
          <a:ln w="25400">
            <a:solidFill>
              <a:srgbClr val="000000"/>
            </a:solidFill>
          </a:ln>
        </p:spPr>
        <p:txBody>
          <a:bodyPr lIns="45719" rIns="45719"/>
          <a:lstStyle/>
          <a:p>
            <a:pPr algn="r">
              <a:defRPr b="1" sz="4400"/>
            </a:pPr>
          </a:p>
        </p:txBody>
      </p:sp>
      <p:sp>
        <p:nvSpPr>
          <p:cNvPr id="2883" name="Line"/>
          <p:cNvSpPr/>
          <p:nvPr/>
        </p:nvSpPr>
        <p:spPr>
          <a:xfrm>
            <a:off x="2801937" y="3403600"/>
            <a:ext cx="1" cy="139700"/>
          </a:xfrm>
          <a:prstGeom prst="line">
            <a:avLst/>
          </a:prstGeom>
          <a:ln w="25400">
            <a:solidFill>
              <a:srgbClr val="000000"/>
            </a:solidFill>
          </a:ln>
        </p:spPr>
        <p:txBody>
          <a:bodyPr lIns="45719" rIns="45719"/>
          <a:lstStyle/>
          <a:p>
            <a:pPr algn="r">
              <a:defRPr b="1" sz="4400"/>
            </a:pPr>
          </a:p>
        </p:txBody>
      </p:sp>
      <p:sp>
        <p:nvSpPr>
          <p:cNvPr id="2884" name="time"/>
          <p:cNvSpPr txBox="1"/>
          <p:nvPr/>
        </p:nvSpPr>
        <p:spPr>
          <a:xfrm>
            <a:off x="1435100" y="3319462"/>
            <a:ext cx="533463"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time</a:t>
            </a:r>
          </a:p>
        </p:txBody>
      </p:sp>
      <p:sp>
        <p:nvSpPr>
          <p:cNvPr id="2885" name="d"/>
          <p:cNvSpPr txBox="1"/>
          <p:nvPr/>
        </p:nvSpPr>
        <p:spPr>
          <a:xfrm>
            <a:off x="4635500" y="3568700"/>
            <a:ext cx="214611" cy="310853"/>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defRPr sz="1600"/>
            </a:lvl1pPr>
          </a:lstStyle>
          <a:p>
            <a:pPr/>
            <a:r>
              <a:t>d</a:t>
            </a:r>
          </a:p>
        </p:txBody>
      </p:sp>
      <p:sp>
        <p:nvSpPr>
          <p:cNvPr id="2886" name="2d"/>
          <p:cNvSpPr txBox="1"/>
          <p:nvPr/>
        </p:nvSpPr>
        <p:spPr>
          <a:xfrm>
            <a:off x="3975100" y="3581400"/>
            <a:ext cx="327621" cy="310853"/>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defRPr sz="1600"/>
            </a:lvl1pPr>
          </a:lstStyle>
          <a:p>
            <a:pPr/>
            <a:r>
              <a:t>2d</a:t>
            </a:r>
          </a:p>
        </p:txBody>
      </p:sp>
      <p:sp>
        <p:nvSpPr>
          <p:cNvPr id="2887" name="4d"/>
          <p:cNvSpPr txBox="1"/>
          <p:nvPr/>
        </p:nvSpPr>
        <p:spPr>
          <a:xfrm>
            <a:off x="2578100" y="3581400"/>
            <a:ext cx="327621" cy="310853"/>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defRPr sz="1600"/>
            </a:lvl1pPr>
          </a:lstStyle>
          <a:p>
            <a:pPr/>
            <a:r>
              <a:t>4d</a:t>
            </a:r>
          </a:p>
        </p:txBody>
      </p:sp>
      <p:sp>
        <p:nvSpPr>
          <p:cNvPr id="2888" name="Rectangle"/>
          <p:cNvSpPr/>
          <p:nvPr/>
        </p:nvSpPr>
        <p:spPr>
          <a:xfrm>
            <a:off x="2160587" y="3359150"/>
            <a:ext cx="50801" cy="228600"/>
          </a:xfrm>
          <a:prstGeom prst="rect">
            <a:avLst/>
          </a:prstGeom>
          <a:solidFill>
            <a:srgbClr val="FFFFFF"/>
          </a:solidFill>
          <a:ln w="12700">
            <a:miter lim="400000"/>
          </a:ln>
        </p:spPr>
        <p:txBody>
          <a:bodyPr lIns="45719" rIns="45719" anchor="ctr"/>
          <a:lstStyle/>
          <a:p>
            <a:pPr/>
          </a:p>
        </p:txBody>
      </p:sp>
      <p:sp>
        <p:nvSpPr>
          <p:cNvPr id="2889" name="Rectangle"/>
          <p:cNvSpPr/>
          <p:nvPr/>
        </p:nvSpPr>
        <p:spPr>
          <a:xfrm>
            <a:off x="2312987" y="3409950"/>
            <a:ext cx="76201" cy="139700"/>
          </a:xfrm>
          <a:prstGeom prst="rect">
            <a:avLst/>
          </a:prstGeom>
          <a:solidFill>
            <a:srgbClr val="FFFFFF"/>
          </a:solidFill>
          <a:ln w="12700">
            <a:miter lim="400000"/>
          </a:ln>
        </p:spPr>
        <p:txBody>
          <a:bodyPr lIns="45719" rIns="45719" anchor="ctr"/>
          <a:lstStyle/>
          <a:p>
            <a:pPr/>
          </a:p>
        </p:txBody>
      </p:sp>
      <p:sp>
        <p:nvSpPr>
          <p:cNvPr id="2890" name="Line"/>
          <p:cNvSpPr/>
          <p:nvPr/>
        </p:nvSpPr>
        <p:spPr>
          <a:xfrm>
            <a:off x="6808787" y="3062287"/>
            <a:ext cx="304801" cy="1588"/>
          </a:xfrm>
          <a:prstGeom prst="line">
            <a:avLst/>
          </a:prstGeom>
          <a:ln w="25400">
            <a:solidFill>
              <a:srgbClr val="000000"/>
            </a:solidFill>
            <a:tailEnd type="triangle"/>
          </a:ln>
        </p:spPr>
        <p:txBody>
          <a:bodyPr lIns="45719" rIns="45719"/>
          <a:lstStyle/>
          <a:p>
            <a:pPr algn="r">
              <a:defRPr b="1" sz="4400"/>
            </a:pPr>
          </a:p>
        </p:txBody>
      </p:sp>
      <p:sp>
        <p:nvSpPr>
          <p:cNvPr id="2891" name="Line"/>
          <p:cNvSpPr/>
          <p:nvPr/>
        </p:nvSpPr>
        <p:spPr>
          <a:xfrm flipV="1">
            <a:off x="2871787" y="2247900"/>
            <a:ext cx="114301" cy="127000"/>
          </a:xfrm>
          <a:prstGeom prst="line">
            <a:avLst/>
          </a:prstGeom>
          <a:ln w="25400">
            <a:solidFill>
              <a:srgbClr val="000000"/>
            </a:solidFill>
            <a:headEnd type="triangle"/>
          </a:ln>
        </p:spPr>
        <p:txBody>
          <a:bodyPr lIns="45719" rIns="45719"/>
          <a:lstStyle/>
          <a:p>
            <a:pPr algn="r">
              <a:defRPr b="1" sz="4400"/>
            </a:pPr>
          </a:p>
        </p:txBody>
      </p:sp>
      <p:sp>
        <p:nvSpPr>
          <p:cNvPr id="2892" name="spin lock"/>
          <p:cNvSpPr txBox="1"/>
          <p:nvPr/>
        </p:nvSpPr>
        <p:spPr>
          <a:xfrm>
            <a:off x="5740400" y="3452812"/>
            <a:ext cx="990997" cy="348122"/>
          </a:xfrm>
          <a:prstGeom prst="rect">
            <a:avLst/>
          </a:prstGeom>
          <a:ln w="12700">
            <a:miter lim="400000"/>
          </a:ln>
          <a:extLst>
            <a:ext uri="{C572A759-6A51-4108-AA02-DFA0A04FC94B}">
              <ma14:wrappingTextBoxFlag xmlns:ma14="http://schemas.microsoft.com/office/mac/drawingml/2011/main" val="1"/>
            </a:ext>
          </a:extLst>
        </p:spPr>
        <p:txBody>
          <a:bodyPr wrap="none" lIns="44450" tIns="44450" rIns="44450" bIns="44450">
            <a:spAutoFit/>
          </a:bodyPr>
          <a:lstStyle>
            <a:lvl1pPr>
              <a:lnSpc>
                <a:spcPct val="90000"/>
              </a:lnSpc>
            </a:lvl1pPr>
          </a:lstStyle>
          <a:p>
            <a:pPr/>
            <a:r>
              <a:t>spin lock</a:t>
            </a:r>
          </a:p>
        </p:txBody>
      </p:sp>
      <p:sp>
        <p:nvSpPr>
          <p:cNvPr id="2893" name="If I fail to get lock…"/>
          <p:cNvSpPr txBox="1"/>
          <p:nvPr>
            <p:ph type="body" sz="quarter" idx="4294967295"/>
          </p:nvPr>
        </p:nvSpPr>
        <p:spPr>
          <a:xfrm>
            <a:off x="728662" y="4148137"/>
            <a:ext cx="7351713" cy="1385888"/>
          </a:xfrm>
          <a:prstGeom prst="rect">
            <a:avLst/>
          </a:prstGeom>
        </p:spPr>
        <p:txBody>
          <a:bodyPr>
            <a:normAutofit fontScale="100000" lnSpcReduction="0"/>
          </a:bodyPr>
          <a:lstStyle/>
          <a:p>
            <a:pPr marL="301752" indent="-301752" defTabSz="804672">
              <a:lnSpc>
                <a:spcPct val="90000"/>
              </a:lnSpc>
              <a:spcBef>
                <a:spcPts val="500"/>
              </a:spcBef>
              <a:buSzTx/>
              <a:buNone/>
              <a:defRPr b="1" sz="2464"/>
            </a:pPr>
            <a:r>
              <a:t> </a:t>
            </a:r>
            <a:r>
              <a:rPr b="0"/>
              <a:t>If I fail to get lock</a:t>
            </a:r>
          </a:p>
          <a:p>
            <a:pPr lvl="1" marL="653795" indent="-251459" defTabSz="804672">
              <a:lnSpc>
                <a:spcPct val="90000"/>
              </a:lnSpc>
              <a:spcBef>
                <a:spcPts val="0"/>
              </a:spcBef>
              <a:defRPr sz="2464"/>
            </a:pPr>
            <a:r>
              <a:t>wait random duration before retry</a:t>
            </a:r>
          </a:p>
          <a:p>
            <a:pPr lvl="1" marL="653795" indent="-251459" defTabSz="804672">
              <a:lnSpc>
                <a:spcPct val="90000"/>
              </a:lnSpc>
              <a:spcBef>
                <a:spcPts val="0"/>
              </a:spcBef>
              <a:defRPr sz="2464"/>
            </a:pPr>
            <a:r>
              <a:t>Each subsequent failure doubles expected wait</a:t>
            </a:r>
          </a:p>
        </p:txBody>
      </p:sp>
      <p:grpSp>
        <p:nvGrpSpPr>
          <p:cNvPr id="2903" name="Group"/>
          <p:cNvGrpSpPr/>
          <p:nvPr/>
        </p:nvGrpSpPr>
        <p:grpSpPr>
          <a:xfrm>
            <a:off x="4738687" y="2824162"/>
            <a:ext cx="557213" cy="525463"/>
            <a:chOff x="0" y="0"/>
            <a:chExt cx="557212" cy="525462"/>
          </a:xfrm>
        </p:grpSpPr>
        <p:sp>
          <p:nvSpPr>
            <p:cNvPr id="2894" name="Rectangle"/>
            <p:cNvSpPr/>
            <p:nvPr/>
          </p:nvSpPr>
          <p:spPr>
            <a:xfrm flipH="1">
              <a:off x="223926" y="379789"/>
              <a:ext cx="317664" cy="104053"/>
            </a:xfrm>
            <a:prstGeom prst="rect">
              <a:avLst/>
            </a:prstGeom>
            <a:solidFill>
              <a:srgbClr val="FF0000"/>
            </a:solidFill>
            <a:ln w="38100" cap="flat">
              <a:solidFill>
                <a:srgbClr val="000000"/>
              </a:solidFill>
              <a:prstDash val="solid"/>
              <a:round/>
            </a:ln>
            <a:effectLst/>
          </p:spPr>
          <p:txBody>
            <a:bodyPr wrap="square" lIns="45719" tIns="45719" rIns="45719" bIns="45719" numCol="1" anchor="ctr">
              <a:noAutofit/>
            </a:bodyPr>
            <a:lstStyle/>
            <a:p>
              <a:pPr/>
            </a:p>
          </p:txBody>
        </p:sp>
        <p:sp>
          <p:nvSpPr>
            <p:cNvPr id="2895" name="Line"/>
            <p:cNvSpPr/>
            <p:nvPr/>
          </p:nvSpPr>
          <p:spPr>
            <a:xfrm>
              <a:off x="468683" y="291345"/>
              <a:ext cx="88530" cy="2237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96" name="Line"/>
            <p:cNvSpPr/>
            <p:nvPr/>
          </p:nvSpPr>
          <p:spPr>
            <a:xfrm>
              <a:off x="432230" y="182090"/>
              <a:ext cx="80068" cy="202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97" name="Line"/>
            <p:cNvSpPr/>
            <p:nvPr/>
          </p:nvSpPr>
          <p:spPr>
            <a:xfrm>
              <a:off x="349559" y="52025"/>
              <a:ext cx="82672" cy="2081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98" name="Shape"/>
            <p:cNvSpPr/>
            <p:nvPr/>
          </p:nvSpPr>
          <p:spPr>
            <a:xfrm flipH="1">
              <a:off x="57283" y="0"/>
              <a:ext cx="484307" cy="384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168" y="21016"/>
                  </a:lnTo>
                  <a:lnTo>
                    <a:pt x="21600" y="0"/>
                  </a:lnTo>
                  <a:lnTo>
                    <a:pt x="9755" y="292"/>
                  </a:lnTo>
                  <a:lnTo>
                    <a:pt x="0" y="2160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899" name="Shape"/>
            <p:cNvSpPr/>
            <p:nvPr/>
          </p:nvSpPr>
          <p:spPr>
            <a:xfrm flipH="1">
              <a:off x="62491" y="0"/>
              <a:ext cx="161436" cy="494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5912"/>
                  </a:lnTo>
                  <a:lnTo>
                    <a:pt x="697" y="21600"/>
                  </a:lnTo>
                  <a:lnTo>
                    <a:pt x="0" y="17053"/>
                  </a:lnTo>
                  <a:lnTo>
                    <a:pt x="21600" y="0"/>
                  </a:lnTo>
                  <a:close/>
                </a:path>
              </a:pathLst>
            </a:custGeom>
            <a:solidFill>
              <a:srgbClr val="FF0000"/>
            </a:solidFill>
            <a:ln w="38100"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900" name="Line"/>
            <p:cNvSpPr/>
            <p:nvPr/>
          </p:nvSpPr>
          <p:spPr>
            <a:xfrm flipH="1">
              <a:off x="93736" y="301750"/>
              <a:ext cx="88530" cy="2237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901" name="Line"/>
            <p:cNvSpPr/>
            <p:nvPr/>
          </p:nvSpPr>
          <p:spPr>
            <a:xfrm flipH="1">
              <a:off x="46868" y="187293"/>
              <a:ext cx="80068" cy="202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sp>
          <p:nvSpPr>
            <p:cNvPr id="2902" name="Line"/>
            <p:cNvSpPr/>
            <p:nvPr/>
          </p:nvSpPr>
          <p:spPr>
            <a:xfrm flipH="1">
              <a:off x="0" y="78038"/>
              <a:ext cx="82671" cy="2081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12" y="0"/>
                  </a:moveTo>
                  <a:lnTo>
                    <a:pt x="21600" y="0"/>
                  </a:lnTo>
                  <a:lnTo>
                    <a:pt x="21600" y="14567"/>
                  </a:lnTo>
                  <a:lnTo>
                    <a:pt x="16835" y="21600"/>
                  </a:lnTo>
                  <a:lnTo>
                    <a:pt x="16835" y="5526"/>
                  </a:lnTo>
                  <a:lnTo>
                    <a:pt x="0" y="5526"/>
                  </a:lnTo>
                </a:path>
              </a:pathLst>
            </a:custGeom>
            <a:solidFill>
              <a:srgbClr val="000000"/>
            </a:solidFill>
            <a:ln w="9525" cap="flat">
              <a:solidFill>
                <a:srgbClr val="000000"/>
              </a:solidFill>
              <a:prstDash val="solid"/>
              <a:round/>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909" name="Group"/>
          <p:cNvGrpSpPr/>
          <p:nvPr/>
        </p:nvGrpSpPr>
        <p:grpSpPr>
          <a:xfrm>
            <a:off x="6019800" y="2800350"/>
            <a:ext cx="474663" cy="676276"/>
            <a:chOff x="0" y="0"/>
            <a:chExt cx="474662" cy="676274"/>
          </a:xfrm>
        </p:grpSpPr>
        <p:sp>
          <p:nvSpPr>
            <p:cNvPr id="2904" name="Oval"/>
            <p:cNvSpPr/>
            <p:nvPr/>
          </p:nvSpPr>
          <p:spPr>
            <a:xfrm>
              <a:off x="0" y="0"/>
              <a:ext cx="474663" cy="490329"/>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905" name="Oval"/>
            <p:cNvSpPr/>
            <p:nvPr/>
          </p:nvSpPr>
          <p:spPr>
            <a:xfrm>
              <a:off x="68826" y="66324"/>
              <a:ext cx="332264" cy="384921"/>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2906" name="Oval"/>
            <p:cNvSpPr/>
            <p:nvPr/>
          </p:nvSpPr>
          <p:spPr>
            <a:xfrm>
              <a:off x="3559" y="197789"/>
              <a:ext cx="471104" cy="478486"/>
            </a:xfrm>
            <a:prstGeom prst="ellipse">
              <a:avLst/>
            </a:prstGeom>
            <a:solidFill>
              <a:srgbClr val="000000"/>
            </a:solidFill>
            <a:ln w="12700" cap="flat">
              <a:solidFill>
                <a:srgbClr val="000000"/>
              </a:solidFill>
              <a:prstDash val="solid"/>
              <a:round/>
            </a:ln>
            <a:effectLst/>
          </p:spPr>
          <p:txBody>
            <a:bodyPr wrap="square" lIns="45719" tIns="45719" rIns="45719" bIns="45719" numCol="1" anchor="ctr">
              <a:noAutofit/>
            </a:bodyPr>
            <a:lstStyle/>
            <a:p>
              <a:pPr/>
            </a:p>
          </p:txBody>
        </p:sp>
        <p:sp>
          <p:nvSpPr>
            <p:cNvPr id="2907" name="Circle"/>
            <p:cNvSpPr/>
            <p:nvPr/>
          </p:nvSpPr>
          <p:spPr>
            <a:xfrm>
              <a:off x="151892" y="296092"/>
              <a:ext cx="169692" cy="164628"/>
            </a:xfrm>
            <a:prstGeom prst="ellipse">
              <a:avLst/>
            </a:prstGeom>
            <a:solidFill>
              <a:srgbClr val="FFFFFF"/>
            </a:solidFill>
            <a:ln w="12700" cap="flat">
              <a:solidFill>
                <a:srgbClr val="000000"/>
              </a:solidFill>
              <a:prstDash val="solid"/>
              <a:round/>
            </a:ln>
            <a:effectLst/>
          </p:spPr>
          <p:txBody>
            <a:bodyPr wrap="square" lIns="45719" tIns="45719" rIns="45719" bIns="45719" numCol="1" anchor="ctr">
              <a:noAutofit/>
            </a:bodyPr>
            <a:lstStyle/>
            <a:p>
              <a:pPr/>
            </a:p>
          </p:txBody>
        </p:sp>
        <p:sp>
          <p:nvSpPr>
            <p:cNvPr id="2908" name="Shape"/>
            <p:cNvSpPr/>
            <p:nvPr/>
          </p:nvSpPr>
          <p:spPr>
            <a:xfrm flipH="1" rot="10800000">
              <a:off x="186305" y="432294"/>
              <a:ext cx="113920" cy="143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5399" y="21600"/>
                  </a:lnTo>
                  <a:lnTo>
                    <a:pt x="16201" y="21600"/>
                  </a:lnTo>
                  <a:lnTo>
                    <a:pt x="21600" y="0"/>
                  </a:lnTo>
                  <a:close/>
                </a:path>
              </a:pathLst>
            </a:custGeom>
            <a:solidFill>
              <a:srgbClr val="FFFFFF"/>
            </a:solidFill>
            <a:ln w="12700" cap="flat">
              <a:solidFill>
                <a:srgbClr val="FFFFFF"/>
              </a:solidFill>
              <a:prstDash val="solid"/>
              <a:miter lim="800000"/>
            </a:ln>
            <a:effectLst/>
          </p:spPr>
          <p:txBody>
            <a:bodyPr wrap="square" lIns="45719" tIns="45719" rIns="45719" bIns="45719" numCol="1" anchor="ctr">
              <a:noAutofit/>
            </a:bodyPr>
            <a:lstStyle/>
            <a:p>
              <a:pPr algn="r">
                <a:defRPr b="1" sz="4400">
                  <a:solidFill>
                    <a:srgbClr val="0000FF"/>
                  </a:solidFill>
                  <a:latin typeface="Comic Sans MS"/>
                  <a:ea typeface="Comic Sans MS"/>
                  <a:cs typeface="Comic Sans MS"/>
                  <a:sym typeface="Comic Sans MS"/>
                </a:defRPr>
              </a:pPr>
            </a:p>
          </p:txBody>
        </p:sp>
      </p:grpSp>
      <p:grpSp>
        <p:nvGrpSpPr>
          <p:cNvPr id="2917" name="Group"/>
          <p:cNvGrpSpPr/>
          <p:nvPr/>
        </p:nvGrpSpPr>
        <p:grpSpPr>
          <a:xfrm>
            <a:off x="6108700" y="2363787"/>
            <a:ext cx="488950" cy="698501"/>
            <a:chOff x="0" y="0"/>
            <a:chExt cx="488950" cy="698500"/>
          </a:xfrm>
        </p:grpSpPr>
        <p:sp>
          <p:nvSpPr>
            <p:cNvPr id="2910" name="Line"/>
            <p:cNvSpPr/>
            <p:nvPr/>
          </p:nvSpPr>
          <p:spPr>
            <a:xfrm>
              <a:off x="0" y="0"/>
              <a:ext cx="222250" cy="677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21600"/>
                  </a:moveTo>
                  <a:lnTo>
                    <a:pt x="18051" y="20791"/>
                  </a:lnTo>
                  <a:lnTo>
                    <a:pt x="17434" y="20335"/>
                  </a:lnTo>
                  <a:lnTo>
                    <a:pt x="16200" y="19728"/>
                  </a:lnTo>
                  <a:lnTo>
                    <a:pt x="14966" y="19526"/>
                  </a:lnTo>
                  <a:lnTo>
                    <a:pt x="13731" y="19121"/>
                  </a:lnTo>
                  <a:lnTo>
                    <a:pt x="12651" y="18464"/>
                  </a:lnTo>
                  <a:lnTo>
                    <a:pt x="11417" y="18059"/>
                  </a:lnTo>
                  <a:lnTo>
                    <a:pt x="10800" y="17654"/>
                  </a:lnTo>
                  <a:lnTo>
                    <a:pt x="9566" y="17452"/>
                  </a:lnTo>
                  <a:lnTo>
                    <a:pt x="8949" y="17047"/>
                  </a:lnTo>
                  <a:lnTo>
                    <a:pt x="8331" y="16592"/>
                  </a:lnTo>
                  <a:lnTo>
                    <a:pt x="7251" y="16390"/>
                  </a:lnTo>
                  <a:lnTo>
                    <a:pt x="6017" y="15985"/>
                  </a:lnTo>
                  <a:lnTo>
                    <a:pt x="5400" y="15580"/>
                  </a:lnTo>
                  <a:lnTo>
                    <a:pt x="4166" y="15378"/>
                  </a:lnTo>
                  <a:lnTo>
                    <a:pt x="3549" y="14973"/>
                  </a:lnTo>
                  <a:lnTo>
                    <a:pt x="2931" y="14518"/>
                  </a:lnTo>
                  <a:lnTo>
                    <a:pt x="2469" y="14113"/>
                  </a:lnTo>
                  <a:lnTo>
                    <a:pt x="1851" y="13709"/>
                  </a:lnTo>
                  <a:lnTo>
                    <a:pt x="1851" y="13304"/>
                  </a:lnTo>
                  <a:lnTo>
                    <a:pt x="1234" y="12899"/>
                  </a:lnTo>
                  <a:lnTo>
                    <a:pt x="617" y="12444"/>
                  </a:lnTo>
                  <a:lnTo>
                    <a:pt x="617" y="12039"/>
                  </a:lnTo>
                  <a:lnTo>
                    <a:pt x="0" y="11635"/>
                  </a:lnTo>
                  <a:lnTo>
                    <a:pt x="0" y="11230"/>
                  </a:lnTo>
                  <a:lnTo>
                    <a:pt x="617" y="10825"/>
                  </a:lnTo>
                  <a:lnTo>
                    <a:pt x="1234" y="10370"/>
                  </a:lnTo>
                  <a:lnTo>
                    <a:pt x="1234" y="9965"/>
                  </a:lnTo>
                  <a:lnTo>
                    <a:pt x="1851" y="9358"/>
                  </a:lnTo>
                  <a:lnTo>
                    <a:pt x="2469" y="8954"/>
                  </a:lnTo>
                  <a:lnTo>
                    <a:pt x="2469" y="8498"/>
                  </a:lnTo>
                  <a:lnTo>
                    <a:pt x="2931" y="8094"/>
                  </a:lnTo>
                  <a:lnTo>
                    <a:pt x="2931" y="7487"/>
                  </a:lnTo>
                  <a:lnTo>
                    <a:pt x="3549" y="6829"/>
                  </a:lnTo>
                  <a:lnTo>
                    <a:pt x="4166" y="6424"/>
                  </a:lnTo>
                  <a:lnTo>
                    <a:pt x="4166" y="5817"/>
                  </a:lnTo>
                  <a:lnTo>
                    <a:pt x="5400" y="5008"/>
                  </a:lnTo>
                  <a:lnTo>
                    <a:pt x="6017" y="4553"/>
                  </a:lnTo>
                  <a:lnTo>
                    <a:pt x="6017" y="4148"/>
                  </a:lnTo>
                  <a:lnTo>
                    <a:pt x="6634" y="3743"/>
                  </a:lnTo>
                  <a:lnTo>
                    <a:pt x="6634" y="3339"/>
                  </a:lnTo>
                  <a:lnTo>
                    <a:pt x="7251" y="2883"/>
                  </a:lnTo>
                  <a:lnTo>
                    <a:pt x="7251" y="2479"/>
                  </a:lnTo>
                  <a:lnTo>
                    <a:pt x="7869" y="2074"/>
                  </a:lnTo>
                  <a:lnTo>
                    <a:pt x="7869" y="1669"/>
                  </a:lnTo>
                  <a:lnTo>
                    <a:pt x="8331" y="1265"/>
                  </a:lnTo>
                  <a:lnTo>
                    <a:pt x="8949" y="809"/>
                  </a:lnTo>
                  <a:lnTo>
                    <a:pt x="9566" y="405"/>
                  </a:lnTo>
                  <a:lnTo>
                    <a:pt x="9566" y="0"/>
                  </a:lnTo>
                  <a:lnTo>
                    <a:pt x="10183" y="405"/>
                  </a:lnTo>
                  <a:lnTo>
                    <a:pt x="10183" y="2883"/>
                  </a:lnTo>
                  <a:lnTo>
                    <a:pt x="10800" y="3339"/>
                  </a:lnTo>
                  <a:lnTo>
                    <a:pt x="12651" y="4553"/>
                  </a:lnTo>
                  <a:lnTo>
                    <a:pt x="13269" y="5008"/>
                  </a:lnTo>
                  <a:lnTo>
                    <a:pt x="13731" y="5413"/>
                  </a:lnTo>
                  <a:lnTo>
                    <a:pt x="14966" y="5817"/>
                  </a:lnTo>
                  <a:lnTo>
                    <a:pt x="15583" y="6222"/>
                  </a:lnTo>
                  <a:lnTo>
                    <a:pt x="16817" y="6627"/>
                  </a:lnTo>
                  <a:lnTo>
                    <a:pt x="17434" y="7082"/>
                  </a:lnTo>
                  <a:lnTo>
                    <a:pt x="18669" y="7891"/>
                  </a:lnTo>
                  <a:lnTo>
                    <a:pt x="19131" y="8296"/>
                  </a:lnTo>
                  <a:lnTo>
                    <a:pt x="19749" y="8701"/>
                  </a:lnTo>
                  <a:lnTo>
                    <a:pt x="20366" y="9156"/>
                  </a:lnTo>
                  <a:lnTo>
                    <a:pt x="20983" y="9561"/>
                  </a:lnTo>
                  <a:lnTo>
                    <a:pt x="20983" y="9965"/>
                  </a:lnTo>
                  <a:lnTo>
                    <a:pt x="21600" y="10370"/>
                  </a:lnTo>
                  <a:lnTo>
                    <a:pt x="21600" y="14518"/>
                  </a:lnTo>
                  <a:lnTo>
                    <a:pt x="20983" y="14973"/>
                  </a:lnTo>
                  <a:lnTo>
                    <a:pt x="20983" y="17047"/>
                  </a:lnTo>
                  <a:lnTo>
                    <a:pt x="20366" y="17452"/>
                  </a:lnTo>
                  <a:lnTo>
                    <a:pt x="20366" y="17857"/>
                  </a:lnTo>
                  <a:lnTo>
                    <a:pt x="19749" y="18261"/>
                  </a:lnTo>
                  <a:lnTo>
                    <a:pt x="19749" y="19526"/>
                  </a:lnTo>
                  <a:lnTo>
                    <a:pt x="19131" y="19931"/>
                  </a:lnTo>
                  <a:lnTo>
                    <a:pt x="18669" y="20335"/>
                  </a:lnTo>
                  <a:lnTo>
                    <a:pt x="18051" y="20791"/>
                  </a:lnTo>
                  <a:lnTo>
                    <a:pt x="18051" y="21195"/>
                  </a:lnTo>
                </a:path>
              </a:pathLst>
            </a:custGeom>
            <a:solidFill>
              <a:srgbClr val="FAFD00"/>
            </a:solidFill>
            <a:ln w="25400" cap="rnd">
              <a:solidFill>
                <a:srgbClr val="F35B1B"/>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911" name="Line"/>
            <p:cNvSpPr/>
            <p:nvPr/>
          </p:nvSpPr>
          <p:spPr>
            <a:xfrm>
              <a:off x="168275" y="230187"/>
              <a:ext cx="228600" cy="461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00" y="21600"/>
                  </a:moveTo>
                  <a:lnTo>
                    <a:pt x="3600" y="20784"/>
                  </a:lnTo>
                  <a:lnTo>
                    <a:pt x="4200" y="20338"/>
                  </a:lnTo>
                  <a:lnTo>
                    <a:pt x="5400" y="19744"/>
                  </a:lnTo>
                  <a:lnTo>
                    <a:pt x="6600" y="19522"/>
                  </a:lnTo>
                  <a:lnTo>
                    <a:pt x="7800" y="19076"/>
                  </a:lnTo>
                  <a:lnTo>
                    <a:pt x="9000" y="18482"/>
                  </a:lnTo>
                  <a:lnTo>
                    <a:pt x="10200" y="18037"/>
                  </a:lnTo>
                  <a:lnTo>
                    <a:pt x="10800" y="17666"/>
                  </a:lnTo>
                  <a:lnTo>
                    <a:pt x="12000" y="17443"/>
                  </a:lnTo>
                  <a:lnTo>
                    <a:pt x="12600" y="16998"/>
                  </a:lnTo>
                  <a:lnTo>
                    <a:pt x="13200" y="16627"/>
                  </a:lnTo>
                  <a:lnTo>
                    <a:pt x="14400" y="16404"/>
                  </a:lnTo>
                  <a:lnTo>
                    <a:pt x="15600" y="15959"/>
                  </a:lnTo>
                  <a:lnTo>
                    <a:pt x="16200" y="15588"/>
                  </a:lnTo>
                  <a:lnTo>
                    <a:pt x="17400" y="15365"/>
                  </a:lnTo>
                  <a:lnTo>
                    <a:pt x="18000" y="14920"/>
                  </a:lnTo>
                  <a:lnTo>
                    <a:pt x="18600" y="14548"/>
                  </a:lnTo>
                  <a:lnTo>
                    <a:pt x="19200" y="14103"/>
                  </a:lnTo>
                  <a:lnTo>
                    <a:pt x="19800" y="13732"/>
                  </a:lnTo>
                  <a:lnTo>
                    <a:pt x="19800" y="13287"/>
                  </a:lnTo>
                  <a:lnTo>
                    <a:pt x="20400" y="12841"/>
                  </a:lnTo>
                  <a:lnTo>
                    <a:pt x="21000" y="12470"/>
                  </a:lnTo>
                  <a:lnTo>
                    <a:pt x="21000" y="12025"/>
                  </a:lnTo>
                  <a:lnTo>
                    <a:pt x="21600" y="11654"/>
                  </a:lnTo>
                  <a:lnTo>
                    <a:pt x="21600" y="11208"/>
                  </a:lnTo>
                  <a:lnTo>
                    <a:pt x="21000" y="10837"/>
                  </a:lnTo>
                  <a:lnTo>
                    <a:pt x="20400" y="10392"/>
                  </a:lnTo>
                  <a:lnTo>
                    <a:pt x="20400" y="9946"/>
                  </a:lnTo>
                  <a:lnTo>
                    <a:pt x="19800" y="9353"/>
                  </a:lnTo>
                  <a:lnTo>
                    <a:pt x="19200" y="8907"/>
                  </a:lnTo>
                  <a:lnTo>
                    <a:pt x="19200" y="8536"/>
                  </a:lnTo>
                  <a:lnTo>
                    <a:pt x="18600" y="8091"/>
                  </a:lnTo>
                  <a:lnTo>
                    <a:pt x="18600" y="7497"/>
                  </a:lnTo>
                  <a:lnTo>
                    <a:pt x="18000" y="6829"/>
                  </a:lnTo>
                  <a:lnTo>
                    <a:pt x="17400" y="6458"/>
                  </a:lnTo>
                  <a:lnTo>
                    <a:pt x="17400" y="5790"/>
                  </a:lnTo>
                  <a:lnTo>
                    <a:pt x="16800" y="5419"/>
                  </a:lnTo>
                  <a:lnTo>
                    <a:pt x="16200" y="4973"/>
                  </a:lnTo>
                  <a:lnTo>
                    <a:pt x="15600" y="4602"/>
                  </a:lnTo>
                  <a:lnTo>
                    <a:pt x="15600" y="4157"/>
                  </a:lnTo>
                  <a:lnTo>
                    <a:pt x="15000" y="3711"/>
                  </a:lnTo>
                  <a:lnTo>
                    <a:pt x="15000" y="3340"/>
                  </a:lnTo>
                  <a:lnTo>
                    <a:pt x="14400" y="2895"/>
                  </a:lnTo>
                  <a:lnTo>
                    <a:pt x="14400" y="2524"/>
                  </a:lnTo>
                  <a:lnTo>
                    <a:pt x="13800" y="2078"/>
                  </a:lnTo>
                  <a:lnTo>
                    <a:pt x="13800" y="1633"/>
                  </a:lnTo>
                  <a:lnTo>
                    <a:pt x="13200" y="1262"/>
                  </a:lnTo>
                  <a:lnTo>
                    <a:pt x="12600" y="816"/>
                  </a:lnTo>
                  <a:lnTo>
                    <a:pt x="12000" y="445"/>
                  </a:lnTo>
                  <a:lnTo>
                    <a:pt x="12000" y="0"/>
                  </a:lnTo>
                  <a:lnTo>
                    <a:pt x="11400" y="445"/>
                  </a:lnTo>
                  <a:lnTo>
                    <a:pt x="11400" y="2895"/>
                  </a:lnTo>
                  <a:lnTo>
                    <a:pt x="10800" y="3340"/>
                  </a:lnTo>
                  <a:lnTo>
                    <a:pt x="10200" y="3711"/>
                  </a:lnTo>
                  <a:lnTo>
                    <a:pt x="9000" y="4602"/>
                  </a:lnTo>
                  <a:lnTo>
                    <a:pt x="8400" y="4973"/>
                  </a:lnTo>
                  <a:lnTo>
                    <a:pt x="7800" y="5419"/>
                  </a:lnTo>
                  <a:lnTo>
                    <a:pt x="6600" y="5790"/>
                  </a:lnTo>
                  <a:lnTo>
                    <a:pt x="6000" y="6235"/>
                  </a:lnTo>
                  <a:lnTo>
                    <a:pt x="4800" y="6680"/>
                  </a:lnTo>
                  <a:lnTo>
                    <a:pt x="4200" y="7052"/>
                  </a:lnTo>
                  <a:lnTo>
                    <a:pt x="3600" y="7497"/>
                  </a:lnTo>
                  <a:lnTo>
                    <a:pt x="3000" y="7868"/>
                  </a:lnTo>
                  <a:lnTo>
                    <a:pt x="1800" y="8759"/>
                  </a:lnTo>
                  <a:lnTo>
                    <a:pt x="1200" y="9130"/>
                  </a:lnTo>
                  <a:lnTo>
                    <a:pt x="600" y="9575"/>
                  </a:lnTo>
                  <a:lnTo>
                    <a:pt x="600" y="9946"/>
                  </a:lnTo>
                  <a:lnTo>
                    <a:pt x="0" y="10392"/>
                  </a:lnTo>
                  <a:lnTo>
                    <a:pt x="0" y="14548"/>
                  </a:lnTo>
                  <a:lnTo>
                    <a:pt x="600" y="14920"/>
                  </a:lnTo>
                  <a:lnTo>
                    <a:pt x="600" y="16998"/>
                  </a:lnTo>
                  <a:lnTo>
                    <a:pt x="1200" y="17443"/>
                  </a:lnTo>
                  <a:lnTo>
                    <a:pt x="1200" y="17889"/>
                  </a:lnTo>
                  <a:lnTo>
                    <a:pt x="1800" y="18260"/>
                  </a:lnTo>
                  <a:lnTo>
                    <a:pt x="1800" y="19522"/>
                  </a:lnTo>
                  <a:lnTo>
                    <a:pt x="2400" y="19967"/>
                  </a:lnTo>
                  <a:lnTo>
                    <a:pt x="3000" y="20338"/>
                  </a:lnTo>
                  <a:lnTo>
                    <a:pt x="3600" y="20784"/>
                  </a:lnTo>
                  <a:lnTo>
                    <a:pt x="3600" y="21155"/>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912" name="Line"/>
            <p:cNvSpPr/>
            <p:nvPr/>
          </p:nvSpPr>
          <p:spPr>
            <a:xfrm>
              <a:off x="65087" y="60325"/>
              <a:ext cx="366713" cy="495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90" y="21600"/>
                  </a:moveTo>
                  <a:lnTo>
                    <a:pt x="8790" y="20769"/>
                  </a:lnTo>
                  <a:lnTo>
                    <a:pt x="9164" y="20354"/>
                  </a:lnTo>
                  <a:lnTo>
                    <a:pt x="10099" y="19731"/>
                  </a:lnTo>
                  <a:lnTo>
                    <a:pt x="10940" y="19523"/>
                  </a:lnTo>
                  <a:lnTo>
                    <a:pt x="0" y="19108"/>
                  </a:lnTo>
                  <a:lnTo>
                    <a:pt x="12623" y="18485"/>
                  </a:lnTo>
                  <a:lnTo>
                    <a:pt x="13465" y="18069"/>
                  </a:lnTo>
                  <a:lnTo>
                    <a:pt x="13932" y="17654"/>
                  </a:lnTo>
                  <a:lnTo>
                    <a:pt x="14774" y="17446"/>
                  </a:lnTo>
                  <a:lnTo>
                    <a:pt x="15148" y="17031"/>
                  </a:lnTo>
                  <a:lnTo>
                    <a:pt x="15616" y="16615"/>
                  </a:lnTo>
                  <a:lnTo>
                    <a:pt x="16551" y="16408"/>
                  </a:lnTo>
                  <a:lnTo>
                    <a:pt x="17299" y="15992"/>
                  </a:lnTo>
                  <a:lnTo>
                    <a:pt x="17766" y="15577"/>
                  </a:lnTo>
                  <a:lnTo>
                    <a:pt x="18701" y="15369"/>
                  </a:lnTo>
                  <a:lnTo>
                    <a:pt x="18982" y="14954"/>
                  </a:lnTo>
                  <a:lnTo>
                    <a:pt x="20384" y="13708"/>
                  </a:lnTo>
                  <a:lnTo>
                    <a:pt x="20384" y="13292"/>
                  </a:lnTo>
                  <a:lnTo>
                    <a:pt x="20665" y="12877"/>
                  </a:lnTo>
                  <a:lnTo>
                    <a:pt x="21132" y="12462"/>
                  </a:lnTo>
                  <a:lnTo>
                    <a:pt x="21132" y="12046"/>
                  </a:lnTo>
                  <a:lnTo>
                    <a:pt x="21600" y="11631"/>
                  </a:lnTo>
                  <a:lnTo>
                    <a:pt x="21600" y="11215"/>
                  </a:lnTo>
                  <a:lnTo>
                    <a:pt x="20665" y="10385"/>
                  </a:lnTo>
                  <a:lnTo>
                    <a:pt x="20665" y="9969"/>
                  </a:lnTo>
                  <a:lnTo>
                    <a:pt x="20384" y="9346"/>
                  </a:lnTo>
                  <a:lnTo>
                    <a:pt x="19917" y="8931"/>
                  </a:lnTo>
                  <a:lnTo>
                    <a:pt x="19917" y="8515"/>
                  </a:lnTo>
                  <a:lnTo>
                    <a:pt x="19449" y="8169"/>
                  </a:lnTo>
                  <a:lnTo>
                    <a:pt x="19449" y="7477"/>
                  </a:lnTo>
                  <a:lnTo>
                    <a:pt x="18982" y="6854"/>
                  </a:lnTo>
                  <a:lnTo>
                    <a:pt x="18701" y="6438"/>
                  </a:lnTo>
                  <a:lnTo>
                    <a:pt x="18701" y="5815"/>
                  </a:lnTo>
                  <a:lnTo>
                    <a:pt x="17299" y="4569"/>
                  </a:lnTo>
                  <a:lnTo>
                    <a:pt x="17299" y="4154"/>
                  </a:lnTo>
                  <a:lnTo>
                    <a:pt x="16831" y="3738"/>
                  </a:lnTo>
                  <a:lnTo>
                    <a:pt x="16831" y="3323"/>
                  </a:lnTo>
                  <a:lnTo>
                    <a:pt x="16551" y="2908"/>
                  </a:lnTo>
                  <a:lnTo>
                    <a:pt x="16925" y="6923"/>
                  </a:lnTo>
                  <a:lnTo>
                    <a:pt x="16083" y="2077"/>
                  </a:lnTo>
                  <a:lnTo>
                    <a:pt x="16083" y="1662"/>
                  </a:lnTo>
                  <a:lnTo>
                    <a:pt x="15148" y="831"/>
                  </a:lnTo>
                  <a:lnTo>
                    <a:pt x="14774" y="415"/>
                  </a:lnTo>
                  <a:lnTo>
                    <a:pt x="14774" y="0"/>
                  </a:lnTo>
                  <a:lnTo>
                    <a:pt x="9351" y="8446"/>
                  </a:lnTo>
                  <a:lnTo>
                    <a:pt x="14400" y="831"/>
                  </a:lnTo>
                  <a:lnTo>
                    <a:pt x="14400" y="2908"/>
                  </a:lnTo>
                  <a:lnTo>
                    <a:pt x="12997" y="4154"/>
                  </a:lnTo>
                  <a:lnTo>
                    <a:pt x="12249" y="4985"/>
                  </a:lnTo>
                  <a:lnTo>
                    <a:pt x="11782" y="5400"/>
                  </a:lnTo>
                  <a:lnTo>
                    <a:pt x="10940" y="5815"/>
                  </a:lnTo>
                  <a:lnTo>
                    <a:pt x="10473" y="6231"/>
                  </a:lnTo>
                  <a:lnTo>
                    <a:pt x="9631" y="6646"/>
                  </a:lnTo>
                  <a:lnTo>
                    <a:pt x="9164" y="7062"/>
                  </a:lnTo>
                  <a:lnTo>
                    <a:pt x="8790" y="7477"/>
                  </a:lnTo>
                  <a:lnTo>
                    <a:pt x="8322" y="7892"/>
                  </a:lnTo>
                  <a:lnTo>
                    <a:pt x="7948" y="8308"/>
                  </a:lnTo>
                  <a:lnTo>
                    <a:pt x="7481" y="8723"/>
                  </a:lnTo>
                  <a:lnTo>
                    <a:pt x="7106" y="9138"/>
                  </a:lnTo>
                  <a:lnTo>
                    <a:pt x="6639" y="9554"/>
                  </a:lnTo>
                  <a:lnTo>
                    <a:pt x="6639" y="9969"/>
                  </a:lnTo>
                  <a:lnTo>
                    <a:pt x="6265" y="10385"/>
                  </a:lnTo>
                  <a:lnTo>
                    <a:pt x="6265" y="14538"/>
                  </a:lnTo>
                  <a:lnTo>
                    <a:pt x="6639" y="14954"/>
                  </a:lnTo>
                  <a:lnTo>
                    <a:pt x="6639" y="17031"/>
                  </a:lnTo>
                  <a:lnTo>
                    <a:pt x="7106" y="17446"/>
                  </a:lnTo>
                  <a:lnTo>
                    <a:pt x="7106" y="17862"/>
                  </a:lnTo>
                  <a:lnTo>
                    <a:pt x="7481" y="18277"/>
                  </a:lnTo>
                  <a:lnTo>
                    <a:pt x="7481" y="19523"/>
                  </a:lnTo>
                  <a:lnTo>
                    <a:pt x="7948" y="19938"/>
                  </a:lnTo>
                  <a:lnTo>
                    <a:pt x="8322" y="20354"/>
                  </a:lnTo>
                  <a:lnTo>
                    <a:pt x="8790" y="20769"/>
                  </a:lnTo>
                  <a:lnTo>
                    <a:pt x="8790" y="21185"/>
                  </a:lnTo>
                </a:path>
              </a:pathLst>
            </a:custGeom>
            <a:solidFill>
              <a:srgbClr val="FF3300"/>
            </a:solidFill>
            <a:ln w="25400" cap="rnd">
              <a:solidFill>
                <a:srgbClr val="FAFD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913" name="Line"/>
            <p:cNvSpPr/>
            <p:nvPr/>
          </p:nvSpPr>
          <p:spPr>
            <a:xfrm>
              <a:off x="190500" y="211137"/>
              <a:ext cx="298450" cy="460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62" y="21600"/>
                  </a:moveTo>
                  <a:lnTo>
                    <a:pt x="3562" y="20781"/>
                  </a:lnTo>
                  <a:lnTo>
                    <a:pt x="4251" y="20334"/>
                  </a:lnTo>
                  <a:lnTo>
                    <a:pt x="5400" y="19738"/>
                  </a:lnTo>
                  <a:lnTo>
                    <a:pt x="6549" y="19514"/>
                  </a:lnTo>
                  <a:lnTo>
                    <a:pt x="7813" y="19142"/>
                  </a:lnTo>
                  <a:lnTo>
                    <a:pt x="8962" y="18472"/>
                  </a:lnTo>
                  <a:lnTo>
                    <a:pt x="10226" y="18099"/>
                  </a:lnTo>
                  <a:lnTo>
                    <a:pt x="10800" y="17652"/>
                  </a:lnTo>
                  <a:lnTo>
                    <a:pt x="11949" y="17429"/>
                  </a:lnTo>
                  <a:lnTo>
                    <a:pt x="12638" y="17057"/>
                  </a:lnTo>
                  <a:lnTo>
                    <a:pt x="13213" y="16610"/>
                  </a:lnTo>
                  <a:lnTo>
                    <a:pt x="14362" y="16386"/>
                  </a:lnTo>
                  <a:lnTo>
                    <a:pt x="15626" y="16014"/>
                  </a:lnTo>
                  <a:lnTo>
                    <a:pt x="16200" y="15567"/>
                  </a:lnTo>
                  <a:lnTo>
                    <a:pt x="17349" y="15343"/>
                  </a:lnTo>
                  <a:lnTo>
                    <a:pt x="18038" y="14971"/>
                  </a:lnTo>
                  <a:lnTo>
                    <a:pt x="18613" y="14524"/>
                  </a:lnTo>
                  <a:lnTo>
                    <a:pt x="19187" y="14152"/>
                  </a:lnTo>
                  <a:lnTo>
                    <a:pt x="19762" y="13705"/>
                  </a:lnTo>
                  <a:lnTo>
                    <a:pt x="19762" y="13258"/>
                  </a:lnTo>
                  <a:lnTo>
                    <a:pt x="20451" y="12886"/>
                  </a:lnTo>
                  <a:lnTo>
                    <a:pt x="21026" y="12439"/>
                  </a:lnTo>
                  <a:lnTo>
                    <a:pt x="21026" y="12066"/>
                  </a:lnTo>
                  <a:lnTo>
                    <a:pt x="21600" y="11619"/>
                  </a:lnTo>
                  <a:lnTo>
                    <a:pt x="21600" y="11247"/>
                  </a:lnTo>
                  <a:lnTo>
                    <a:pt x="20451" y="10353"/>
                  </a:lnTo>
                  <a:lnTo>
                    <a:pt x="20451" y="9981"/>
                  </a:lnTo>
                  <a:lnTo>
                    <a:pt x="19762" y="9310"/>
                  </a:lnTo>
                  <a:lnTo>
                    <a:pt x="19187" y="8938"/>
                  </a:lnTo>
                  <a:lnTo>
                    <a:pt x="19187" y="8491"/>
                  </a:lnTo>
                  <a:lnTo>
                    <a:pt x="18613" y="8119"/>
                  </a:lnTo>
                  <a:lnTo>
                    <a:pt x="18613" y="7448"/>
                  </a:lnTo>
                  <a:lnTo>
                    <a:pt x="18038" y="6852"/>
                  </a:lnTo>
                  <a:lnTo>
                    <a:pt x="17349" y="6406"/>
                  </a:lnTo>
                  <a:lnTo>
                    <a:pt x="17349" y="5810"/>
                  </a:lnTo>
                  <a:lnTo>
                    <a:pt x="16774" y="5437"/>
                  </a:lnTo>
                  <a:lnTo>
                    <a:pt x="15626" y="4543"/>
                  </a:lnTo>
                  <a:lnTo>
                    <a:pt x="15626" y="4171"/>
                  </a:lnTo>
                  <a:lnTo>
                    <a:pt x="15051" y="3724"/>
                  </a:lnTo>
                  <a:lnTo>
                    <a:pt x="15051" y="3352"/>
                  </a:lnTo>
                  <a:lnTo>
                    <a:pt x="14362" y="2905"/>
                  </a:lnTo>
                  <a:lnTo>
                    <a:pt x="14362" y="2458"/>
                  </a:lnTo>
                  <a:lnTo>
                    <a:pt x="13787" y="2086"/>
                  </a:lnTo>
                  <a:lnTo>
                    <a:pt x="13787" y="1639"/>
                  </a:lnTo>
                  <a:lnTo>
                    <a:pt x="13213" y="1266"/>
                  </a:lnTo>
                  <a:lnTo>
                    <a:pt x="12638" y="819"/>
                  </a:lnTo>
                  <a:lnTo>
                    <a:pt x="11949" y="447"/>
                  </a:lnTo>
                  <a:lnTo>
                    <a:pt x="11949" y="0"/>
                  </a:lnTo>
                  <a:lnTo>
                    <a:pt x="11374" y="447"/>
                  </a:lnTo>
                  <a:lnTo>
                    <a:pt x="11374" y="2905"/>
                  </a:lnTo>
                  <a:lnTo>
                    <a:pt x="10800" y="3352"/>
                  </a:lnTo>
                  <a:lnTo>
                    <a:pt x="10226" y="3724"/>
                  </a:lnTo>
                  <a:lnTo>
                    <a:pt x="9651" y="4171"/>
                  </a:lnTo>
                  <a:lnTo>
                    <a:pt x="8962" y="4543"/>
                  </a:lnTo>
                  <a:lnTo>
                    <a:pt x="7813" y="5437"/>
                  </a:lnTo>
                  <a:lnTo>
                    <a:pt x="6549" y="5810"/>
                  </a:lnTo>
                  <a:lnTo>
                    <a:pt x="5974" y="6257"/>
                  </a:lnTo>
                  <a:lnTo>
                    <a:pt x="4826" y="6629"/>
                  </a:lnTo>
                  <a:lnTo>
                    <a:pt x="4251" y="7076"/>
                  </a:lnTo>
                  <a:lnTo>
                    <a:pt x="3562" y="7448"/>
                  </a:lnTo>
                  <a:lnTo>
                    <a:pt x="2413" y="8342"/>
                  </a:lnTo>
                  <a:lnTo>
                    <a:pt x="574" y="9534"/>
                  </a:lnTo>
                  <a:lnTo>
                    <a:pt x="574" y="9981"/>
                  </a:lnTo>
                  <a:lnTo>
                    <a:pt x="0" y="10353"/>
                  </a:lnTo>
                  <a:lnTo>
                    <a:pt x="0" y="14524"/>
                  </a:lnTo>
                  <a:lnTo>
                    <a:pt x="574" y="14971"/>
                  </a:lnTo>
                  <a:lnTo>
                    <a:pt x="574" y="17057"/>
                  </a:lnTo>
                  <a:lnTo>
                    <a:pt x="1149" y="17429"/>
                  </a:lnTo>
                  <a:lnTo>
                    <a:pt x="1149" y="17876"/>
                  </a:lnTo>
                  <a:lnTo>
                    <a:pt x="1838" y="18248"/>
                  </a:lnTo>
                  <a:lnTo>
                    <a:pt x="1838" y="19514"/>
                  </a:lnTo>
                  <a:lnTo>
                    <a:pt x="2413" y="19961"/>
                  </a:lnTo>
                  <a:lnTo>
                    <a:pt x="2987" y="20334"/>
                  </a:lnTo>
                  <a:lnTo>
                    <a:pt x="3562" y="20781"/>
                  </a:lnTo>
                  <a:lnTo>
                    <a:pt x="3562" y="21153"/>
                  </a:lnTo>
                </a:path>
              </a:pathLst>
            </a:custGeom>
            <a:solidFill>
              <a:srgbClr val="FF5008"/>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914" name="Line"/>
            <p:cNvSpPr/>
            <p:nvPr/>
          </p:nvSpPr>
          <p:spPr>
            <a:xfrm>
              <a:off x="22225" y="134937"/>
              <a:ext cx="268288" cy="563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1" y="21600"/>
                  </a:moveTo>
                  <a:lnTo>
                    <a:pt x="18021" y="20748"/>
                  </a:lnTo>
                  <a:lnTo>
                    <a:pt x="17382" y="20383"/>
                  </a:lnTo>
                  <a:lnTo>
                    <a:pt x="16232" y="19714"/>
                  </a:lnTo>
                  <a:lnTo>
                    <a:pt x="14954" y="19531"/>
                  </a:lnTo>
                  <a:lnTo>
                    <a:pt x="13804" y="19105"/>
                  </a:lnTo>
                  <a:lnTo>
                    <a:pt x="12653" y="18497"/>
                  </a:lnTo>
                  <a:lnTo>
                    <a:pt x="11375" y="18071"/>
                  </a:lnTo>
                  <a:lnTo>
                    <a:pt x="10864" y="17645"/>
                  </a:lnTo>
                  <a:lnTo>
                    <a:pt x="9586" y="17463"/>
                  </a:lnTo>
                  <a:lnTo>
                    <a:pt x="8947" y="17037"/>
                  </a:lnTo>
                  <a:lnTo>
                    <a:pt x="8436" y="16611"/>
                  </a:lnTo>
                  <a:lnTo>
                    <a:pt x="7157" y="16428"/>
                  </a:lnTo>
                  <a:lnTo>
                    <a:pt x="6007" y="16002"/>
                  </a:lnTo>
                  <a:lnTo>
                    <a:pt x="5368" y="15576"/>
                  </a:lnTo>
                  <a:lnTo>
                    <a:pt x="4218" y="15394"/>
                  </a:lnTo>
                  <a:lnTo>
                    <a:pt x="2940" y="14542"/>
                  </a:lnTo>
                  <a:lnTo>
                    <a:pt x="2428" y="14116"/>
                  </a:lnTo>
                  <a:lnTo>
                    <a:pt x="1789" y="13690"/>
                  </a:lnTo>
                  <a:lnTo>
                    <a:pt x="1789" y="13264"/>
                  </a:lnTo>
                  <a:lnTo>
                    <a:pt x="1150" y="12899"/>
                  </a:lnTo>
                  <a:lnTo>
                    <a:pt x="639" y="12473"/>
                  </a:lnTo>
                  <a:lnTo>
                    <a:pt x="639" y="12047"/>
                  </a:lnTo>
                  <a:lnTo>
                    <a:pt x="0" y="11621"/>
                  </a:lnTo>
                  <a:lnTo>
                    <a:pt x="0" y="11195"/>
                  </a:lnTo>
                  <a:lnTo>
                    <a:pt x="639" y="10830"/>
                  </a:lnTo>
                  <a:lnTo>
                    <a:pt x="1150" y="10405"/>
                  </a:lnTo>
                  <a:lnTo>
                    <a:pt x="1150" y="9979"/>
                  </a:lnTo>
                  <a:lnTo>
                    <a:pt x="1789" y="9370"/>
                  </a:lnTo>
                  <a:lnTo>
                    <a:pt x="2428" y="8944"/>
                  </a:lnTo>
                  <a:lnTo>
                    <a:pt x="2428" y="8518"/>
                  </a:lnTo>
                  <a:lnTo>
                    <a:pt x="2940" y="8092"/>
                  </a:lnTo>
                  <a:lnTo>
                    <a:pt x="2940" y="7484"/>
                  </a:lnTo>
                  <a:lnTo>
                    <a:pt x="3579" y="6875"/>
                  </a:lnTo>
                  <a:lnTo>
                    <a:pt x="4218" y="6450"/>
                  </a:lnTo>
                  <a:lnTo>
                    <a:pt x="4218" y="5841"/>
                  </a:lnTo>
                  <a:lnTo>
                    <a:pt x="4857" y="5415"/>
                  </a:lnTo>
                  <a:lnTo>
                    <a:pt x="5368" y="4989"/>
                  </a:lnTo>
                  <a:lnTo>
                    <a:pt x="6007" y="4563"/>
                  </a:lnTo>
                  <a:lnTo>
                    <a:pt x="6007" y="4137"/>
                  </a:lnTo>
                  <a:lnTo>
                    <a:pt x="6646" y="3712"/>
                  </a:lnTo>
                  <a:lnTo>
                    <a:pt x="6646" y="3346"/>
                  </a:lnTo>
                  <a:lnTo>
                    <a:pt x="7157" y="2921"/>
                  </a:lnTo>
                  <a:lnTo>
                    <a:pt x="7157" y="2495"/>
                  </a:lnTo>
                  <a:lnTo>
                    <a:pt x="7796" y="2069"/>
                  </a:lnTo>
                  <a:lnTo>
                    <a:pt x="7796" y="1643"/>
                  </a:lnTo>
                  <a:lnTo>
                    <a:pt x="8436" y="1217"/>
                  </a:lnTo>
                  <a:lnTo>
                    <a:pt x="8947" y="852"/>
                  </a:lnTo>
                  <a:lnTo>
                    <a:pt x="9586" y="426"/>
                  </a:lnTo>
                  <a:lnTo>
                    <a:pt x="9586" y="0"/>
                  </a:lnTo>
                  <a:lnTo>
                    <a:pt x="10225" y="426"/>
                  </a:lnTo>
                  <a:lnTo>
                    <a:pt x="10225" y="2921"/>
                  </a:lnTo>
                  <a:lnTo>
                    <a:pt x="10864" y="3346"/>
                  </a:lnTo>
                  <a:lnTo>
                    <a:pt x="11375" y="3712"/>
                  </a:lnTo>
                  <a:lnTo>
                    <a:pt x="12653" y="4563"/>
                  </a:lnTo>
                  <a:lnTo>
                    <a:pt x="13164" y="4989"/>
                  </a:lnTo>
                  <a:lnTo>
                    <a:pt x="13804" y="5415"/>
                  </a:lnTo>
                  <a:lnTo>
                    <a:pt x="14954" y="5841"/>
                  </a:lnTo>
                  <a:lnTo>
                    <a:pt x="15593" y="6206"/>
                  </a:lnTo>
                  <a:lnTo>
                    <a:pt x="16743" y="6632"/>
                  </a:lnTo>
                  <a:lnTo>
                    <a:pt x="18660" y="7910"/>
                  </a:lnTo>
                  <a:lnTo>
                    <a:pt x="19172" y="8336"/>
                  </a:lnTo>
                  <a:lnTo>
                    <a:pt x="19811" y="8701"/>
                  </a:lnTo>
                  <a:lnTo>
                    <a:pt x="20450" y="9127"/>
                  </a:lnTo>
                  <a:lnTo>
                    <a:pt x="20961" y="9553"/>
                  </a:lnTo>
                  <a:lnTo>
                    <a:pt x="20961" y="9979"/>
                  </a:lnTo>
                  <a:lnTo>
                    <a:pt x="21600" y="10405"/>
                  </a:lnTo>
                  <a:lnTo>
                    <a:pt x="21600" y="14542"/>
                  </a:lnTo>
                  <a:lnTo>
                    <a:pt x="20961" y="14968"/>
                  </a:lnTo>
                  <a:lnTo>
                    <a:pt x="20961" y="17037"/>
                  </a:lnTo>
                  <a:lnTo>
                    <a:pt x="20450" y="17463"/>
                  </a:lnTo>
                  <a:lnTo>
                    <a:pt x="20450" y="17888"/>
                  </a:lnTo>
                  <a:lnTo>
                    <a:pt x="19811" y="18254"/>
                  </a:lnTo>
                  <a:lnTo>
                    <a:pt x="19811" y="19531"/>
                  </a:lnTo>
                  <a:lnTo>
                    <a:pt x="19172" y="19957"/>
                  </a:lnTo>
                  <a:lnTo>
                    <a:pt x="18660" y="20383"/>
                  </a:lnTo>
                  <a:lnTo>
                    <a:pt x="18021" y="20748"/>
                  </a:lnTo>
                  <a:lnTo>
                    <a:pt x="18021" y="21174"/>
                  </a:lnTo>
                </a:path>
              </a:pathLst>
            </a:custGeom>
            <a:solidFill>
              <a:srgbClr val="FF3300"/>
            </a:solidFill>
            <a:ln w="25400" cap="rnd">
              <a:solidFill>
                <a:srgbClr val="EF91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915" name="Line"/>
            <p:cNvSpPr/>
            <p:nvPr/>
          </p:nvSpPr>
          <p:spPr>
            <a:xfrm>
              <a:off x="144462" y="66675"/>
              <a:ext cx="176213" cy="611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7" y="21600"/>
                  </a:moveTo>
                  <a:lnTo>
                    <a:pt x="3697" y="20758"/>
                  </a:lnTo>
                  <a:lnTo>
                    <a:pt x="4281" y="20366"/>
                  </a:lnTo>
                  <a:lnTo>
                    <a:pt x="5449" y="19749"/>
                  </a:lnTo>
                  <a:lnTo>
                    <a:pt x="6616" y="19524"/>
                  </a:lnTo>
                  <a:lnTo>
                    <a:pt x="7784" y="19131"/>
                  </a:lnTo>
                  <a:lnTo>
                    <a:pt x="8951" y="18458"/>
                  </a:lnTo>
                  <a:lnTo>
                    <a:pt x="10119" y="18065"/>
                  </a:lnTo>
                  <a:lnTo>
                    <a:pt x="10897" y="17673"/>
                  </a:lnTo>
                  <a:lnTo>
                    <a:pt x="12065" y="17448"/>
                  </a:lnTo>
                  <a:lnTo>
                    <a:pt x="12649" y="17056"/>
                  </a:lnTo>
                  <a:lnTo>
                    <a:pt x="13232" y="16607"/>
                  </a:lnTo>
                  <a:lnTo>
                    <a:pt x="14400" y="16382"/>
                  </a:lnTo>
                  <a:lnTo>
                    <a:pt x="15568" y="15990"/>
                  </a:lnTo>
                  <a:lnTo>
                    <a:pt x="16151" y="15597"/>
                  </a:lnTo>
                  <a:lnTo>
                    <a:pt x="17319" y="15372"/>
                  </a:lnTo>
                  <a:lnTo>
                    <a:pt x="18097" y="14980"/>
                  </a:lnTo>
                  <a:lnTo>
                    <a:pt x="18681" y="14531"/>
                  </a:lnTo>
                  <a:lnTo>
                    <a:pt x="19265" y="14138"/>
                  </a:lnTo>
                  <a:lnTo>
                    <a:pt x="19849" y="13689"/>
                  </a:lnTo>
                  <a:lnTo>
                    <a:pt x="19849" y="13297"/>
                  </a:lnTo>
                  <a:lnTo>
                    <a:pt x="20432" y="12904"/>
                  </a:lnTo>
                  <a:lnTo>
                    <a:pt x="21016" y="12455"/>
                  </a:lnTo>
                  <a:lnTo>
                    <a:pt x="21016" y="12062"/>
                  </a:lnTo>
                  <a:lnTo>
                    <a:pt x="21600" y="11614"/>
                  </a:lnTo>
                  <a:lnTo>
                    <a:pt x="21600" y="11221"/>
                  </a:lnTo>
                  <a:lnTo>
                    <a:pt x="21016" y="10828"/>
                  </a:lnTo>
                  <a:lnTo>
                    <a:pt x="20432" y="10379"/>
                  </a:lnTo>
                  <a:lnTo>
                    <a:pt x="20432" y="9986"/>
                  </a:lnTo>
                  <a:lnTo>
                    <a:pt x="19849" y="9369"/>
                  </a:lnTo>
                  <a:lnTo>
                    <a:pt x="19265" y="8921"/>
                  </a:lnTo>
                  <a:lnTo>
                    <a:pt x="19265" y="8528"/>
                  </a:lnTo>
                  <a:lnTo>
                    <a:pt x="18681" y="8079"/>
                  </a:lnTo>
                  <a:lnTo>
                    <a:pt x="18681" y="7462"/>
                  </a:lnTo>
                  <a:lnTo>
                    <a:pt x="18097" y="6845"/>
                  </a:lnTo>
                  <a:lnTo>
                    <a:pt x="17319" y="6452"/>
                  </a:lnTo>
                  <a:lnTo>
                    <a:pt x="17319" y="5835"/>
                  </a:lnTo>
                  <a:lnTo>
                    <a:pt x="16735" y="5386"/>
                  </a:lnTo>
                  <a:lnTo>
                    <a:pt x="16151" y="4993"/>
                  </a:lnTo>
                  <a:lnTo>
                    <a:pt x="15568" y="4544"/>
                  </a:lnTo>
                  <a:lnTo>
                    <a:pt x="15568" y="4152"/>
                  </a:lnTo>
                  <a:lnTo>
                    <a:pt x="14984" y="3759"/>
                  </a:lnTo>
                  <a:lnTo>
                    <a:pt x="14984" y="3310"/>
                  </a:lnTo>
                  <a:lnTo>
                    <a:pt x="14400" y="2917"/>
                  </a:lnTo>
                  <a:lnTo>
                    <a:pt x="14400" y="2469"/>
                  </a:lnTo>
                  <a:lnTo>
                    <a:pt x="13816" y="2076"/>
                  </a:lnTo>
                  <a:lnTo>
                    <a:pt x="13816" y="1683"/>
                  </a:lnTo>
                  <a:lnTo>
                    <a:pt x="13232" y="1234"/>
                  </a:lnTo>
                  <a:lnTo>
                    <a:pt x="12649" y="842"/>
                  </a:lnTo>
                  <a:lnTo>
                    <a:pt x="12065" y="393"/>
                  </a:lnTo>
                  <a:lnTo>
                    <a:pt x="12065" y="0"/>
                  </a:lnTo>
                  <a:lnTo>
                    <a:pt x="11481" y="393"/>
                  </a:lnTo>
                  <a:lnTo>
                    <a:pt x="11481" y="2917"/>
                  </a:lnTo>
                  <a:lnTo>
                    <a:pt x="10897" y="3310"/>
                  </a:lnTo>
                  <a:lnTo>
                    <a:pt x="10119" y="3759"/>
                  </a:lnTo>
                  <a:lnTo>
                    <a:pt x="8951" y="4544"/>
                  </a:lnTo>
                  <a:lnTo>
                    <a:pt x="8368" y="4993"/>
                  </a:lnTo>
                  <a:lnTo>
                    <a:pt x="7784" y="5386"/>
                  </a:lnTo>
                  <a:lnTo>
                    <a:pt x="6616" y="5835"/>
                  </a:lnTo>
                  <a:lnTo>
                    <a:pt x="6032" y="6228"/>
                  </a:lnTo>
                  <a:lnTo>
                    <a:pt x="4865" y="6620"/>
                  </a:lnTo>
                  <a:lnTo>
                    <a:pt x="4281" y="7069"/>
                  </a:lnTo>
                  <a:lnTo>
                    <a:pt x="3697" y="7462"/>
                  </a:lnTo>
                  <a:lnTo>
                    <a:pt x="2919" y="7911"/>
                  </a:lnTo>
                  <a:lnTo>
                    <a:pt x="1751" y="8696"/>
                  </a:lnTo>
                  <a:lnTo>
                    <a:pt x="1168" y="9145"/>
                  </a:lnTo>
                  <a:lnTo>
                    <a:pt x="584" y="9538"/>
                  </a:lnTo>
                  <a:lnTo>
                    <a:pt x="584" y="9986"/>
                  </a:lnTo>
                  <a:lnTo>
                    <a:pt x="0" y="10379"/>
                  </a:lnTo>
                  <a:lnTo>
                    <a:pt x="0" y="14531"/>
                  </a:lnTo>
                  <a:lnTo>
                    <a:pt x="584" y="14980"/>
                  </a:lnTo>
                  <a:lnTo>
                    <a:pt x="584" y="17056"/>
                  </a:lnTo>
                  <a:lnTo>
                    <a:pt x="1168" y="17448"/>
                  </a:lnTo>
                  <a:lnTo>
                    <a:pt x="1168" y="17841"/>
                  </a:lnTo>
                  <a:lnTo>
                    <a:pt x="1751" y="18290"/>
                  </a:lnTo>
                  <a:lnTo>
                    <a:pt x="1751" y="19524"/>
                  </a:lnTo>
                  <a:lnTo>
                    <a:pt x="2335" y="19917"/>
                  </a:lnTo>
                  <a:lnTo>
                    <a:pt x="2919" y="20366"/>
                  </a:lnTo>
                  <a:lnTo>
                    <a:pt x="3697" y="20758"/>
                  </a:lnTo>
                  <a:lnTo>
                    <a:pt x="3697" y="21207"/>
                  </a:lnTo>
                </a:path>
              </a:pathLst>
            </a:custGeom>
            <a:solidFill>
              <a:srgbClr val="FFCC00"/>
            </a:solidFill>
            <a:ln w="25400" cap="rnd">
              <a:solidFill>
                <a:srgbClr val="FE9B03"/>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sp>
          <p:nvSpPr>
            <p:cNvPr id="2916" name="Line"/>
            <p:cNvSpPr/>
            <p:nvPr/>
          </p:nvSpPr>
          <p:spPr>
            <a:xfrm>
              <a:off x="228600" y="468312"/>
              <a:ext cx="200025" cy="203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14" y="21600"/>
                  </a:lnTo>
                  <a:lnTo>
                    <a:pt x="2571" y="20081"/>
                  </a:lnTo>
                  <a:lnTo>
                    <a:pt x="4114" y="20081"/>
                  </a:lnTo>
                  <a:lnTo>
                    <a:pt x="5829" y="18731"/>
                  </a:lnTo>
                  <a:lnTo>
                    <a:pt x="7543" y="18056"/>
                  </a:lnTo>
                  <a:lnTo>
                    <a:pt x="8229" y="16538"/>
                  </a:lnTo>
                  <a:lnTo>
                    <a:pt x="9943" y="16538"/>
                  </a:lnTo>
                  <a:lnTo>
                    <a:pt x="10800" y="15188"/>
                  </a:lnTo>
                  <a:lnTo>
                    <a:pt x="11657" y="13669"/>
                  </a:lnTo>
                  <a:lnTo>
                    <a:pt x="13371" y="12319"/>
                  </a:lnTo>
                  <a:lnTo>
                    <a:pt x="13371" y="10800"/>
                  </a:lnTo>
                  <a:lnTo>
                    <a:pt x="14914" y="10125"/>
                  </a:lnTo>
                  <a:lnTo>
                    <a:pt x="14914" y="7256"/>
                  </a:lnTo>
                  <a:lnTo>
                    <a:pt x="15771" y="5738"/>
                  </a:lnTo>
                  <a:lnTo>
                    <a:pt x="17486" y="5062"/>
                  </a:lnTo>
                  <a:lnTo>
                    <a:pt x="17486" y="3544"/>
                  </a:lnTo>
                  <a:lnTo>
                    <a:pt x="18343" y="2194"/>
                  </a:lnTo>
                  <a:lnTo>
                    <a:pt x="18343" y="675"/>
                  </a:lnTo>
                  <a:lnTo>
                    <a:pt x="19886" y="0"/>
                  </a:lnTo>
                  <a:lnTo>
                    <a:pt x="19886" y="2869"/>
                  </a:lnTo>
                  <a:lnTo>
                    <a:pt x="20743" y="4388"/>
                  </a:lnTo>
                  <a:lnTo>
                    <a:pt x="20743" y="7256"/>
                  </a:lnTo>
                  <a:lnTo>
                    <a:pt x="21600" y="8606"/>
                  </a:lnTo>
                  <a:lnTo>
                    <a:pt x="21600" y="14344"/>
                  </a:lnTo>
                  <a:lnTo>
                    <a:pt x="20743" y="15862"/>
                  </a:lnTo>
                  <a:lnTo>
                    <a:pt x="19029" y="15862"/>
                  </a:lnTo>
                  <a:lnTo>
                    <a:pt x="18343" y="17212"/>
                  </a:lnTo>
                  <a:lnTo>
                    <a:pt x="16629" y="18056"/>
                  </a:lnTo>
                  <a:lnTo>
                    <a:pt x="14914" y="18731"/>
                  </a:lnTo>
                  <a:lnTo>
                    <a:pt x="13371" y="19406"/>
                  </a:lnTo>
                  <a:lnTo>
                    <a:pt x="6686" y="19406"/>
                  </a:lnTo>
                  <a:lnTo>
                    <a:pt x="4971" y="20081"/>
                  </a:lnTo>
                  <a:lnTo>
                    <a:pt x="3257" y="20925"/>
                  </a:lnTo>
                  <a:lnTo>
                    <a:pt x="1714" y="21600"/>
                  </a:lnTo>
                  <a:lnTo>
                    <a:pt x="0" y="21600"/>
                  </a:lnTo>
                  <a:lnTo>
                    <a:pt x="10800" y="16538"/>
                  </a:lnTo>
                </a:path>
              </a:pathLst>
            </a:custGeom>
            <a:solidFill>
              <a:srgbClr val="FF3300"/>
            </a:solidFill>
            <a:ln w="25400" cap="rnd">
              <a:solidFill>
                <a:srgbClr val="FFCC00"/>
              </a:solidFill>
              <a:prstDash val="solid"/>
              <a:round/>
            </a:ln>
            <a:effectLst/>
          </p:spPr>
          <p:txBody>
            <a:bodyPr wrap="square" lIns="45719" tIns="45719" rIns="45719" bIns="45719" numCol="1" anchor="t">
              <a:noAutofit/>
            </a:bodyPr>
            <a:lstStyle/>
            <a:p>
              <a:pPr algn="r">
                <a:defRPr b="1" sz="4400">
                  <a:solidFill>
                    <a:srgbClr val="0000FF"/>
                  </a:solidFill>
                  <a:latin typeface="Comic Sans MS"/>
                  <a:ea typeface="Comic Sans MS"/>
                  <a:cs typeface="Comic Sans MS"/>
                  <a:sym typeface="Comic Sans MS"/>
                </a:defRPr>
              </a:pPr>
            </a:p>
          </p:txBody>
        </p:sp>
      </p:grpSp>
      <p:sp>
        <p:nvSpPr>
          <p:cNvPr id="2918" name="Line"/>
          <p:cNvSpPr/>
          <p:nvPr/>
        </p:nvSpPr>
        <p:spPr>
          <a:xfrm>
            <a:off x="4156075" y="2209800"/>
            <a:ext cx="1293195" cy="635000"/>
          </a:xfrm>
          <a:custGeom>
            <a:avLst/>
            <a:gdLst/>
            <a:ahLst/>
            <a:cxnLst>
              <a:cxn ang="0">
                <a:pos x="wd2" y="hd2"/>
              </a:cxn>
              <a:cxn ang="5400000">
                <a:pos x="wd2" y="hd2"/>
              </a:cxn>
              <a:cxn ang="10800000">
                <a:pos x="wd2" y="hd2"/>
              </a:cxn>
              <a:cxn ang="16200000">
                <a:pos x="wd2" y="hd2"/>
              </a:cxn>
            </a:cxnLst>
            <a:rect l="0" t="0" r="r" b="b"/>
            <a:pathLst>
              <a:path w="21537" h="21600" fill="norm" stroke="1" extrusionOk="0">
                <a:moveTo>
                  <a:pt x="19155" y="21600"/>
                </a:moveTo>
                <a:cubicBezTo>
                  <a:pt x="19836" y="20356"/>
                  <a:pt x="20516" y="19161"/>
                  <a:pt x="20919" y="17718"/>
                </a:cubicBezTo>
                <a:cubicBezTo>
                  <a:pt x="21323" y="16275"/>
                  <a:pt x="21600" y="14582"/>
                  <a:pt x="21524" y="12841"/>
                </a:cubicBezTo>
                <a:cubicBezTo>
                  <a:pt x="21449" y="11099"/>
                  <a:pt x="21096" y="8909"/>
                  <a:pt x="20516" y="7366"/>
                </a:cubicBezTo>
                <a:cubicBezTo>
                  <a:pt x="19937" y="5823"/>
                  <a:pt x="18928" y="4479"/>
                  <a:pt x="18097" y="3484"/>
                </a:cubicBezTo>
                <a:cubicBezTo>
                  <a:pt x="17265" y="2488"/>
                  <a:pt x="16131" y="1841"/>
                  <a:pt x="15475" y="1394"/>
                </a:cubicBezTo>
                <a:cubicBezTo>
                  <a:pt x="14820" y="946"/>
                  <a:pt x="14795" y="946"/>
                  <a:pt x="14114" y="697"/>
                </a:cubicBezTo>
                <a:cubicBezTo>
                  <a:pt x="13434" y="448"/>
                  <a:pt x="12224" y="0"/>
                  <a:pt x="11342" y="0"/>
                </a:cubicBezTo>
                <a:cubicBezTo>
                  <a:pt x="10460" y="0"/>
                  <a:pt x="9628" y="299"/>
                  <a:pt x="8872" y="597"/>
                </a:cubicBezTo>
                <a:cubicBezTo>
                  <a:pt x="8116" y="896"/>
                  <a:pt x="7435" y="1145"/>
                  <a:pt x="6755" y="1692"/>
                </a:cubicBezTo>
                <a:cubicBezTo>
                  <a:pt x="6074" y="2240"/>
                  <a:pt x="5469" y="2737"/>
                  <a:pt x="4738" y="3782"/>
                </a:cubicBezTo>
                <a:cubicBezTo>
                  <a:pt x="4007" y="4828"/>
                  <a:pt x="3151" y="6221"/>
                  <a:pt x="2369" y="7864"/>
                </a:cubicBezTo>
                <a:cubicBezTo>
                  <a:pt x="1588" y="9506"/>
                  <a:pt x="781" y="11596"/>
                  <a:pt x="0" y="13736"/>
                </a:cubicBezTo>
              </a:path>
            </a:pathLst>
          </a:custGeom>
          <a:ln w="28575">
            <a:solidFill>
              <a:srgbClr val="000000"/>
            </a:solidFill>
            <a:tailEnd type="triangle"/>
          </a:ln>
        </p:spPr>
        <p:txBody>
          <a:bodyPr lIns="45719" rIns="45719" anchor="ctr"/>
          <a:lstStyle/>
          <a:p>
            <a:pPr algn="r">
              <a:defRPr b="1" sz="4400">
                <a:solidFill>
                  <a:srgbClr val="0000FF"/>
                </a:solidFill>
                <a:latin typeface="Comic Sans MS"/>
                <a:ea typeface="Comic Sans MS"/>
                <a:cs typeface="Comic Sans MS"/>
                <a:sym typeface="Comic Sans MS"/>
              </a:defRPr>
            </a:pPr>
          </a:p>
        </p:txBody>
      </p:sp>
    </p:spTree>
  </p:cSld>
  <p:clrMapOvr>
    <a:masterClrMapping/>
  </p:clrMapOvr>
  <p:transition xmlns:p14="http://schemas.microsoft.com/office/powerpoint/2010/main" spd="med" advClick="1"/>
</p:sld>
</file>

<file path=ppt/slides/slide9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2" name="Art of Multiprocessor Programming"/>
          <p:cNvSpPr txBox="1"/>
          <p:nvPr/>
        </p:nvSpPr>
        <p:spPr>
          <a:xfrm>
            <a:off x="2641600" y="6248400"/>
            <a:ext cx="35814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lvl1pPr>
          </a:lstStyle>
          <a:p>
            <a:pPr/>
            <a:r>
              <a:t>Art of Multiprocessor Programming</a:t>
            </a:r>
          </a:p>
        </p:txBody>
      </p:sp>
      <p:sp>
        <p:nvSpPr>
          <p:cNvPr id="2923" name="Slide Number"/>
          <p:cNvSpPr txBox="1"/>
          <p:nvPr>
            <p:ph type="sldNum" sz="quarter" idx="4294967295"/>
          </p:nvPr>
        </p:nvSpPr>
        <p:spPr>
          <a:xfrm>
            <a:off x="6553200" y="6248400"/>
            <a:ext cx="301908" cy="288824"/>
          </a:xfrm>
          <a:prstGeom prst="rect">
            <a:avLst/>
          </a:prstGeom>
          <a:extLst>
            <a:ext uri="{C572A759-6A51-4108-AA02-DFA0A04FC94B}">
              <ma14:wrappingTextBoxFlag xmlns:ma14="http://schemas.microsoft.com/office/mac/drawingml/2011/main" val="1"/>
            </a:ext>
          </a:extLst>
        </p:spPr>
        <p:txBody>
          <a:bodyPr/>
          <a:lstStyle>
            <a:lvl1pPr algn="l"/>
          </a:lstStyle>
          <a:p>
            <a:pPr/>
            <a:fld id="{86CB4B4D-7CA3-9044-876B-883B54F8677D}" type="slidenum"/>
          </a:p>
        </p:txBody>
      </p:sp>
      <p:sp>
        <p:nvSpPr>
          <p:cNvPr id="2924" name="Exponential Backoff Lock"/>
          <p:cNvSpPr txBox="1"/>
          <p:nvPr>
            <p:ph type="title" idx="4294967295"/>
          </p:nvPr>
        </p:nvSpPr>
        <p:spPr>
          <a:xfrm>
            <a:off x="685800" y="609599"/>
            <a:ext cx="7772400" cy="1143002"/>
          </a:xfrm>
          <a:prstGeom prst="rect">
            <a:avLst/>
          </a:prstGeom>
        </p:spPr>
        <p:txBody>
          <a:bodyPr>
            <a:normAutofit fontScale="100000" lnSpcReduction="0"/>
          </a:bodyPr>
          <a:lstStyle/>
          <a:p>
            <a:pPr/>
            <a:r>
              <a:t>Exponential Backoff Lock</a:t>
            </a:r>
          </a:p>
        </p:txBody>
      </p:sp>
      <p:sp>
        <p:nvSpPr>
          <p:cNvPr id="2925" name="public class Backoff implements lock {…"/>
          <p:cNvSpPr txBox="1"/>
          <p:nvPr/>
        </p:nvSpPr>
        <p:spPr>
          <a:xfrm>
            <a:off x="773112" y="1909762"/>
            <a:ext cx="7445376" cy="3939400"/>
          </a:xfrm>
          <a:prstGeom prst="rect">
            <a:avLst/>
          </a:prstGeom>
          <a:solidFill>
            <a:srgbClr val="FFFFCC"/>
          </a:solidFill>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70000"/>
              </a:lnSpc>
              <a:spcBef>
                <a:spcPts val="800"/>
              </a:spcBef>
              <a:defRPr sz="2400">
                <a:latin typeface="Courier New"/>
                <a:ea typeface="Courier New"/>
                <a:cs typeface="Courier New"/>
                <a:sym typeface="Courier New"/>
              </a:defRPr>
            </a:pPr>
            <a:r>
              <a:t>public class Backoff</a:t>
            </a:r>
            <a:r>
              <a:rPr sz="1800">
                <a:latin typeface="+mn-lt"/>
                <a:ea typeface="+mn-ea"/>
                <a:cs typeface="+mn-cs"/>
                <a:sym typeface="Arial"/>
              </a:rPr>
              <a:t> </a:t>
            </a:r>
            <a:r>
              <a:t>implements</a:t>
            </a:r>
            <a:r>
              <a:rPr>
                <a:solidFill>
                  <a:srgbClr val="6666FF"/>
                </a:solidFill>
              </a:rPr>
              <a:t> </a:t>
            </a:r>
            <a:r>
              <a:t>lock {</a:t>
            </a:r>
            <a:r>
              <a:rPr sz="1800">
                <a:latin typeface="+mn-lt"/>
                <a:ea typeface="+mn-ea"/>
                <a:cs typeface="+mn-cs"/>
                <a:sym typeface="Arial"/>
              </a:rPr>
              <a:t> </a:t>
            </a:r>
            <a:endParaRPr>
              <a:solidFill>
                <a:srgbClr val="6666FF"/>
              </a:solidFill>
            </a:endParaRPr>
          </a:p>
          <a:p>
            <a:pPr>
              <a:lnSpc>
                <a:spcPct val="70000"/>
              </a:lnSpc>
              <a:spcBef>
                <a:spcPts val="800"/>
              </a:spcBef>
              <a:defRPr sz="2400">
                <a:latin typeface="Courier New"/>
                <a:ea typeface="Courier New"/>
                <a:cs typeface="Courier New"/>
                <a:sym typeface="Courier New"/>
              </a:defRPr>
            </a:pPr>
            <a:r>
              <a:t> public void lock() {</a:t>
            </a:r>
          </a:p>
          <a:p>
            <a:pPr>
              <a:lnSpc>
                <a:spcPct val="70000"/>
              </a:lnSpc>
              <a:spcBef>
                <a:spcPts val="800"/>
              </a:spcBef>
              <a:defRPr sz="2400">
                <a:latin typeface="Courier New"/>
                <a:ea typeface="Courier New"/>
                <a:cs typeface="Courier New"/>
                <a:sym typeface="Courier New"/>
              </a:defRPr>
            </a:pPr>
            <a:r>
              <a:t>  int delay = MIN_DELAY;</a:t>
            </a:r>
          </a:p>
          <a:p>
            <a:pPr>
              <a:lnSpc>
                <a:spcPct val="70000"/>
              </a:lnSpc>
              <a:spcBef>
                <a:spcPts val="800"/>
              </a:spcBef>
              <a:defRPr sz="2400">
                <a:latin typeface="Courier New"/>
                <a:ea typeface="Courier New"/>
                <a:cs typeface="Courier New"/>
                <a:sym typeface="Courier New"/>
              </a:defRPr>
            </a:pPr>
            <a:r>
              <a:t>  while (true) {</a:t>
            </a:r>
          </a:p>
          <a:p>
            <a:pPr>
              <a:lnSpc>
                <a:spcPct val="70000"/>
              </a:lnSpc>
              <a:spcBef>
                <a:spcPts val="800"/>
              </a:spcBef>
              <a:defRPr sz="2400">
                <a:latin typeface="Courier New"/>
                <a:ea typeface="Courier New"/>
                <a:cs typeface="Courier New"/>
                <a:sym typeface="Courier New"/>
              </a:defRPr>
            </a:pPr>
            <a:r>
              <a:t>   while (state.get()) {}</a:t>
            </a:r>
          </a:p>
          <a:p>
            <a:pPr>
              <a:lnSpc>
                <a:spcPct val="70000"/>
              </a:lnSpc>
              <a:spcBef>
                <a:spcPts val="800"/>
              </a:spcBef>
              <a:defRPr sz="2400">
                <a:latin typeface="Courier New"/>
                <a:ea typeface="Courier New"/>
                <a:cs typeface="Courier New"/>
                <a:sym typeface="Courier New"/>
              </a:defRPr>
            </a:pPr>
            <a:r>
              <a:t>   if (!lock.getAndSet(true))</a:t>
            </a:r>
          </a:p>
          <a:p>
            <a:pPr>
              <a:lnSpc>
                <a:spcPct val="70000"/>
              </a:lnSpc>
              <a:spcBef>
                <a:spcPts val="800"/>
              </a:spcBef>
              <a:defRPr sz="2400">
                <a:latin typeface="Courier New"/>
                <a:ea typeface="Courier New"/>
                <a:cs typeface="Courier New"/>
                <a:sym typeface="Courier New"/>
              </a:defRPr>
            </a:pPr>
            <a:r>
              <a:t>    return;</a:t>
            </a:r>
          </a:p>
          <a:p>
            <a:pPr>
              <a:lnSpc>
                <a:spcPct val="70000"/>
              </a:lnSpc>
              <a:spcBef>
                <a:spcPts val="800"/>
              </a:spcBef>
              <a:defRPr sz="2400">
                <a:latin typeface="Courier New"/>
                <a:ea typeface="Courier New"/>
                <a:cs typeface="Courier New"/>
                <a:sym typeface="Courier New"/>
              </a:defRPr>
            </a:pPr>
            <a:r>
              <a:t>   sleep(random() % delay);</a:t>
            </a:r>
          </a:p>
          <a:p>
            <a:pPr>
              <a:lnSpc>
                <a:spcPct val="70000"/>
              </a:lnSpc>
              <a:spcBef>
                <a:spcPts val="800"/>
              </a:spcBef>
              <a:defRPr sz="2400">
                <a:latin typeface="Courier New"/>
                <a:ea typeface="Courier New"/>
                <a:cs typeface="Courier New"/>
                <a:sym typeface="Courier New"/>
              </a:defRPr>
            </a:pPr>
            <a:r>
              <a:t>   if (delay &lt; MAX_DELAY)</a:t>
            </a:r>
          </a:p>
          <a:p>
            <a:pPr>
              <a:lnSpc>
                <a:spcPct val="70000"/>
              </a:lnSpc>
              <a:spcBef>
                <a:spcPts val="800"/>
              </a:spcBef>
              <a:defRPr sz="2400">
                <a:latin typeface="Courier New"/>
                <a:ea typeface="Courier New"/>
                <a:cs typeface="Courier New"/>
                <a:sym typeface="Courier New"/>
              </a:defRPr>
            </a:pPr>
            <a:r>
              <a:t>    delay = 2 * delay;</a:t>
            </a:r>
          </a:p>
          <a:p>
            <a:pPr>
              <a:lnSpc>
                <a:spcPct val="70000"/>
              </a:lnSpc>
              <a:spcBef>
                <a:spcPts val="800"/>
              </a:spcBef>
              <a:defRPr sz="2400">
                <a:latin typeface="Courier New"/>
                <a:ea typeface="Courier New"/>
                <a:cs typeface="Courier New"/>
                <a:sym typeface="Courier New"/>
              </a:defRPr>
            </a:pPr>
            <a:r>
              <a:t> }}}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fault Design">
  <a:themeElements>
    <a:clrScheme name="Default Design">
      <a:dk1>
        <a:srgbClr val="000000"/>
      </a:dk1>
      <a:lt1>
        <a:srgbClr val="FFFFFF"/>
      </a:lt1>
      <a:dk2>
        <a:srgbClr val="A7A7A7"/>
      </a:dk2>
      <a:lt2>
        <a:srgbClr val="535353"/>
      </a:lt2>
      <a:accent1>
        <a:srgbClr val="BBE0E3"/>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Default Design">
      <a:majorFont>
        <a:latin typeface="Helvetica"/>
        <a:ea typeface="Helvetica"/>
        <a:cs typeface="Helvetica"/>
      </a:majorFont>
      <a:minorFont>
        <a:latin typeface="Arial"/>
        <a:ea typeface="Arial"/>
        <a:cs typeface="Arial"/>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Design">
  <a:themeElements>
    <a:clrScheme name="Default Design">
      <a:dk1>
        <a:srgbClr val="000000"/>
      </a:dk1>
      <a:lt1>
        <a:srgbClr val="FFFFFF"/>
      </a:lt1>
      <a:dk2>
        <a:srgbClr val="A7A7A7"/>
      </a:dk2>
      <a:lt2>
        <a:srgbClr val="535353"/>
      </a:lt2>
      <a:accent1>
        <a:srgbClr val="BBE0E3"/>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Default Design">
      <a:majorFont>
        <a:latin typeface="Helvetica"/>
        <a:ea typeface="Helvetica"/>
        <a:cs typeface="Helvetica"/>
      </a:majorFont>
      <a:minorFont>
        <a:latin typeface="Arial"/>
        <a:ea typeface="Arial"/>
        <a:cs typeface="Arial"/>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