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5" r:id="rId6"/>
    <p:sldId id="267" r:id="rId7"/>
    <p:sldId id="264" r:id="rId8"/>
    <p:sldId id="269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5439-B5EA-45E3-90F3-B06F7B5F9D83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E8A2-A41E-4935-A6AB-950ABF3E9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01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5439-B5EA-45E3-90F3-B06F7B5F9D83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E8A2-A41E-4935-A6AB-950ABF3E9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327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5439-B5EA-45E3-90F3-B06F7B5F9D83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E8A2-A41E-4935-A6AB-950ABF3E9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6705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5439-B5EA-45E3-90F3-B06F7B5F9D83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E8A2-A41E-4935-A6AB-950ABF3E95F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86443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5439-B5EA-45E3-90F3-B06F7B5F9D83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E8A2-A41E-4935-A6AB-950ABF3E9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22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5439-B5EA-45E3-90F3-B06F7B5F9D83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E8A2-A41E-4935-A6AB-950ABF3E9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1540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5439-B5EA-45E3-90F3-B06F7B5F9D83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E8A2-A41E-4935-A6AB-950ABF3E9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523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5439-B5EA-45E3-90F3-B06F7B5F9D83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E8A2-A41E-4935-A6AB-950ABF3E9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1358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5439-B5EA-45E3-90F3-B06F7B5F9D83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E8A2-A41E-4935-A6AB-950ABF3E9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251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5439-B5EA-45E3-90F3-B06F7B5F9D83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E8A2-A41E-4935-A6AB-950ABF3E9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748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5439-B5EA-45E3-90F3-B06F7B5F9D83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E8A2-A41E-4935-A6AB-950ABF3E9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88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5439-B5EA-45E3-90F3-B06F7B5F9D83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E8A2-A41E-4935-A6AB-950ABF3E9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629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5439-B5EA-45E3-90F3-B06F7B5F9D83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E8A2-A41E-4935-A6AB-950ABF3E9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08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5439-B5EA-45E3-90F3-B06F7B5F9D83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E8A2-A41E-4935-A6AB-950ABF3E9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46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5439-B5EA-45E3-90F3-B06F7B5F9D83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E8A2-A41E-4935-A6AB-950ABF3E9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864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5439-B5EA-45E3-90F3-B06F7B5F9D83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E8A2-A41E-4935-A6AB-950ABF3E9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95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5439-B5EA-45E3-90F3-B06F7B5F9D83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E8A2-A41E-4935-A6AB-950ABF3E9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61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E095439-B5EA-45E3-90F3-B06F7B5F9D83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0E8A2-A41E-4935-A6AB-950ABF3E9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7881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um.freecodecamp.org/how-can-you-learn-the-strategy-design-pattern-make-a-hamburger-a6ad4332b838" TargetMode="External"/><Relationship Id="rId7" Type="http://schemas.openxmlformats.org/officeDocument/2006/relationships/hyperlink" Target="https://en.wikipedia.org/wiki/Strategy_pattern" TargetMode="External"/><Relationship Id="rId2" Type="http://schemas.openxmlformats.org/officeDocument/2006/relationships/hyperlink" Target="https://sourcemaking.com/design_patterns/strateg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v9ejT8FO-7I" TargetMode="External"/><Relationship Id="rId5" Type="http://schemas.openxmlformats.org/officeDocument/2006/relationships/hyperlink" Target="https://www.youtube.com/watch?v=-NCgRD9-C6o" TargetMode="External"/><Relationship Id="rId4" Type="http://schemas.openxmlformats.org/officeDocument/2006/relationships/hyperlink" Target="https://www.geeksforgeeks.org/strategy-pattern-set-1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medium.freecodecamp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A7F34-4083-4AFE-BAD0-06436F3DAA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Strategy Pattern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AE96D2-2218-4379-A786-2D42506373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Michael Sawula</a:t>
            </a:r>
          </a:p>
          <a:p>
            <a:r>
              <a:rPr lang="en-US" dirty="0"/>
              <a:t>2/18/2019</a:t>
            </a:r>
          </a:p>
        </p:txBody>
      </p:sp>
    </p:spTree>
    <p:extLst>
      <p:ext uri="{BB962C8B-B14F-4D97-AF65-F5344CB8AC3E}">
        <p14:creationId xmlns:p14="http://schemas.microsoft.com/office/powerpoint/2010/main" val="2420672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B8B21-EF33-4822-BB25-C5FCCBC3B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Pattern</a:t>
            </a:r>
            <a:br>
              <a:rPr lang="en-US" dirty="0"/>
            </a:br>
            <a:r>
              <a:rPr lang="en-US" sz="2800" b="1" i="1" dirty="0"/>
              <a:t>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602F5-AB4F-4D4E-BA83-FD96F2333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 Patterns, Gamma, et. al.</a:t>
            </a:r>
          </a:p>
          <a:p>
            <a:r>
              <a:rPr lang="en-US" dirty="0">
                <a:hlinkClick r:id="rId2"/>
              </a:rPr>
              <a:t>https://sourcemaking.com/design_patterns/strategy</a:t>
            </a:r>
            <a:endParaRPr lang="en-US" dirty="0"/>
          </a:p>
          <a:p>
            <a:r>
              <a:rPr lang="en-US" dirty="0">
                <a:hlinkClick r:id="rId3"/>
              </a:rPr>
              <a:t>https://medium.freecodecamp.org/how-can-you-learn-the-strategy-design-pattern-make-a-hamburger-a6ad4332b838</a:t>
            </a:r>
            <a:endParaRPr lang="en-US" dirty="0"/>
          </a:p>
          <a:p>
            <a:r>
              <a:rPr lang="en-US" dirty="0">
                <a:hlinkClick r:id="rId4"/>
              </a:rPr>
              <a:t>https://www.geeksforgeeks.org/strategy-pattern-set-1/</a:t>
            </a:r>
            <a:endParaRPr lang="en-US" dirty="0"/>
          </a:p>
          <a:p>
            <a:r>
              <a:rPr lang="en-US" dirty="0"/>
              <a:t>Strategy Design Pattern (</a:t>
            </a:r>
            <a:r>
              <a:rPr lang="en-US" i="1" dirty="0">
                <a:hlinkClick r:id="rId5"/>
              </a:rPr>
              <a:t>https://www.youtube.com/watch?v=-NCgRD9-C6o</a:t>
            </a:r>
            <a:r>
              <a:rPr lang="en-US" dirty="0"/>
              <a:t>)</a:t>
            </a:r>
          </a:p>
          <a:p>
            <a:r>
              <a:rPr lang="en-US" dirty="0"/>
              <a:t>Strategy Pattern – Design Patterns (ep 1) (</a:t>
            </a:r>
            <a:r>
              <a:rPr lang="en-US" i="1" dirty="0">
                <a:hlinkClick r:id="rId6"/>
              </a:rPr>
              <a:t>https://www.youtube.com/watch?v=v9ejT8FO-7I</a:t>
            </a:r>
            <a:r>
              <a:rPr lang="en-US" dirty="0"/>
              <a:t>)</a:t>
            </a:r>
          </a:p>
          <a:p>
            <a:r>
              <a:rPr lang="en-US" dirty="0">
                <a:hlinkClick r:id="rId7"/>
              </a:rPr>
              <a:t>https://en.wikipedia.org/wiki/Strategy_pattern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711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B8B21-EF33-4822-BB25-C5FCCBC3B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Pattern</a:t>
            </a:r>
            <a:br>
              <a:rPr lang="en-US" dirty="0"/>
            </a:br>
            <a:r>
              <a:rPr lang="en-US" sz="2800" b="1" i="1" dirty="0"/>
              <a:t>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602F5-AB4F-4D4E-BA83-FD96F2333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intent of the Strategy Pattern is to define a </a:t>
            </a:r>
            <a:r>
              <a:rPr lang="en-US" u="sng" dirty="0"/>
              <a:t>family of algorithms</a:t>
            </a:r>
            <a:r>
              <a:rPr lang="en-US" dirty="0"/>
              <a:t>, </a:t>
            </a:r>
            <a:r>
              <a:rPr lang="en-US" u="sng" dirty="0"/>
              <a:t>encapsulate each one</a:t>
            </a:r>
            <a:r>
              <a:rPr lang="en-US" dirty="0"/>
              <a:t>, and </a:t>
            </a:r>
            <a:r>
              <a:rPr lang="en-US" u="sng" dirty="0"/>
              <a:t>make them interchangeable</a:t>
            </a:r>
            <a:r>
              <a:rPr lang="en-US" dirty="0"/>
              <a:t> within that family</a:t>
            </a:r>
          </a:p>
          <a:p>
            <a:r>
              <a:rPr lang="en-US" dirty="0"/>
              <a:t>Strategy Pattern lets the algorithm vary independently from the clients that use it</a:t>
            </a:r>
          </a:p>
          <a:p>
            <a:r>
              <a:rPr lang="en-US" dirty="0"/>
              <a:t>Also known as the “Policy Pattern”</a:t>
            </a:r>
          </a:p>
          <a:p>
            <a:r>
              <a:rPr lang="en-US" dirty="0"/>
              <a:t>The Strategy Pattern enables an algorithm’s behavior to be selected at runtime</a:t>
            </a:r>
          </a:p>
        </p:txBody>
      </p:sp>
    </p:spTree>
    <p:extLst>
      <p:ext uri="{BB962C8B-B14F-4D97-AF65-F5344CB8AC3E}">
        <p14:creationId xmlns:p14="http://schemas.microsoft.com/office/powerpoint/2010/main" val="3003071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B8B21-EF33-4822-BB25-C5FCCBC3B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Pattern</a:t>
            </a:r>
            <a:br>
              <a:rPr lang="en-US" dirty="0"/>
            </a:br>
            <a:r>
              <a:rPr lang="en-US" sz="2800" b="1" i="1" dirty="0"/>
              <a:t>Applicability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602F5-AB4F-4D4E-BA83-FD96F2333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Use the strategy pattern when:</a:t>
            </a:r>
          </a:p>
          <a:p>
            <a:pPr lvl="1"/>
            <a:r>
              <a:rPr lang="en-US" dirty="0"/>
              <a:t>You have many related classes that differ only in their behavior</a:t>
            </a:r>
          </a:p>
          <a:p>
            <a:pPr lvl="2"/>
            <a:r>
              <a:rPr lang="en-US" dirty="0"/>
              <a:t>Strategies provide a way to configure a class with one of many behaviors</a:t>
            </a:r>
          </a:p>
          <a:p>
            <a:pPr lvl="1"/>
            <a:r>
              <a:rPr lang="en-US" dirty="0"/>
              <a:t>You need different variants of an algorithm</a:t>
            </a:r>
          </a:p>
          <a:p>
            <a:pPr lvl="2"/>
            <a:r>
              <a:rPr lang="en-US" dirty="0"/>
              <a:t>For example, you might define algorithms reflecting different space/time trade-offs</a:t>
            </a:r>
          </a:p>
          <a:p>
            <a:pPr lvl="1"/>
            <a:r>
              <a:rPr lang="en-US" dirty="0"/>
              <a:t>When an algorithm uses data that clients shouldn’t know about.</a:t>
            </a:r>
          </a:p>
          <a:p>
            <a:pPr lvl="2"/>
            <a:r>
              <a:rPr lang="en-US" dirty="0"/>
              <a:t>Use the Strategy Pattern to avoid exposing complex, algorithm-specific data structures</a:t>
            </a:r>
          </a:p>
          <a:p>
            <a:pPr lvl="1"/>
            <a:r>
              <a:rPr lang="en-US" dirty="0"/>
              <a:t>A class defines many behaviors, and these appear as multiple conditional statements in its operations. </a:t>
            </a:r>
          </a:p>
          <a:p>
            <a:pPr lvl="2"/>
            <a:r>
              <a:rPr lang="en-US" dirty="0"/>
              <a:t>Move related conditional branches into their own strategy class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949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B8B21-EF33-4822-BB25-C5FCCBC3B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/>
          <a:lstStyle/>
          <a:p>
            <a:r>
              <a:rPr lang="en-US" dirty="0"/>
              <a:t>Strategy Pattern</a:t>
            </a:r>
            <a:br>
              <a:rPr lang="en-US" dirty="0"/>
            </a:br>
            <a:r>
              <a:rPr lang="en-US" sz="2800" b="1" i="1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602F5-AB4F-4D4E-BA83-FD96F2333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4195481"/>
          </a:xfrm>
        </p:spPr>
        <p:txBody>
          <a:bodyPr>
            <a:normAutofit fontScale="32500" lnSpcReduction="20000"/>
          </a:bodyPr>
          <a:lstStyle/>
          <a:p>
            <a:r>
              <a:rPr lang="en-US" sz="3000" dirty="0"/>
              <a:t>Consider a fast food restaurant where a customer wants to order a burger</a:t>
            </a:r>
          </a:p>
          <a:p>
            <a:r>
              <a:rPr lang="en-US" sz="3000" dirty="0"/>
              <a:t>There are many varieties of burgers: cheeseburger (made with a beef patty), grilled chicken burger, veggie burger</a:t>
            </a:r>
          </a:p>
          <a:p>
            <a:pPr lvl="1"/>
            <a:r>
              <a:rPr lang="en-US" sz="3000" dirty="0"/>
              <a:t>Consistent format: bottom bun + patty + top bun</a:t>
            </a:r>
          </a:p>
          <a:p>
            <a:pPr lvl="1"/>
            <a:r>
              <a:rPr lang="en-US" sz="3000" dirty="0"/>
              <a:t>The main difference lies in what the patty is made of</a:t>
            </a:r>
          </a:p>
          <a:p>
            <a:r>
              <a:rPr lang="en-US" sz="3000" dirty="0"/>
              <a:t>One possible approach…</a:t>
            </a:r>
          </a:p>
          <a:p>
            <a:pPr lvl="1"/>
            <a:r>
              <a:rPr lang="en-US" sz="3000" dirty="0"/>
              <a:t>Create a “Burger” class as well as class for each type </a:t>
            </a:r>
            <a:br>
              <a:rPr lang="en-US" sz="3000" dirty="0"/>
            </a:br>
            <a:r>
              <a:rPr lang="en-US" sz="3000" dirty="0"/>
              <a:t>of burger patty/stuffing. Use inheritance</a:t>
            </a:r>
          </a:p>
          <a:p>
            <a:pPr lvl="1"/>
            <a:r>
              <a:rPr lang="en-US" sz="3000" dirty="0"/>
              <a:t>Burger class could have a default “Make Patty” operation, </a:t>
            </a:r>
            <a:br>
              <a:rPr lang="en-US" sz="3000" dirty="0"/>
            </a:br>
            <a:r>
              <a:rPr lang="en-US" sz="3000" dirty="0"/>
              <a:t>and each subclass would override “Make Patty”</a:t>
            </a:r>
            <a:br>
              <a:rPr lang="en-US" sz="3000" dirty="0"/>
            </a:br>
            <a:r>
              <a:rPr lang="en-US" sz="3000" dirty="0"/>
              <a:t>with its own version</a:t>
            </a:r>
          </a:p>
          <a:p>
            <a:pPr lvl="1"/>
            <a:r>
              <a:rPr lang="en-US" sz="3000" dirty="0"/>
              <a:t>Risk creating copious amounts of duplicate code and</a:t>
            </a:r>
            <a:br>
              <a:rPr lang="en-US" sz="3000" dirty="0"/>
            </a:br>
            <a:r>
              <a:rPr lang="en-US" sz="3000" dirty="0"/>
              <a:t>it becomes more difficult to add and maintain</a:t>
            </a:r>
            <a:br>
              <a:rPr lang="en-US" sz="3000" dirty="0"/>
            </a:br>
            <a:r>
              <a:rPr lang="en-US" sz="3000" dirty="0"/>
              <a:t>new algorithms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sz="1000" dirty="0"/>
          </a:p>
          <a:p>
            <a:endParaRPr lang="en-US" sz="1000" dirty="0"/>
          </a:p>
          <a:p>
            <a:r>
              <a:rPr lang="en-US" sz="1000" dirty="0"/>
              <a:t>Example inspired by </a:t>
            </a:r>
            <a:r>
              <a:rPr lang="en-US" sz="1000" dirty="0">
                <a:hlinkClick r:id="rId2"/>
              </a:rPr>
              <a:t>https://medium.freecodecamp.org</a:t>
            </a:r>
            <a:r>
              <a:rPr lang="en-US" sz="1000" dirty="0"/>
              <a:t> (see references for detail)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303679-81D0-4055-9AEF-AA4E7F7768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619500"/>
            <a:ext cx="5619726" cy="2538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889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B8B21-EF33-4822-BB25-C5FCCBC3B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Pattern</a:t>
            </a:r>
            <a:br>
              <a:rPr lang="en-US" dirty="0"/>
            </a:br>
            <a:r>
              <a:rPr lang="en-US" sz="2800" b="1" i="1" dirty="0"/>
              <a:t>Example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602F5-AB4F-4D4E-BA83-FD96F2333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Similar format: bottom bun + </a:t>
            </a:r>
            <a:r>
              <a:rPr lang="en-US" b="1" u="sng" dirty="0"/>
              <a:t>patty</a:t>
            </a:r>
            <a:r>
              <a:rPr lang="en-US" dirty="0"/>
              <a:t> + top bun</a:t>
            </a:r>
          </a:p>
          <a:p>
            <a:pPr lvl="1"/>
            <a:r>
              <a:rPr lang="en-US" dirty="0"/>
              <a:t>patty for a cheeseburger = cheese + beef patty</a:t>
            </a:r>
          </a:p>
          <a:p>
            <a:pPr lvl="1"/>
            <a:r>
              <a:rPr lang="en-US" dirty="0"/>
              <a:t>patty for a chicken burger = grilled chicken breast</a:t>
            </a:r>
          </a:p>
          <a:p>
            <a:pPr lvl="1"/>
            <a:r>
              <a:rPr lang="en-US" dirty="0"/>
              <a:t>patty for a veggie burger =  soybeans, tofu, nuts, grains etc.</a:t>
            </a:r>
          </a:p>
          <a:p>
            <a:r>
              <a:rPr lang="en-US" i="1" dirty="0"/>
              <a:t>Recall: the intent of the Strategy Pattern is to define a </a:t>
            </a:r>
            <a:r>
              <a:rPr lang="en-US" i="1" u="sng" dirty="0"/>
              <a:t>family of algorithms</a:t>
            </a:r>
            <a:r>
              <a:rPr lang="en-US" i="1" dirty="0"/>
              <a:t>, </a:t>
            </a:r>
            <a:r>
              <a:rPr lang="en-US" i="1" u="sng" dirty="0"/>
              <a:t>encapsulate each one</a:t>
            </a:r>
            <a:r>
              <a:rPr lang="en-US" i="1" dirty="0"/>
              <a:t>, and </a:t>
            </a:r>
            <a:r>
              <a:rPr lang="en-US" i="1" u="sng" dirty="0"/>
              <a:t>make them interchangeable</a:t>
            </a:r>
            <a:r>
              <a:rPr lang="en-US" i="1" dirty="0"/>
              <a:t> within that family</a:t>
            </a:r>
          </a:p>
          <a:p>
            <a:r>
              <a:rPr lang="en-US" dirty="0"/>
              <a:t>In this example, the family of algorithms = the family of different patties</a:t>
            </a:r>
          </a:p>
          <a:p>
            <a:pPr lvl="1"/>
            <a:r>
              <a:rPr lang="en-US" dirty="0"/>
              <a:t>They are encapsulated and interchangeable with each other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296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B8B21-EF33-4822-BB25-C5FCCBC3B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6"/>
            <a:ext cx="9252154" cy="122398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900" dirty="0"/>
              <a:t>Strategy Pattern</a:t>
            </a:r>
            <a:br>
              <a:rPr lang="en-US" sz="3900" dirty="0"/>
            </a:br>
            <a:r>
              <a:rPr lang="en-US" sz="2800" dirty="0"/>
              <a:t>Structure</a:t>
            </a:r>
            <a:endParaRPr lang="en-US" sz="2800" b="1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602F5-AB4F-4D4E-BA83-FD96F2333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1" y="2052214"/>
            <a:ext cx="4338409" cy="4196185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 Context class doesn't implement an algorithm directly</a:t>
            </a:r>
          </a:p>
          <a:p>
            <a:r>
              <a:rPr lang="en-US" dirty="0"/>
              <a:t>Instead, Context class refers to the Strategy interface for performing an algorithm. This makes Context independent of how an algorithm is implemented</a:t>
            </a:r>
          </a:p>
          <a:p>
            <a:r>
              <a:rPr lang="en-US" dirty="0"/>
              <a:t>We can change behavior without affecting our Context</a:t>
            </a:r>
          </a:p>
          <a:p>
            <a:r>
              <a:rPr lang="en-US" dirty="0"/>
              <a:t>The </a:t>
            </a:r>
            <a:r>
              <a:rPr lang="en-US" dirty="0" err="1"/>
              <a:t>ConcreteStrategyA</a:t>
            </a:r>
            <a:r>
              <a:rPr lang="en-US" dirty="0"/>
              <a:t> and </a:t>
            </a:r>
            <a:r>
              <a:rPr lang="en-US" dirty="0" err="1"/>
              <a:t>ConcreteStrategyB</a:t>
            </a:r>
            <a:r>
              <a:rPr lang="en-US" dirty="0"/>
              <a:t> classes implement the Strategy interface i.e. they implement (encapsulate) an algorithm</a:t>
            </a:r>
          </a:p>
          <a:p>
            <a:r>
              <a:rPr lang="en-US" dirty="0"/>
              <a:t>General idea is to capture the abstraction in an interface and bury implementation details in derived classes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BC375F-EB76-4588-B63E-6A7F4CC34A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916" y="2446672"/>
            <a:ext cx="5451627" cy="340726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3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16897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B8B21-EF33-4822-BB25-C5FCCBC3B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Pattern</a:t>
            </a:r>
            <a:br>
              <a:rPr lang="en-US" dirty="0"/>
            </a:br>
            <a:r>
              <a:rPr lang="en-US" sz="2800" b="1" i="1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602F5-AB4F-4D4E-BA83-FD96F2333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key to the strategy pattern is to pull the varying algorithms out into a separate object. These objects become a family of algorithms the context (Burger) can choose from. Each of these objects, aka the strategies, does the same job and supports the same interface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45D03C-8221-41BA-AABE-AEC2C64608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299" y="1853248"/>
            <a:ext cx="8410576" cy="3079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877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B8B21-EF33-4822-BB25-C5FCCBC3B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Pattern</a:t>
            </a:r>
            <a:br>
              <a:rPr lang="en-US" dirty="0"/>
            </a:br>
            <a:r>
              <a:rPr lang="en-US" sz="2800" b="1" i="1" dirty="0"/>
              <a:t>Python Demonstration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602F5-AB4F-4D4E-BA83-FD96F2333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https://www.pythonanywhere.com</a:t>
            </a:r>
          </a:p>
        </p:txBody>
      </p:sp>
    </p:spTree>
    <p:extLst>
      <p:ext uri="{BB962C8B-B14F-4D97-AF65-F5344CB8AC3E}">
        <p14:creationId xmlns:p14="http://schemas.microsoft.com/office/powerpoint/2010/main" val="3561362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B8B21-EF33-4822-BB25-C5FCCBC3B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Pattern</a:t>
            </a:r>
            <a:br>
              <a:rPr lang="en-US" dirty="0"/>
            </a:br>
            <a:r>
              <a:rPr lang="en-US" sz="2800" b="1" i="1" dirty="0"/>
              <a:t>Benefits and other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602F5-AB4F-4D4E-BA83-FD96F2333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It achieves better separation of concerns by pulling out a set of strategies from a class </a:t>
            </a:r>
          </a:p>
          <a:p>
            <a:pPr lvl="1"/>
            <a:r>
              <a:rPr lang="en-US" dirty="0"/>
              <a:t>In our example, it relieves the Burger class of any responsibility for our knowledge of the stuffing</a:t>
            </a:r>
          </a:p>
          <a:p>
            <a:pPr lvl="1"/>
            <a:r>
              <a:rPr lang="en-US" dirty="0"/>
              <a:t>Strategies can provide different implementations of the same behavior</a:t>
            </a:r>
          </a:p>
          <a:p>
            <a:r>
              <a:rPr lang="en-US" dirty="0"/>
              <a:t>By encapsulating the algorithm separately, new algorithms complying with the same interface can be easily introduced</a:t>
            </a:r>
          </a:p>
          <a:p>
            <a:pPr lvl="1"/>
            <a:r>
              <a:rPr lang="en-US" dirty="0"/>
              <a:t>Encapsulating the algorithm in separate Strategy classes lets you vary the algorithm independently of its context, making it easier to switch, understand and extend</a:t>
            </a:r>
          </a:p>
          <a:p>
            <a:r>
              <a:rPr lang="en-US" dirty="0"/>
              <a:t>It makes it easy to switch strategies at runtime because the pattern is based on composition and delegation, rather than on inheritance (moving from “is a” to “has a”</a:t>
            </a:r>
          </a:p>
          <a:p>
            <a:r>
              <a:rPr lang="en-US" dirty="0"/>
              <a:t>Strategies eliminate conditional statements</a:t>
            </a:r>
          </a:p>
          <a:p>
            <a:pPr lvl="1"/>
            <a:r>
              <a:rPr lang="en-US" dirty="0"/>
              <a:t>This enables the client to choose the required algorithm, without using a “switch” statement or a series of “if-else” statements</a:t>
            </a:r>
          </a:p>
          <a:p>
            <a:r>
              <a:rPr lang="en-US" dirty="0"/>
              <a:t>However, applications/clients must be aware of all the strategies to select the right one for the right situation</a:t>
            </a:r>
          </a:p>
          <a:p>
            <a:r>
              <a:rPr lang="en-US" dirty="0"/>
              <a:t>Use strategy pattern only when the variation in behavior is relevant to clients</a:t>
            </a:r>
          </a:p>
          <a:p>
            <a:r>
              <a:rPr lang="en-US" dirty="0"/>
              <a:t>Strategies increase the number of objects in an application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8799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767</Words>
  <Application>Microsoft Office PowerPoint</Application>
  <PresentationFormat>Widescreen</PresentationFormat>
  <Paragraphs>88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Strategy Pattern</vt:lpstr>
      <vt:lpstr>Strategy Pattern Definition</vt:lpstr>
      <vt:lpstr>Strategy Pattern Applicability</vt:lpstr>
      <vt:lpstr>Strategy Pattern Example</vt:lpstr>
      <vt:lpstr>Strategy Pattern Example (continued)</vt:lpstr>
      <vt:lpstr>Strategy Pattern Structure</vt:lpstr>
      <vt:lpstr>Strategy Pattern Example</vt:lpstr>
      <vt:lpstr>Strategy Pattern Python Demonstration</vt:lpstr>
      <vt:lpstr>Strategy Pattern Benefits and other considerations</vt:lpstr>
      <vt:lpstr>Strategy Pattern 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Pattern</dc:title>
  <dc:creator>Michael Sawula</dc:creator>
  <cp:lastModifiedBy>Michael Sawula</cp:lastModifiedBy>
  <cp:revision>12</cp:revision>
  <dcterms:created xsi:type="dcterms:W3CDTF">2019-02-18T07:40:04Z</dcterms:created>
  <dcterms:modified xsi:type="dcterms:W3CDTF">2019-02-18T20:07:05Z</dcterms:modified>
</cp:coreProperties>
</file>