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3" r:id="rId5"/>
    <p:sldId id="258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56"/>
    <p:restoredTop sz="94699"/>
  </p:normalViewPr>
  <p:slideViewPr>
    <p:cSldViewPr snapToGrid="0" snapToObjects="1">
      <p:cViewPr varScale="1">
        <p:scale>
          <a:sx n="109" d="100"/>
          <a:sy n="109" d="100"/>
        </p:scale>
        <p:origin x="4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2/4/19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2/4/19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278F10-EF0C-6642-A05E-93F46B72409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Pattern Presentation: Mediator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F4C0BF-41A3-804C-9B15-22039A2726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Claire Herdeman</a:t>
            </a:r>
          </a:p>
          <a:p>
            <a:r>
              <a:rPr lang="en-US" dirty="0"/>
              <a:t>February 4, 2019</a:t>
            </a:r>
          </a:p>
        </p:txBody>
      </p:sp>
    </p:spTree>
    <p:extLst>
      <p:ext uri="{BB962C8B-B14F-4D97-AF65-F5344CB8AC3E}">
        <p14:creationId xmlns:p14="http://schemas.microsoft.com/office/powerpoint/2010/main" val="3740761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7B4F4-E9F4-B846-952B-A5BB6FDCE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A56C1-D44B-DC4B-9FBA-710EA96D1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purpose of the Mediator design pattern is to define and manage communication between colleague objects when communication is well-defined but potentially complex (e.g., dialogue box or air traffic control)</a:t>
            </a:r>
          </a:p>
        </p:txBody>
      </p:sp>
    </p:spTree>
    <p:extLst>
      <p:ext uri="{BB962C8B-B14F-4D97-AF65-F5344CB8AC3E}">
        <p14:creationId xmlns:p14="http://schemas.microsoft.com/office/powerpoint/2010/main" val="2727487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E9DBEF1-313E-F642-9A9E-42C6ED2F0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Participants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B07BBB-6CA8-E84D-9C31-9AF82FDC4A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Mediator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Abstract mediator class defining communication interface between colleagues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Optional if there is only one mediator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Concrete Mediator (Ground Control)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Implements communication behavior between colleague classes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 Colleague Classes (Flight, Runway)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Each knows the concrete mediator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Communicates with mediator rather than colleague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Can be subclasses of an abstract Colleague class</a:t>
            </a:r>
          </a:p>
        </p:txBody>
      </p:sp>
    </p:spTree>
    <p:extLst>
      <p:ext uri="{BB962C8B-B14F-4D97-AF65-F5344CB8AC3E}">
        <p14:creationId xmlns:p14="http://schemas.microsoft.com/office/powerpoint/2010/main" val="1392725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5CEE0-FD7C-E647-A058-034D9488D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Structure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BF6DEFB-826C-A24D-8EA5-F1804DF776DF}"/>
              </a:ext>
            </a:extLst>
          </p:cNvPr>
          <p:cNvSpPr/>
          <p:nvPr/>
        </p:nvSpPr>
        <p:spPr>
          <a:xfrm>
            <a:off x="1024128" y="2571750"/>
            <a:ext cx="3190685" cy="10429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Mediator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DE2317-C1C4-5840-AD42-0F2CA06B94A3}"/>
              </a:ext>
            </a:extLst>
          </p:cNvPr>
          <p:cNvSpPr/>
          <p:nvPr/>
        </p:nvSpPr>
        <p:spPr>
          <a:xfrm>
            <a:off x="1024127" y="4723167"/>
            <a:ext cx="3190685" cy="10429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Concrete Mediator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2E1E8E-36E0-D04E-9FC6-B13AE5C893B1}"/>
              </a:ext>
            </a:extLst>
          </p:cNvPr>
          <p:cNvSpPr/>
          <p:nvPr/>
        </p:nvSpPr>
        <p:spPr>
          <a:xfrm>
            <a:off x="7048691" y="2571750"/>
            <a:ext cx="3190685" cy="10429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Colleague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BEF038-D4D5-EC41-AF95-1A0D948DCA14}"/>
              </a:ext>
            </a:extLst>
          </p:cNvPr>
          <p:cNvSpPr/>
          <p:nvPr/>
        </p:nvSpPr>
        <p:spPr>
          <a:xfrm>
            <a:off x="5453348" y="4723167"/>
            <a:ext cx="3190685" cy="10429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Concrete Colleague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AEAD87-E716-844F-AF8F-9E41FA7502BB}"/>
              </a:ext>
            </a:extLst>
          </p:cNvPr>
          <p:cNvSpPr/>
          <p:nvPr/>
        </p:nvSpPr>
        <p:spPr>
          <a:xfrm>
            <a:off x="8763286" y="4723167"/>
            <a:ext cx="3190685" cy="10429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Concrete Colleague2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B79A50B-A7F3-1148-A1BD-EF42B603650D}"/>
              </a:ext>
            </a:extLst>
          </p:cNvPr>
          <p:cNvCxnSpPr>
            <a:stCxn id="4" idx="2"/>
            <a:endCxn id="5" idx="0"/>
          </p:cNvCxnSpPr>
          <p:nvPr/>
        </p:nvCxnSpPr>
        <p:spPr>
          <a:xfrm flipH="1">
            <a:off x="2619470" y="3614738"/>
            <a:ext cx="1" cy="110842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riangle 10">
            <a:extLst>
              <a:ext uri="{FF2B5EF4-FFF2-40B4-BE49-F238E27FC236}">
                <a16:creationId xmlns:a16="http://schemas.microsoft.com/office/drawing/2014/main" id="{9B55B5FD-8F52-B34A-A5EB-B61FFED8AF48}"/>
              </a:ext>
            </a:extLst>
          </p:cNvPr>
          <p:cNvSpPr/>
          <p:nvPr/>
        </p:nvSpPr>
        <p:spPr>
          <a:xfrm>
            <a:off x="2376578" y="4000500"/>
            <a:ext cx="495206" cy="442913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24F8C7A-5950-0742-A1BE-1FA54976512F}"/>
              </a:ext>
            </a:extLst>
          </p:cNvPr>
          <p:cNvCxnSpPr>
            <a:stCxn id="6" idx="1"/>
            <a:endCxn id="4" idx="3"/>
          </p:cNvCxnSpPr>
          <p:nvPr/>
        </p:nvCxnSpPr>
        <p:spPr>
          <a:xfrm flipH="1">
            <a:off x="4214813" y="3093244"/>
            <a:ext cx="28338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7BB3A42-2421-BF45-A02B-A6DD13562D45}"/>
              </a:ext>
            </a:extLst>
          </p:cNvPr>
          <p:cNvCxnSpPr>
            <a:stCxn id="5" idx="3"/>
            <a:endCxn id="7" idx="1"/>
          </p:cNvCxnSpPr>
          <p:nvPr/>
        </p:nvCxnSpPr>
        <p:spPr>
          <a:xfrm>
            <a:off x="4214812" y="5244661"/>
            <a:ext cx="12385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5B32CC5-9D6C-7E4F-BF9E-D7BF4E7DB06E}"/>
              </a:ext>
            </a:extLst>
          </p:cNvPr>
          <p:cNvCxnSpPr>
            <a:cxnSpLocks/>
          </p:cNvCxnSpPr>
          <p:nvPr/>
        </p:nvCxnSpPr>
        <p:spPr>
          <a:xfrm flipV="1">
            <a:off x="9263301" y="5782818"/>
            <a:ext cx="0" cy="389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37BCCF-9D3F-7A4F-AF9D-183FB364FFE7}"/>
              </a:ext>
            </a:extLst>
          </p:cNvPr>
          <p:cNvCxnSpPr/>
          <p:nvPr/>
        </p:nvCxnSpPr>
        <p:spPr>
          <a:xfrm flipH="1">
            <a:off x="2619469" y="6172195"/>
            <a:ext cx="66438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E28D9FB-DA91-E947-8DA5-B9EBF9A3B488}"/>
              </a:ext>
            </a:extLst>
          </p:cNvPr>
          <p:cNvCxnSpPr>
            <a:cxnSpLocks/>
          </p:cNvCxnSpPr>
          <p:nvPr/>
        </p:nvCxnSpPr>
        <p:spPr>
          <a:xfrm flipH="1">
            <a:off x="2619468" y="5749571"/>
            <a:ext cx="1" cy="4226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Half Frame 26">
            <a:extLst>
              <a:ext uri="{FF2B5EF4-FFF2-40B4-BE49-F238E27FC236}">
                <a16:creationId xmlns:a16="http://schemas.microsoft.com/office/drawing/2014/main" id="{919669F1-1DBA-DE49-A168-67D7E3CF8CC9}"/>
              </a:ext>
            </a:extLst>
          </p:cNvPr>
          <p:cNvSpPr/>
          <p:nvPr/>
        </p:nvSpPr>
        <p:spPr>
          <a:xfrm rot="2703377">
            <a:off x="8479729" y="4501709"/>
            <a:ext cx="442912" cy="442913"/>
          </a:xfrm>
          <a:prstGeom prst="halfFrame">
            <a:avLst>
              <a:gd name="adj1" fmla="val 1075"/>
              <a:gd name="adj2" fmla="val 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FD7C679-0DF7-1B49-AE2F-4087DA43944C}"/>
              </a:ext>
            </a:extLst>
          </p:cNvPr>
          <p:cNvCxnSpPr>
            <a:cxnSpLocks/>
          </p:cNvCxnSpPr>
          <p:nvPr/>
        </p:nvCxnSpPr>
        <p:spPr>
          <a:xfrm flipV="1">
            <a:off x="8701186" y="3614738"/>
            <a:ext cx="0" cy="79524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riangle 18">
            <a:extLst>
              <a:ext uri="{FF2B5EF4-FFF2-40B4-BE49-F238E27FC236}">
                <a16:creationId xmlns:a16="http://schemas.microsoft.com/office/drawing/2014/main" id="{25BB63DC-E571-CE46-963C-233A72B77A6D}"/>
              </a:ext>
            </a:extLst>
          </p:cNvPr>
          <p:cNvSpPr/>
          <p:nvPr/>
        </p:nvSpPr>
        <p:spPr>
          <a:xfrm>
            <a:off x="8454563" y="3753941"/>
            <a:ext cx="495206" cy="442913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411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69F0F-9D35-0046-98EE-A1EB403EF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dirty="0"/>
              <a:t>Example Structure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E6EFE7F-5A67-2447-8DF2-4CC48E51D6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98859"/>
              </p:ext>
            </p:extLst>
          </p:nvPr>
        </p:nvGraphicFramePr>
        <p:xfrm>
          <a:off x="755269" y="2173064"/>
          <a:ext cx="4087446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7446">
                  <a:extLst>
                    <a:ext uri="{9D8B030D-6E8A-4147-A177-3AD203B41FA5}">
                      <a16:colId xmlns:a16="http://schemas.microsoft.com/office/drawing/2014/main" val="29322685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>
                          <a:solidFill>
                            <a:schemeClr val="tx1"/>
                          </a:solidFill>
                        </a:rPr>
                        <a:t>GroundControlMediator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3344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- Flight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- Runway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+ land</a:t>
                      </a:r>
                      <a:r>
                        <a:rPr lang="en-US" dirty="0">
                          <a:sym typeface="Wingdings" pitchFamily="2" charset="2"/>
                        </a:rPr>
                        <a:t> (Boolean)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949529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+ </a:t>
                      </a:r>
                      <a:r>
                        <a:rPr lang="en-US" dirty="0" err="1"/>
                        <a:t>registerRunway</a:t>
                      </a:r>
                      <a:r>
                        <a:rPr lang="en-US" dirty="0"/>
                        <a:t>()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+ </a:t>
                      </a:r>
                      <a:r>
                        <a:rPr lang="en-US" dirty="0" err="1"/>
                        <a:t>registerFlight</a:t>
                      </a:r>
                      <a:r>
                        <a:rPr lang="en-US" dirty="0"/>
                        <a:t>()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+ </a:t>
                      </a:r>
                      <a:r>
                        <a:rPr lang="en-US" dirty="0" err="1"/>
                        <a:t>isLandingOk</a:t>
                      </a:r>
                      <a:r>
                        <a:rPr lang="en-US" dirty="0"/>
                        <a:t>()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en-US" dirty="0"/>
                        <a:t>+ </a:t>
                      </a:r>
                      <a:r>
                        <a:rPr lang="en-US" dirty="0" err="1"/>
                        <a:t>setLandingStatus</a:t>
                      </a:r>
                      <a:r>
                        <a:rPr lang="en-US" dirty="0"/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50376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5BC783-6615-1546-94A7-181C1305E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741267"/>
              </p:ext>
            </p:extLst>
          </p:nvPr>
        </p:nvGraphicFramePr>
        <p:xfrm>
          <a:off x="6890466" y="4491953"/>
          <a:ext cx="2446215" cy="137668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446215">
                  <a:extLst>
                    <a:ext uri="{9D8B030D-6E8A-4147-A177-3AD203B41FA5}">
                      <a16:colId xmlns:a16="http://schemas.microsoft.com/office/drawing/2014/main" val="1555295796"/>
                    </a:ext>
                  </a:extLst>
                </a:gridCol>
              </a:tblGrid>
              <a:tr h="354262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Flight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303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165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 land()</a:t>
                      </a:r>
                    </a:p>
                    <a:p>
                      <a:pPr algn="ctr"/>
                      <a:r>
                        <a:rPr lang="en-US" dirty="0"/>
                        <a:t>+ </a:t>
                      </a:r>
                      <a:r>
                        <a:rPr lang="en-US" dirty="0" err="1"/>
                        <a:t>getReady</a:t>
                      </a:r>
                      <a:r>
                        <a:rPr lang="en-US" dirty="0"/>
                        <a:t>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19495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6CA08BC-C281-E846-BFF6-AE81F27423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2312226"/>
              </p:ext>
            </p:extLst>
          </p:nvPr>
        </p:nvGraphicFramePr>
        <p:xfrm>
          <a:off x="9476385" y="4485084"/>
          <a:ext cx="2446215" cy="1107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46215">
                  <a:extLst>
                    <a:ext uri="{9D8B030D-6E8A-4147-A177-3AD203B41FA5}">
                      <a16:colId xmlns:a16="http://schemas.microsoft.com/office/drawing/2014/main" val="155529579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Runway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303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165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 land()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9312339"/>
                  </a:ext>
                </a:extLst>
              </a:tr>
            </a:tbl>
          </a:graphicData>
        </a:graphic>
      </p:graphicFrame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1A299D3-8131-2A43-8D3E-37B2730CDD1D}"/>
              </a:ext>
            </a:extLst>
          </p:cNvPr>
          <p:cNvCxnSpPr>
            <a:cxnSpLocks/>
          </p:cNvCxnSpPr>
          <p:nvPr/>
        </p:nvCxnSpPr>
        <p:spPr>
          <a:xfrm flipH="1">
            <a:off x="4842715" y="2871870"/>
            <a:ext cx="33055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CA3027F-07CD-2C40-9C64-58DD69A2ECD8}"/>
              </a:ext>
            </a:extLst>
          </p:cNvPr>
          <p:cNvCxnSpPr>
            <a:cxnSpLocks/>
          </p:cNvCxnSpPr>
          <p:nvPr/>
        </p:nvCxnSpPr>
        <p:spPr>
          <a:xfrm flipV="1">
            <a:off x="10797957" y="5604903"/>
            <a:ext cx="0" cy="667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8A243F1-895A-514E-812A-2F9103D5E80C}"/>
              </a:ext>
            </a:extLst>
          </p:cNvPr>
          <p:cNvCxnSpPr>
            <a:cxnSpLocks/>
          </p:cNvCxnSpPr>
          <p:nvPr/>
        </p:nvCxnSpPr>
        <p:spPr>
          <a:xfrm flipV="1">
            <a:off x="3993896" y="5038804"/>
            <a:ext cx="289657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F8B8B82B-29E6-AC4D-B473-20D23B863499}"/>
              </a:ext>
            </a:extLst>
          </p:cNvPr>
          <p:cNvSpPr txBox="1"/>
          <p:nvPr/>
        </p:nvSpPr>
        <p:spPr>
          <a:xfrm>
            <a:off x="5720605" y="4758865"/>
            <a:ext cx="11913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/>
              <a:t>isLandingOk</a:t>
            </a:r>
            <a:endParaRPr lang="en-US" sz="1600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DB47A73-FC02-CF45-805D-0BC7BEE9C5E5}"/>
              </a:ext>
            </a:extLst>
          </p:cNvPr>
          <p:cNvSpPr txBox="1"/>
          <p:nvPr/>
        </p:nvSpPr>
        <p:spPr>
          <a:xfrm>
            <a:off x="4842715" y="2539734"/>
            <a:ext cx="5469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land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C837D14-D7E4-AB41-8F17-5CA34B43B233}"/>
              </a:ext>
            </a:extLst>
          </p:cNvPr>
          <p:cNvSpPr txBox="1"/>
          <p:nvPr/>
        </p:nvSpPr>
        <p:spPr>
          <a:xfrm>
            <a:off x="9289789" y="5969399"/>
            <a:ext cx="154401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setLandingStatus</a:t>
            </a:r>
            <a:endParaRPr lang="en-US" sz="16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C7C8AFB-269A-E549-ACB0-491EB29705E3}"/>
              </a:ext>
            </a:extLst>
          </p:cNvPr>
          <p:cNvSpPr txBox="1"/>
          <p:nvPr/>
        </p:nvSpPr>
        <p:spPr>
          <a:xfrm>
            <a:off x="5321305" y="5077824"/>
            <a:ext cx="154401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 err="1"/>
              <a:t>setLandingStatus</a:t>
            </a:r>
            <a:endParaRPr lang="en-US" sz="1600" dirty="0"/>
          </a:p>
        </p:txBody>
      </p:sp>
      <p:cxnSp>
        <p:nvCxnSpPr>
          <p:cNvPr id="97" name="Straight Arrow Connector 96">
            <a:extLst>
              <a:ext uri="{FF2B5EF4-FFF2-40B4-BE49-F238E27FC236}">
                <a16:creationId xmlns:a16="http://schemas.microsoft.com/office/drawing/2014/main" id="{98AA310F-42DF-A44D-B09A-0F0525CF0229}"/>
              </a:ext>
            </a:extLst>
          </p:cNvPr>
          <p:cNvCxnSpPr>
            <a:cxnSpLocks/>
          </p:cNvCxnSpPr>
          <p:nvPr/>
        </p:nvCxnSpPr>
        <p:spPr>
          <a:xfrm>
            <a:off x="3610708" y="5345830"/>
            <a:ext cx="32797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B4651CA5-4724-A744-A101-B9165961DB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119652"/>
              </p:ext>
            </p:extLst>
          </p:nvPr>
        </p:nvGraphicFramePr>
        <p:xfrm>
          <a:off x="8148227" y="2173064"/>
          <a:ext cx="2446215" cy="111252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446215">
                  <a:extLst>
                    <a:ext uri="{9D8B030D-6E8A-4147-A177-3AD203B41FA5}">
                      <a16:colId xmlns:a16="http://schemas.microsoft.com/office/drawing/2014/main" val="15552957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/>
                        <a:t>AbstractAir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303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 mediator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16551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 </a:t>
                      </a:r>
                      <a:r>
                        <a:rPr lang="en-US" i="1" dirty="0"/>
                        <a:t>land()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194952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CC9661FC-3883-934B-9AF8-65E06F8695FF}"/>
              </a:ext>
            </a:extLst>
          </p:cNvPr>
          <p:cNvCxnSpPr>
            <a:cxnSpLocks/>
          </p:cNvCxnSpPr>
          <p:nvPr/>
        </p:nvCxnSpPr>
        <p:spPr>
          <a:xfrm>
            <a:off x="9403728" y="3276549"/>
            <a:ext cx="0" cy="9003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riangle 20">
            <a:extLst>
              <a:ext uri="{FF2B5EF4-FFF2-40B4-BE49-F238E27FC236}">
                <a16:creationId xmlns:a16="http://schemas.microsoft.com/office/drawing/2014/main" id="{BD63E982-ED1E-C64D-A080-D486E2017479}"/>
              </a:ext>
            </a:extLst>
          </p:cNvPr>
          <p:cNvSpPr/>
          <p:nvPr/>
        </p:nvSpPr>
        <p:spPr>
          <a:xfrm>
            <a:off x="9160836" y="3494405"/>
            <a:ext cx="495206" cy="442913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Half Frame 21">
            <a:extLst>
              <a:ext uri="{FF2B5EF4-FFF2-40B4-BE49-F238E27FC236}">
                <a16:creationId xmlns:a16="http://schemas.microsoft.com/office/drawing/2014/main" id="{0E98A4ED-D928-EB4E-98CA-2B5B19FE2257}"/>
              </a:ext>
            </a:extLst>
          </p:cNvPr>
          <p:cNvSpPr/>
          <p:nvPr/>
        </p:nvSpPr>
        <p:spPr>
          <a:xfrm rot="2703377">
            <a:off x="9190160" y="4268666"/>
            <a:ext cx="442912" cy="442913"/>
          </a:xfrm>
          <a:prstGeom prst="halfFrame">
            <a:avLst>
              <a:gd name="adj1" fmla="val 1075"/>
              <a:gd name="adj2" fmla="val 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483FFAA-7132-1E45-9ECF-74F3D2E32E37}"/>
              </a:ext>
            </a:extLst>
          </p:cNvPr>
          <p:cNvCxnSpPr/>
          <p:nvPr/>
        </p:nvCxnSpPr>
        <p:spPr>
          <a:xfrm flipH="1">
            <a:off x="2602523" y="6272784"/>
            <a:ext cx="819543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FED5091-C81C-F34B-A01F-E44827D67C6F}"/>
              </a:ext>
            </a:extLst>
          </p:cNvPr>
          <p:cNvCxnSpPr>
            <a:cxnSpLocks/>
          </p:cNvCxnSpPr>
          <p:nvPr/>
        </p:nvCxnSpPr>
        <p:spPr>
          <a:xfrm flipH="1" flipV="1">
            <a:off x="2602523" y="4674678"/>
            <a:ext cx="1" cy="15981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B235D09-9963-1E4C-AF58-498D70D5C8C7}"/>
              </a:ext>
            </a:extLst>
          </p:cNvPr>
          <p:cNvCxnSpPr>
            <a:cxnSpLocks/>
          </p:cNvCxnSpPr>
          <p:nvPr/>
        </p:nvCxnSpPr>
        <p:spPr>
          <a:xfrm flipV="1">
            <a:off x="3610708" y="4647024"/>
            <a:ext cx="0" cy="69880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391A1A2-7B59-1E4D-837C-4F110EBE72FF}"/>
              </a:ext>
            </a:extLst>
          </p:cNvPr>
          <p:cNvCxnSpPr>
            <a:cxnSpLocks/>
          </p:cNvCxnSpPr>
          <p:nvPr/>
        </p:nvCxnSpPr>
        <p:spPr>
          <a:xfrm flipV="1">
            <a:off x="3993896" y="4639752"/>
            <a:ext cx="0" cy="39905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071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CCE8E-C226-6046-9446-BB4005B30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874A8-FF8D-6740-B6ED-8A1AD8F8A8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Centralizes control – complex communication between colleagues is traded for complexity in the mediator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Decouples colleagues – easier to reuse colleagues and mediator independently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Simplifies object protocols – replaces many-to-many relationships with one-to-many relationships which are easier to understand and maintain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Abstracts object cooperation – mediation is considered independently from object, can clarify object interaction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18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2433</TotalTime>
  <Words>217</Words>
  <Application>Microsoft Macintosh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Tw Cen MT</vt:lpstr>
      <vt:lpstr>Tw Cen MT Condensed</vt:lpstr>
      <vt:lpstr>Wingdings 3</vt:lpstr>
      <vt:lpstr>Integral</vt:lpstr>
      <vt:lpstr>Pattern Presentation: Mediator</vt:lpstr>
      <vt:lpstr>Purpose</vt:lpstr>
      <vt:lpstr>Participants</vt:lpstr>
      <vt:lpstr>General Structure</vt:lpstr>
      <vt:lpstr>Example Structure</vt:lpstr>
      <vt:lpstr>Characteristics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Pattern Presentation: Mediator</dc:title>
  <dc:creator>Claire Herdeman</dc:creator>
  <cp:lastModifiedBy>Claire Herdeman</cp:lastModifiedBy>
  <cp:revision>18</cp:revision>
  <dcterms:created xsi:type="dcterms:W3CDTF">2019-02-01T02:52:02Z</dcterms:created>
  <dcterms:modified xsi:type="dcterms:W3CDTF">2019-02-05T01:24:13Z</dcterms:modified>
</cp:coreProperties>
</file>