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7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62"/>
    <p:restoredTop sz="94638"/>
  </p:normalViewPr>
  <p:slideViewPr>
    <p:cSldViewPr snapToGrid="0" snapToObjects="1">
      <p:cViewPr>
        <p:scale>
          <a:sx n="101" d="100"/>
          <a:sy n="101" d="100"/>
        </p:scale>
        <p:origin x="432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906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8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67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065032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941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95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660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9153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8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35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38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76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45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188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5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79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0EE17-E01F-BF43-ABC7-2784E20F302C}" type="datetimeFigureOut">
              <a:rPr lang="en-US" smtClean="0"/>
              <a:t>1/27/19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18E65-4628-2C49-AD8C-4B81A72EB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277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49" r:id="rId12"/>
    <p:sldLayoutId id="2147483850" r:id="rId13"/>
    <p:sldLayoutId id="2147483851" r:id="rId14"/>
    <p:sldLayoutId id="2147483852" r:id="rId15"/>
    <p:sldLayoutId id="2147483853" r:id="rId16"/>
    <p:sldLayoutId id="214748385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68116-30C1-6F43-90C9-00E6434310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rgbClr val="0070C0"/>
                </a:solidFill>
              </a:rPr>
              <a:t>Adapter (</a:t>
            </a:r>
            <a:r>
              <a:rPr lang="en-US" b="1" dirty="0">
                <a:solidFill>
                  <a:srgbClr val="0070C0"/>
                </a:solidFill>
              </a:rPr>
              <a:t>Class</a:t>
            </a:r>
            <a:r>
              <a:rPr lang="en-US" dirty="0">
                <a:solidFill>
                  <a:srgbClr val="0070C0"/>
                </a:solidFill>
              </a:rPr>
              <a:t>) Pattern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B6D4CD-310A-A546-9A61-4FEE62F436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1" y="3602038"/>
            <a:ext cx="6857999" cy="953029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Joao Cassamano (JC)</a:t>
            </a:r>
          </a:p>
        </p:txBody>
      </p:sp>
    </p:spTree>
    <p:extLst>
      <p:ext uri="{BB962C8B-B14F-4D97-AF65-F5344CB8AC3E}">
        <p14:creationId xmlns:p14="http://schemas.microsoft.com/office/powerpoint/2010/main" val="6974506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FA7E6-CDA9-8549-8FB9-641981220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Motivation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1AD4D-92AE-2A4D-A185-602544110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7"/>
            <a:ext cx="9840911" cy="3541714"/>
          </a:xfrm>
        </p:spPr>
        <p:txBody>
          <a:bodyPr anchor="t">
            <a:normAutofit/>
          </a:bodyPr>
          <a:lstStyle/>
          <a:p>
            <a:r>
              <a:rPr lang="en-US" dirty="0"/>
              <a:t>Allows two unrelated/incompatible interfaces to work together </a:t>
            </a:r>
            <a:r>
              <a:rPr lang="en-US" b="1" dirty="0">
                <a:solidFill>
                  <a:srgbClr val="FF0000"/>
                </a:solidFill>
              </a:rPr>
              <a:t>without changing existing code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13773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5BD28-5521-1649-8E96-697FBB3A9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Without “changing CODE”?</a:t>
            </a:r>
          </a:p>
        </p:txBody>
      </p:sp>
      <p:sp>
        <p:nvSpPr>
          <p:cNvPr id="52" name="Content Placeholder 2">
            <a:extLst>
              <a:ext uri="{FF2B5EF4-FFF2-40B4-BE49-F238E27FC236}">
                <a16:creationId xmlns:a16="http://schemas.microsoft.com/office/drawing/2014/main" id="{E66BDA74-2C13-EB4D-860E-053DF8F96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7"/>
            <a:ext cx="9950449" cy="3541714"/>
          </a:xfrm>
        </p:spPr>
        <p:txBody>
          <a:bodyPr anchor="t"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Q: What is the big deal with changing code? Isn’t code supposed to change/evolve?</a:t>
            </a:r>
          </a:p>
          <a:p>
            <a:r>
              <a:rPr lang="en-US" dirty="0"/>
              <a:t>Changing code is(can be) expensive. Code change creates new code, and new code needs to be (re)tested; and consequently, it will need to be deprecated (</a:t>
            </a:r>
            <a:r>
              <a:rPr lang="en-US" dirty="0" err="1"/>
              <a:t>ie</a:t>
            </a:r>
            <a:r>
              <a:rPr lang="en-US" dirty="0"/>
              <a:t>. consider the impact on developers, from external teams, who depend on this code)</a:t>
            </a:r>
          </a:p>
          <a:p>
            <a:r>
              <a:rPr lang="en-US" dirty="0"/>
              <a:t>Why change existing code when it is not absolutely necessary?</a:t>
            </a:r>
          </a:p>
          <a:p>
            <a:r>
              <a:rPr lang="en-US" dirty="0"/>
              <a:t>Even if we wanted to change, we don’t always have access to the source code (</a:t>
            </a:r>
            <a:r>
              <a:rPr lang="en-US" dirty="0" err="1"/>
              <a:t>ie</a:t>
            </a:r>
            <a:r>
              <a:rPr lang="en-US" dirty="0"/>
              <a:t>. third party libraries)</a:t>
            </a:r>
          </a:p>
        </p:txBody>
      </p:sp>
    </p:spTree>
    <p:extLst>
      <p:ext uri="{BB962C8B-B14F-4D97-AF65-F5344CB8AC3E}">
        <p14:creationId xmlns:p14="http://schemas.microsoft.com/office/powerpoint/2010/main" val="38895572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FA7E6-CDA9-8549-8FB9-641981220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000" dirty="0"/>
              <a:t>How does it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1AD4D-92AE-2A4D-A185-602544110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7"/>
            <a:ext cx="9840911" cy="354171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Uses a single class to join functionalities of incompatible interfaces/classes.</a:t>
            </a:r>
          </a:p>
          <a:p>
            <a:r>
              <a:rPr lang="en-US" dirty="0"/>
              <a:t>Converts/transforms the incompatible interface of a class into the required one.</a:t>
            </a:r>
          </a:p>
        </p:txBody>
      </p:sp>
    </p:spTree>
    <p:extLst>
      <p:ext uri="{BB962C8B-B14F-4D97-AF65-F5344CB8AC3E}">
        <p14:creationId xmlns:p14="http://schemas.microsoft.com/office/powerpoint/2010/main" val="1572241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B71E3-91B6-7347-B46D-BDFB13E2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Implementation of adapter(class) pattern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351B4-0B1C-3D45-AD07-DA1F3F85E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7"/>
            <a:ext cx="9840911" cy="3541714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dirty="0"/>
              <a:t>Strictly based on </a:t>
            </a:r>
            <a:r>
              <a:rPr lang="en-US" b="1" dirty="0"/>
              <a:t>inheritance:</a:t>
            </a:r>
          </a:p>
          <a:p>
            <a:pPr marL="0" indent="0">
              <a:buNone/>
            </a:pPr>
            <a:r>
              <a:rPr lang="en-US" dirty="0"/>
              <a:t>Starting from a base class (superclass), create a new (adapter) class which implements the interface that we want. </a:t>
            </a:r>
          </a:p>
        </p:txBody>
      </p:sp>
    </p:spTree>
    <p:extLst>
      <p:ext uri="{BB962C8B-B14F-4D97-AF65-F5344CB8AC3E}">
        <p14:creationId xmlns:p14="http://schemas.microsoft.com/office/powerpoint/2010/main" val="9347509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01338-084C-304F-A34D-A79910BBF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7482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3531B-B555-2146-B665-BC039B5AD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500" y="2249486"/>
            <a:ext cx="9840911" cy="3860273"/>
          </a:xfrm>
        </p:spPr>
        <p:txBody>
          <a:bodyPr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Interface 1: Animal</a:t>
            </a:r>
          </a:p>
          <a:p>
            <a:pPr marL="0" indent="0">
              <a:buNone/>
            </a:pPr>
            <a:r>
              <a:rPr lang="en-US" dirty="0"/>
              <a:t>Classes that Implement interface 1: Duck, Dolphin</a:t>
            </a:r>
          </a:p>
          <a:p>
            <a:pPr marL="0" indent="0">
              <a:buNone/>
            </a:pPr>
            <a:r>
              <a:rPr lang="en-US" dirty="0"/>
              <a:t>Classes executing functionality: Execute, Main</a:t>
            </a:r>
          </a:p>
          <a:p>
            <a:pPr marL="0" indent="0">
              <a:buNone/>
            </a:pPr>
            <a:r>
              <a:rPr lang="en-US" dirty="0"/>
              <a:t>Interface 2: </a:t>
            </a:r>
            <a:r>
              <a:rPr lang="en-US" dirty="0" err="1"/>
              <a:t>WildAnimals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Classes that implement Interface 2: Lion, Wolf</a:t>
            </a:r>
          </a:p>
          <a:p>
            <a:endParaRPr lang="en-US" dirty="0"/>
          </a:p>
          <a:p>
            <a:r>
              <a:rPr lang="en-US" dirty="0"/>
              <a:t>Refer to Sample code!</a:t>
            </a:r>
          </a:p>
          <a:p>
            <a:r>
              <a:rPr lang="en-US" b="1" dirty="0"/>
              <a:t>GOAL</a:t>
            </a:r>
            <a:r>
              <a:rPr lang="en-US" dirty="0"/>
              <a:t>: Be able to print a report of all animals!</a:t>
            </a:r>
          </a:p>
        </p:txBody>
      </p:sp>
    </p:spTree>
    <p:extLst>
      <p:ext uri="{BB962C8B-B14F-4D97-AF65-F5344CB8AC3E}">
        <p14:creationId xmlns:p14="http://schemas.microsoft.com/office/powerpoint/2010/main" val="2164073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76E61-CBE2-CE47-87B8-0F1AE1C44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756" y="3037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DIAGRAMS</a:t>
            </a:r>
          </a:p>
        </p:txBody>
      </p:sp>
      <p:graphicFrame>
        <p:nvGraphicFramePr>
          <p:cNvPr id="111" name="Content Placeholder 5">
            <a:extLst>
              <a:ext uri="{FF2B5EF4-FFF2-40B4-BE49-F238E27FC236}">
                <a16:creationId xmlns:a16="http://schemas.microsoft.com/office/drawing/2014/main" id="{BD339BB0-B9DD-134A-B765-3F9EA09A1CB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8553980"/>
              </p:ext>
            </p:extLst>
          </p:nvPr>
        </p:nvGraphicFramePr>
        <p:xfrm>
          <a:off x="605631" y="3299832"/>
          <a:ext cx="1563687" cy="11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Duck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</a:t>
                      </a:r>
                      <a:r>
                        <a:rPr lang="en-US" sz="1300" b="0" dirty="0" err="1"/>
                        <a:t>desc</a:t>
                      </a:r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112" name="Content Placeholder 5">
            <a:extLst>
              <a:ext uri="{FF2B5EF4-FFF2-40B4-BE49-F238E27FC236}">
                <a16:creationId xmlns:a16="http://schemas.microsoft.com/office/drawing/2014/main" id="{AA4BBCBC-6D20-0D42-99D6-D207606635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560660"/>
              </p:ext>
            </p:extLst>
          </p:nvPr>
        </p:nvGraphicFramePr>
        <p:xfrm>
          <a:off x="2396331" y="3299831"/>
          <a:ext cx="1563687" cy="11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Dolphin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</a:t>
                      </a:r>
                      <a:r>
                        <a:rPr lang="en-US" sz="1300" b="0" dirty="0" err="1"/>
                        <a:t>desc</a:t>
                      </a:r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113" name="Table 112">
            <a:extLst>
              <a:ext uri="{FF2B5EF4-FFF2-40B4-BE49-F238E27FC236}">
                <a16:creationId xmlns:a16="http://schemas.microsoft.com/office/drawing/2014/main" id="{013E28E1-F8EC-BD41-8A5B-F666DF10E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6382626"/>
              </p:ext>
            </p:extLst>
          </p:nvPr>
        </p:nvGraphicFramePr>
        <p:xfrm>
          <a:off x="1267618" y="1355989"/>
          <a:ext cx="18034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2476668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&lt;&lt;Interface&gt;&gt;</a:t>
                      </a:r>
                    </a:p>
                    <a:p>
                      <a:pPr algn="ctr"/>
                      <a:r>
                        <a:rPr lang="en-US" sz="1600" dirty="0"/>
                        <a:t>Animal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36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243270"/>
                  </a:ext>
                </a:extLst>
              </a:tr>
            </a:tbl>
          </a:graphicData>
        </a:graphic>
      </p:graphicFrame>
      <p:cxnSp>
        <p:nvCxnSpPr>
          <p:cNvPr id="114" name="Straight Arrow Connector 113">
            <a:extLst>
              <a:ext uri="{FF2B5EF4-FFF2-40B4-BE49-F238E27FC236}">
                <a16:creationId xmlns:a16="http://schemas.microsoft.com/office/drawing/2014/main" id="{EC6A3B3D-857D-764A-9A42-046E355F70F4}"/>
              </a:ext>
            </a:extLst>
          </p:cNvPr>
          <p:cNvCxnSpPr>
            <a:cxnSpLocks/>
            <a:stCxn id="111" idx="0"/>
            <a:endCxn id="113" idx="2"/>
          </p:cNvCxnSpPr>
          <p:nvPr/>
        </p:nvCxnSpPr>
        <p:spPr>
          <a:xfrm flipV="1">
            <a:off x="1387474" y="2422789"/>
            <a:ext cx="781844" cy="87704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DEDD4F9B-F546-4B4F-AA42-E38C63A70278}"/>
              </a:ext>
            </a:extLst>
          </p:cNvPr>
          <p:cNvCxnSpPr>
            <a:cxnSpLocks/>
            <a:stCxn id="112" idx="0"/>
            <a:endCxn id="113" idx="2"/>
          </p:cNvCxnSpPr>
          <p:nvPr/>
        </p:nvCxnSpPr>
        <p:spPr>
          <a:xfrm flipH="1" flipV="1">
            <a:off x="2169318" y="2422789"/>
            <a:ext cx="1008856" cy="87704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6" name="Content Placeholder 5">
            <a:extLst>
              <a:ext uri="{FF2B5EF4-FFF2-40B4-BE49-F238E27FC236}">
                <a16:creationId xmlns:a16="http://schemas.microsoft.com/office/drawing/2014/main" id="{A0AD0C8B-2F3C-FC4A-BDCC-096BDCDAC34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5397134"/>
              </p:ext>
            </p:extLst>
          </p:nvPr>
        </p:nvGraphicFramePr>
        <p:xfrm>
          <a:off x="7961314" y="3302109"/>
          <a:ext cx="1563687" cy="1354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+identity(): void</a:t>
                      </a:r>
                    </a:p>
                    <a:p>
                      <a:r>
                        <a:rPr lang="en-US" sz="1300" b="0" dirty="0"/>
                        <a:t>+noise(): void</a:t>
                      </a:r>
                    </a:p>
                    <a:p>
                      <a:r>
                        <a:rPr lang="en-US" sz="1300" b="0" dirty="0"/>
                        <a:t>+type():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117" name="Content Placeholder 5">
            <a:extLst>
              <a:ext uri="{FF2B5EF4-FFF2-40B4-BE49-F238E27FC236}">
                <a16:creationId xmlns:a16="http://schemas.microsoft.com/office/drawing/2014/main" id="{F0B0DAD8-22E1-0544-AA0D-6004EEA2A33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6163548"/>
              </p:ext>
            </p:extLst>
          </p:nvPr>
        </p:nvGraphicFramePr>
        <p:xfrm>
          <a:off x="9752014" y="3302108"/>
          <a:ext cx="1563687" cy="1354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Wolf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+identity(): void</a:t>
                      </a:r>
                    </a:p>
                    <a:p>
                      <a:r>
                        <a:rPr lang="en-US" sz="1300" b="0" dirty="0"/>
                        <a:t>+noise(): void</a:t>
                      </a:r>
                    </a:p>
                    <a:p>
                      <a:r>
                        <a:rPr lang="en-US" sz="1300" b="0" dirty="0"/>
                        <a:t>+type():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118" name="Table 117">
            <a:extLst>
              <a:ext uri="{FF2B5EF4-FFF2-40B4-BE49-F238E27FC236}">
                <a16:creationId xmlns:a16="http://schemas.microsoft.com/office/drawing/2014/main" id="{DA9B37D3-1987-0C4F-9EE8-CE8F802076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440481"/>
              </p:ext>
            </p:extLst>
          </p:nvPr>
        </p:nvGraphicFramePr>
        <p:xfrm>
          <a:off x="8623301" y="1358266"/>
          <a:ext cx="1803400" cy="126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2476668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&lt;&lt;Interface&gt;&gt;</a:t>
                      </a:r>
                    </a:p>
                    <a:p>
                      <a:pPr algn="ctr"/>
                      <a:r>
                        <a:rPr lang="en-US" sz="1600" dirty="0" err="1"/>
                        <a:t>WildAnimal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36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0" dirty="0"/>
                        <a:t>+identity(): void</a:t>
                      </a:r>
                    </a:p>
                    <a:p>
                      <a:r>
                        <a:rPr lang="en-US" sz="1300" b="0" dirty="0"/>
                        <a:t>+noise(): void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/>
                        <a:t>+type():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243270"/>
                  </a:ext>
                </a:extLst>
              </a:tr>
            </a:tbl>
          </a:graphicData>
        </a:graphic>
      </p:graphicFrame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C65940FE-F144-484C-9D43-4AF1D1CD73D8}"/>
              </a:ext>
            </a:extLst>
          </p:cNvPr>
          <p:cNvCxnSpPr>
            <a:cxnSpLocks/>
            <a:stCxn id="116" idx="0"/>
            <a:endCxn id="118" idx="2"/>
          </p:cNvCxnSpPr>
          <p:nvPr/>
        </p:nvCxnSpPr>
        <p:spPr>
          <a:xfrm flipV="1">
            <a:off x="8743157" y="2623186"/>
            <a:ext cx="781844" cy="678923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3EF3983E-5F35-E94F-8783-92D5E2525A73}"/>
              </a:ext>
            </a:extLst>
          </p:cNvPr>
          <p:cNvCxnSpPr>
            <a:cxnSpLocks/>
            <a:stCxn id="117" idx="0"/>
            <a:endCxn id="118" idx="2"/>
          </p:cNvCxnSpPr>
          <p:nvPr/>
        </p:nvCxnSpPr>
        <p:spPr>
          <a:xfrm flipH="1" flipV="1">
            <a:off x="9525001" y="2623186"/>
            <a:ext cx="1008856" cy="67892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1" name="Table 120">
            <a:extLst>
              <a:ext uri="{FF2B5EF4-FFF2-40B4-BE49-F238E27FC236}">
                <a16:creationId xmlns:a16="http://schemas.microsoft.com/office/drawing/2014/main" id="{FB2CDEBE-5394-5F45-BA35-943056C233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782439"/>
              </p:ext>
            </p:extLst>
          </p:nvPr>
        </p:nvGraphicFramePr>
        <p:xfrm>
          <a:off x="1282699" y="5133922"/>
          <a:ext cx="2071292" cy="1354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292">
                  <a:extLst>
                    <a:ext uri="{9D8B030D-6E8A-4147-A177-3AD203B41FA5}">
                      <a16:colId xmlns:a16="http://schemas.microsoft.com/office/drawing/2014/main" val="1405541816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Execute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76831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#animals: List&lt;Animal&gt;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522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</a:t>
                      </a:r>
                      <a:r>
                        <a:rPr lang="en-US" sz="1300" b="0" dirty="0" err="1"/>
                        <a:t>addAnimal</a:t>
                      </a:r>
                      <a:r>
                        <a:rPr lang="en-US" sz="1300" b="0" dirty="0"/>
                        <a:t>(Animal): void</a:t>
                      </a:r>
                    </a:p>
                    <a:p>
                      <a:r>
                        <a:rPr lang="en-US" sz="1300" b="0" dirty="0"/>
                        <a:t>+</a:t>
                      </a:r>
                      <a:r>
                        <a:rPr lang="en-US" sz="1300" b="0" dirty="0" err="1"/>
                        <a:t>getAnimals</a:t>
                      </a:r>
                      <a:r>
                        <a:rPr lang="en-US" sz="1300" b="0" dirty="0"/>
                        <a:t>(): List&lt;Animal&gt;</a:t>
                      </a:r>
                    </a:p>
                    <a:p>
                      <a:r>
                        <a:rPr lang="en-US" sz="1300" b="0" dirty="0"/>
                        <a:t>+report():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2215"/>
                  </a:ext>
                </a:extLst>
              </a:tr>
            </a:tbl>
          </a:graphicData>
        </a:graphic>
      </p:graphicFrame>
      <p:graphicFrame>
        <p:nvGraphicFramePr>
          <p:cNvPr id="122" name="Table 121">
            <a:extLst>
              <a:ext uri="{FF2B5EF4-FFF2-40B4-BE49-F238E27FC236}">
                <a16:creationId xmlns:a16="http://schemas.microsoft.com/office/drawing/2014/main" id="{3EF15933-AE28-BF47-98E2-6EF93BEA1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9202008"/>
              </p:ext>
            </p:extLst>
          </p:nvPr>
        </p:nvGraphicFramePr>
        <p:xfrm>
          <a:off x="3734988" y="5133657"/>
          <a:ext cx="2071292" cy="1002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292">
                  <a:extLst>
                    <a:ext uri="{9D8B030D-6E8A-4147-A177-3AD203B41FA5}">
                      <a16:colId xmlns:a16="http://schemas.microsoft.com/office/drawing/2014/main" val="1405541816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76831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522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+main(Animal):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2215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F4F1CE85-09AB-C043-8B83-ABBF97751E03}"/>
              </a:ext>
            </a:extLst>
          </p:cNvPr>
          <p:cNvSpPr/>
          <p:nvPr/>
        </p:nvSpPr>
        <p:spPr>
          <a:xfrm>
            <a:off x="701872" y="4656563"/>
            <a:ext cx="97248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Execute does not directly implement Animal Interface, but depends on methods defined in that interface. </a:t>
            </a:r>
          </a:p>
        </p:txBody>
      </p:sp>
    </p:spTree>
    <p:extLst>
      <p:ext uri="{BB962C8B-B14F-4D97-AF65-F5344CB8AC3E}">
        <p14:creationId xmlns:p14="http://schemas.microsoft.com/office/powerpoint/2010/main" val="39258555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9B448F0-DA06-4165-AB5F-4330A20E0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92D83638-A467-411A-9C31-FE9A111CD8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 xmlns:p14="http://schemas.microsoft.com/office/powerpoint/2010/main" xmlns:a16="http://schemas.microsoft.com/office/drawing/2014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576BCDF-119F-4EB5-83D7-ED823C93EB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20788" cy="6858001"/>
            <a:chOff x="-14288" y="0"/>
            <a:chExt cx="1220788" cy="6858001"/>
          </a:xfrm>
          <a:solidFill>
            <a:schemeClr val="tx2">
              <a:alpha val="45000"/>
            </a:schemeClr>
          </a:solidFill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43D63E8F-FD8A-4CE3-B7C9-3E9E2B66B5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D107D890-1831-46D8-90FB-F2FC0B2884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2440904-A4EC-4F72-8E22-AAF4D9DB5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625E9C1F-1569-416B-A85C-FA14348722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3A186C77-43BF-4B1B-8170-48944F3057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FA8D72C1-8526-44B4-9333-5E0057ECC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90E4BA0-9C47-48B6-AA4A-8FC22DA95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FD051475-431F-4B9D-94C6-7B49A69582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82255D2F-85A1-4A19-8BC4-EB2715F36C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EBC3A004-9794-4EFA-83F0-989248797C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6EFD9FC3-E11A-44E3-BCAC-A07F3C601F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Line 16">
              <a:extLst>
                <a:ext uri="{FF2B5EF4-FFF2-40B4-BE49-F238E27FC236}">
                  <a16:creationId xmlns:a16="http://schemas.microsoft.com/office/drawing/2014/main" id="{AB6AB6F7-6592-4028-B349-1C0E53A2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6C2415E6-F914-4C11-B48B-4910AA6CA6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2412013C-072A-489E-851A-CFEF91A9A6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E93DF9F-296F-4DE4-8813-D8C04DE4CF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F440D966-5030-460C-9916-BF9B91542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Rectangle 21">
              <a:extLst>
                <a:ext uri="{FF2B5EF4-FFF2-40B4-BE49-F238E27FC236}">
                  <a16:creationId xmlns:a16="http://schemas.microsoft.com/office/drawing/2014/main" id="{1EFE245D-BA05-4F4D-A6E8-40739F48E7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ED67811C-F735-441C-98A6-2517EC099A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3070FC44-32F9-470F-A131-868F3F1DB7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4">
              <a:extLst>
                <a:ext uri="{FF2B5EF4-FFF2-40B4-BE49-F238E27FC236}">
                  <a16:creationId xmlns:a16="http://schemas.microsoft.com/office/drawing/2014/main" id="{95FB52C7-C779-4E3F-978C-4595FEF86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5">
              <a:extLst>
                <a:ext uri="{FF2B5EF4-FFF2-40B4-BE49-F238E27FC236}">
                  <a16:creationId xmlns:a16="http://schemas.microsoft.com/office/drawing/2014/main" id="{D4EB1759-62AC-4B24-9DC6-E4F8737E89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6">
              <a:extLst>
                <a:ext uri="{FF2B5EF4-FFF2-40B4-BE49-F238E27FC236}">
                  <a16:creationId xmlns:a16="http://schemas.microsoft.com/office/drawing/2014/main" id="{7BF6FB39-864B-4F58-86E8-790E16FB3C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7">
              <a:extLst>
                <a:ext uri="{FF2B5EF4-FFF2-40B4-BE49-F238E27FC236}">
                  <a16:creationId xmlns:a16="http://schemas.microsoft.com/office/drawing/2014/main" id="{5FE4FA46-B51C-43DA-87FC-2644ED117A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8">
              <a:extLst>
                <a:ext uri="{FF2B5EF4-FFF2-40B4-BE49-F238E27FC236}">
                  <a16:creationId xmlns:a16="http://schemas.microsoft.com/office/drawing/2014/main" id="{25DD1322-2D3A-4E7B-B23B-B4F96E02C2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29">
              <a:extLst>
                <a:ext uri="{FF2B5EF4-FFF2-40B4-BE49-F238E27FC236}">
                  <a16:creationId xmlns:a16="http://schemas.microsoft.com/office/drawing/2014/main" id="{6E4FFBEB-52BB-494D-AD99-A0F072AB6F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0">
              <a:extLst>
                <a:ext uri="{FF2B5EF4-FFF2-40B4-BE49-F238E27FC236}">
                  <a16:creationId xmlns:a16="http://schemas.microsoft.com/office/drawing/2014/main" id="{7DE92406-3F65-4333-BAAA-A9A7B5AEE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1">
              <a:extLst>
                <a:ext uri="{FF2B5EF4-FFF2-40B4-BE49-F238E27FC236}">
                  <a16:creationId xmlns:a16="http://schemas.microsoft.com/office/drawing/2014/main" id="{B8B0FFC4-D1BB-4BB9-A224-BB78BFD338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8DB4BB99-C854-45F9-BED1-63D15E3A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364912" y="0"/>
            <a:ext cx="674688" cy="6848476"/>
            <a:chOff x="11364912" y="0"/>
            <a:chExt cx="674688" cy="6848476"/>
          </a:xfrm>
          <a:solidFill>
            <a:schemeClr val="tx2">
              <a:alpha val="45000"/>
            </a:schemeClr>
          </a:solidFill>
        </p:grpSpPr>
        <p:sp>
          <p:nvSpPr>
            <p:cNvPr id="42" name="Freeform 32">
              <a:extLst>
                <a:ext uri="{FF2B5EF4-FFF2-40B4-BE49-F238E27FC236}">
                  <a16:creationId xmlns:a16="http://schemas.microsoft.com/office/drawing/2014/main" id="{5D1CCC4C-284C-4BF6-97D9-D97467463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83975" y="0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3">
              <a:extLst>
                <a:ext uri="{FF2B5EF4-FFF2-40B4-BE49-F238E27FC236}">
                  <a16:creationId xmlns:a16="http://schemas.microsoft.com/office/drawing/2014/main" id="{35D82D1B-EB09-4028-9107-D60B547C7B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364912" y="474663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4">
              <a:extLst>
                <a:ext uri="{FF2B5EF4-FFF2-40B4-BE49-F238E27FC236}">
                  <a16:creationId xmlns:a16="http://schemas.microsoft.com/office/drawing/2014/main" id="{1389EE93-8059-437E-8507-7557AD68F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1612" y="1539875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5">
              <a:extLst>
                <a:ext uri="{FF2B5EF4-FFF2-40B4-BE49-F238E27FC236}">
                  <a16:creationId xmlns:a16="http://schemas.microsoft.com/office/drawing/2014/main" id="{377C05DC-75FF-4426-A34F-DBF0C7E7BE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31600" y="569436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6">
              <a:extLst>
                <a:ext uri="{FF2B5EF4-FFF2-40B4-BE49-F238E27FC236}">
                  <a16:creationId xmlns:a16="http://schemas.microsoft.com/office/drawing/2014/main" id="{03D385C8-866D-437D-91B1-2E3ECDD88E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72900" y="5551488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37">
              <a:extLst>
                <a:ext uri="{FF2B5EF4-FFF2-40B4-BE49-F238E27FC236}">
                  <a16:creationId xmlns:a16="http://schemas.microsoft.com/office/drawing/2014/main" id="{3F649CBB-748F-4C79-A14F-C531C40B08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710987" y="4763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38">
              <a:extLst>
                <a:ext uri="{FF2B5EF4-FFF2-40B4-BE49-F238E27FC236}">
                  <a16:creationId xmlns:a16="http://schemas.microsoft.com/office/drawing/2014/main" id="{7F4622C0-84AF-41F1-9128-FE73CADD3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636375" y="4867275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39">
              <a:extLst>
                <a:ext uri="{FF2B5EF4-FFF2-40B4-BE49-F238E27FC236}">
                  <a16:creationId xmlns:a16="http://schemas.microsoft.com/office/drawing/2014/main" id="{CC6F29C1-A471-4CDE-8C21-E4B15C5EF4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41112" y="5046663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0">
              <a:extLst>
                <a:ext uri="{FF2B5EF4-FFF2-40B4-BE49-F238E27FC236}">
                  <a16:creationId xmlns:a16="http://schemas.microsoft.com/office/drawing/2014/main" id="{67F5B7DA-86C7-4AE0-96B6-D7F5AA51E2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849100" y="64166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Rectangle 41">
              <a:extLst>
                <a:ext uri="{FF2B5EF4-FFF2-40B4-BE49-F238E27FC236}">
                  <a16:creationId xmlns:a16="http://schemas.microsoft.com/office/drawing/2014/main" id="{0FA481E3-0439-484A-AC9B-19D58B98E4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939587" y="6596063"/>
              <a:ext cx="23813" cy="2524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xmlns:p14="http://schemas.microsoft.com/office/powerpoint/2010/main" xmlns:a16="http://schemas.microsoft.com/office/drawing/2014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</p:grpSp>
      <p:sp>
        <p:nvSpPr>
          <p:cNvPr id="52" name="Title 1">
            <a:extLst>
              <a:ext uri="{FF2B5EF4-FFF2-40B4-BE49-F238E27FC236}">
                <a16:creationId xmlns:a16="http://schemas.microsoft.com/office/drawing/2014/main" id="{0607BC3F-E395-6045-91A5-958892609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756" y="303740"/>
            <a:ext cx="9906000" cy="111707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DIAGRAMS with Adapters</a:t>
            </a:r>
          </a:p>
        </p:txBody>
      </p:sp>
      <p:graphicFrame>
        <p:nvGraphicFramePr>
          <p:cNvPr id="53" name="Content Placeholder 5">
            <a:extLst>
              <a:ext uri="{FF2B5EF4-FFF2-40B4-BE49-F238E27FC236}">
                <a16:creationId xmlns:a16="http://schemas.microsoft.com/office/drawing/2014/main" id="{CE13DC95-5C19-A74E-A256-CBCEE7B224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33684"/>
              </p:ext>
            </p:extLst>
          </p:nvPr>
        </p:nvGraphicFramePr>
        <p:xfrm>
          <a:off x="605631" y="3299832"/>
          <a:ext cx="1563687" cy="11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Duck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</a:t>
                      </a:r>
                      <a:r>
                        <a:rPr lang="en-US" sz="1300" b="0" dirty="0" err="1"/>
                        <a:t>desc</a:t>
                      </a:r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54" name="Content Placeholder 5">
            <a:extLst>
              <a:ext uri="{FF2B5EF4-FFF2-40B4-BE49-F238E27FC236}">
                <a16:creationId xmlns:a16="http://schemas.microsoft.com/office/drawing/2014/main" id="{67C6FF00-6E7A-8046-A8DB-099F25D0FA6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1538753"/>
              </p:ext>
            </p:extLst>
          </p:nvPr>
        </p:nvGraphicFramePr>
        <p:xfrm>
          <a:off x="2396331" y="3299831"/>
          <a:ext cx="1563687" cy="11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Dolphin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</a:t>
                      </a:r>
                      <a:r>
                        <a:rPr lang="en-US" sz="1300" b="0" dirty="0" err="1"/>
                        <a:t>desc</a:t>
                      </a:r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55" name="Table 54">
            <a:extLst>
              <a:ext uri="{FF2B5EF4-FFF2-40B4-BE49-F238E27FC236}">
                <a16:creationId xmlns:a16="http://schemas.microsoft.com/office/drawing/2014/main" id="{B19E71AB-5770-7D43-9888-18CC6ABB06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425482"/>
              </p:ext>
            </p:extLst>
          </p:nvPr>
        </p:nvGraphicFramePr>
        <p:xfrm>
          <a:off x="3213896" y="1268413"/>
          <a:ext cx="1803400" cy="106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2476668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&lt;&lt;Interface&gt;&gt;</a:t>
                      </a:r>
                    </a:p>
                    <a:p>
                      <a:pPr algn="ctr"/>
                      <a:r>
                        <a:rPr lang="en-US" sz="1600" dirty="0"/>
                        <a:t>Animal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36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243270"/>
                  </a:ext>
                </a:extLst>
              </a:tr>
            </a:tbl>
          </a:graphicData>
        </a:graphic>
      </p:graphicFrame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FD391516-0D7F-1145-A956-9FA72C3DC61F}"/>
              </a:ext>
            </a:extLst>
          </p:cNvPr>
          <p:cNvCxnSpPr>
            <a:cxnSpLocks/>
            <a:stCxn id="53" idx="0"/>
            <a:endCxn id="55" idx="2"/>
          </p:cNvCxnSpPr>
          <p:nvPr/>
        </p:nvCxnSpPr>
        <p:spPr>
          <a:xfrm flipV="1">
            <a:off x="1387474" y="2335213"/>
            <a:ext cx="2728122" cy="96461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F18E44C8-272C-1A4D-BD26-EEE925151E35}"/>
              </a:ext>
            </a:extLst>
          </p:cNvPr>
          <p:cNvCxnSpPr>
            <a:cxnSpLocks/>
            <a:stCxn id="54" idx="0"/>
            <a:endCxn id="55" idx="2"/>
          </p:cNvCxnSpPr>
          <p:nvPr/>
        </p:nvCxnSpPr>
        <p:spPr>
          <a:xfrm flipV="1">
            <a:off x="3178174" y="2335213"/>
            <a:ext cx="937422" cy="964618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8" name="Content Placeholder 5">
            <a:extLst>
              <a:ext uri="{FF2B5EF4-FFF2-40B4-BE49-F238E27FC236}">
                <a16:creationId xmlns:a16="http://schemas.microsoft.com/office/drawing/2014/main" id="{9488257C-68A6-7B4B-A04A-9BA772DDAD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517269"/>
              </p:ext>
            </p:extLst>
          </p:nvPr>
        </p:nvGraphicFramePr>
        <p:xfrm>
          <a:off x="7950995" y="3104324"/>
          <a:ext cx="1563687" cy="1354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Wolf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+identity(): void</a:t>
                      </a:r>
                    </a:p>
                    <a:p>
                      <a:r>
                        <a:rPr lang="en-US" sz="1300" b="0" dirty="0"/>
                        <a:t>+noise(): void</a:t>
                      </a:r>
                    </a:p>
                    <a:p>
                      <a:r>
                        <a:rPr lang="en-US" sz="1300" b="0" dirty="0"/>
                        <a:t>+type():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59" name="Content Placeholder 5">
            <a:extLst>
              <a:ext uri="{FF2B5EF4-FFF2-40B4-BE49-F238E27FC236}">
                <a16:creationId xmlns:a16="http://schemas.microsoft.com/office/drawing/2014/main" id="{5B174D64-F04C-9740-BF88-859939A796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1013551"/>
              </p:ext>
            </p:extLst>
          </p:nvPr>
        </p:nvGraphicFramePr>
        <p:xfrm>
          <a:off x="10094119" y="4063365"/>
          <a:ext cx="1563687" cy="1354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Lion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+identity(): void</a:t>
                      </a:r>
                    </a:p>
                    <a:p>
                      <a:r>
                        <a:rPr lang="en-US" sz="1300" b="0" dirty="0"/>
                        <a:t>+noise(): void</a:t>
                      </a:r>
                    </a:p>
                    <a:p>
                      <a:r>
                        <a:rPr lang="en-US" sz="1300" b="0" dirty="0"/>
                        <a:t>+type():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60" name="Table 59">
            <a:extLst>
              <a:ext uri="{FF2B5EF4-FFF2-40B4-BE49-F238E27FC236}">
                <a16:creationId xmlns:a16="http://schemas.microsoft.com/office/drawing/2014/main" id="{860543F2-EC1A-7844-BCE7-156130A2D0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814321"/>
              </p:ext>
            </p:extLst>
          </p:nvPr>
        </p:nvGraphicFramePr>
        <p:xfrm>
          <a:off x="8623301" y="1358266"/>
          <a:ext cx="1803400" cy="126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24766682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&lt;&lt;Interface&gt;&gt;</a:t>
                      </a:r>
                    </a:p>
                    <a:p>
                      <a:pPr algn="ctr"/>
                      <a:r>
                        <a:rPr lang="en-US" sz="1600" dirty="0" err="1"/>
                        <a:t>WildAnimal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4364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0" dirty="0"/>
                        <a:t>+identity(): void</a:t>
                      </a:r>
                    </a:p>
                    <a:p>
                      <a:r>
                        <a:rPr lang="en-US" sz="1300" b="0" dirty="0"/>
                        <a:t>+noise(): void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0" dirty="0"/>
                        <a:t>+type():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7243270"/>
                  </a:ext>
                </a:extLst>
              </a:tr>
            </a:tbl>
          </a:graphicData>
        </a:graphic>
      </p:graphicFrame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C70D20A1-570D-7E42-A308-8DF077563D98}"/>
              </a:ext>
            </a:extLst>
          </p:cNvPr>
          <p:cNvCxnSpPr>
            <a:cxnSpLocks/>
            <a:stCxn id="58" idx="0"/>
            <a:endCxn id="60" idx="2"/>
          </p:cNvCxnSpPr>
          <p:nvPr/>
        </p:nvCxnSpPr>
        <p:spPr>
          <a:xfrm flipV="1">
            <a:off x="8732838" y="2623186"/>
            <a:ext cx="792163" cy="481138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D0AD26B-FCDC-EB4F-A1ED-F0003FB4DD6A}"/>
              </a:ext>
            </a:extLst>
          </p:cNvPr>
          <p:cNvCxnSpPr>
            <a:cxnSpLocks/>
            <a:stCxn id="59" idx="0"/>
            <a:endCxn id="60" idx="2"/>
          </p:cNvCxnSpPr>
          <p:nvPr/>
        </p:nvCxnSpPr>
        <p:spPr>
          <a:xfrm flipH="1" flipV="1">
            <a:off x="9525001" y="2623186"/>
            <a:ext cx="1350961" cy="1440179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3" name="Table 62">
            <a:extLst>
              <a:ext uri="{FF2B5EF4-FFF2-40B4-BE49-F238E27FC236}">
                <a16:creationId xmlns:a16="http://schemas.microsoft.com/office/drawing/2014/main" id="{DDAD97D3-950E-B94B-8C5D-FB59348CD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360631"/>
              </p:ext>
            </p:extLst>
          </p:nvPr>
        </p:nvGraphicFramePr>
        <p:xfrm>
          <a:off x="1282699" y="5133922"/>
          <a:ext cx="2071292" cy="1354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292">
                  <a:extLst>
                    <a:ext uri="{9D8B030D-6E8A-4147-A177-3AD203B41FA5}">
                      <a16:colId xmlns:a16="http://schemas.microsoft.com/office/drawing/2014/main" val="1405541816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Execute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76831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#animals: List&lt;Animal&gt;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522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</a:t>
                      </a:r>
                      <a:r>
                        <a:rPr lang="en-US" sz="1300" b="0" dirty="0" err="1"/>
                        <a:t>addAnimal</a:t>
                      </a:r>
                      <a:r>
                        <a:rPr lang="en-US" sz="1300" b="0" dirty="0"/>
                        <a:t>(Animal): void</a:t>
                      </a:r>
                    </a:p>
                    <a:p>
                      <a:r>
                        <a:rPr lang="en-US" sz="1300" b="0" dirty="0"/>
                        <a:t>+</a:t>
                      </a:r>
                      <a:r>
                        <a:rPr lang="en-US" sz="1300" b="0" dirty="0" err="1"/>
                        <a:t>getAnimals</a:t>
                      </a:r>
                      <a:r>
                        <a:rPr lang="en-US" sz="1300" b="0" dirty="0"/>
                        <a:t>(): List&lt;Animal&gt;</a:t>
                      </a:r>
                    </a:p>
                    <a:p>
                      <a:r>
                        <a:rPr lang="en-US" sz="1300" b="0" dirty="0"/>
                        <a:t>+report():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2215"/>
                  </a:ext>
                </a:extLst>
              </a:tr>
            </a:tbl>
          </a:graphicData>
        </a:graphic>
      </p:graphicFrame>
      <p:graphicFrame>
        <p:nvGraphicFramePr>
          <p:cNvPr id="64" name="Table 63">
            <a:extLst>
              <a:ext uri="{FF2B5EF4-FFF2-40B4-BE49-F238E27FC236}">
                <a16:creationId xmlns:a16="http://schemas.microsoft.com/office/drawing/2014/main" id="{50ACDB89-F293-3648-BF92-5C8FBC5F2B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635619"/>
              </p:ext>
            </p:extLst>
          </p:nvPr>
        </p:nvGraphicFramePr>
        <p:xfrm>
          <a:off x="3734988" y="5133657"/>
          <a:ext cx="2071292" cy="10020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292">
                  <a:extLst>
                    <a:ext uri="{9D8B030D-6E8A-4147-A177-3AD203B41FA5}">
                      <a16:colId xmlns:a16="http://schemas.microsoft.com/office/drawing/2014/main" val="1405541816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Main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576831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95220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+main(Animal):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622215"/>
                  </a:ext>
                </a:extLst>
              </a:tr>
            </a:tbl>
          </a:graphicData>
        </a:graphic>
      </p:graphicFrame>
      <p:graphicFrame>
        <p:nvGraphicFramePr>
          <p:cNvPr id="65" name="Content Placeholder 5">
            <a:extLst>
              <a:ext uri="{FF2B5EF4-FFF2-40B4-BE49-F238E27FC236}">
                <a16:creationId xmlns:a16="http://schemas.microsoft.com/office/drawing/2014/main" id="{6AF81204-CCFD-254F-9DD3-FCB4119C11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2176011"/>
              </p:ext>
            </p:extLst>
          </p:nvPr>
        </p:nvGraphicFramePr>
        <p:xfrm>
          <a:off x="4139111" y="3871648"/>
          <a:ext cx="1563687" cy="11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LionAdapter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</a:t>
                      </a:r>
                      <a:r>
                        <a:rPr lang="en-US" sz="1300" b="0" dirty="0" err="1"/>
                        <a:t>desc</a:t>
                      </a:r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graphicFrame>
        <p:nvGraphicFramePr>
          <p:cNvPr id="66" name="Content Placeholder 5">
            <a:extLst>
              <a:ext uri="{FF2B5EF4-FFF2-40B4-BE49-F238E27FC236}">
                <a16:creationId xmlns:a16="http://schemas.microsoft.com/office/drawing/2014/main" id="{19AC30E5-6A51-F740-B58F-DD8292156D0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45204269"/>
              </p:ext>
            </p:extLst>
          </p:nvPr>
        </p:nvGraphicFramePr>
        <p:xfrm>
          <a:off x="5881891" y="3100255"/>
          <a:ext cx="1563687" cy="1156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3687">
                  <a:extLst>
                    <a:ext uri="{9D8B030D-6E8A-4147-A177-3AD203B41FA5}">
                      <a16:colId xmlns:a16="http://schemas.microsoft.com/office/drawing/2014/main" val="2271507255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WolfAdapter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12263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#</a:t>
                      </a:r>
                      <a:r>
                        <a:rPr lang="en-US" sz="1300" b="0" dirty="0" err="1"/>
                        <a:t>desc</a:t>
                      </a:r>
                      <a:endParaRPr lang="en-US" sz="13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487505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r>
                        <a:rPr lang="en-US" sz="1300" b="0" dirty="0"/>
                        <a:t>+description(): void</a:t>
                      </a:r>
                    </a:p>
                    <a:p>
                      <a:r>
                        <a:rPr lang="en-US" sz="1300" b="0" dirty="0"/>
                        <a:t>+sound(): void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037481"/>
                  </a:ext>
                </a:extLst>
              </a:tr>
            </a:tbl>
          </a:graphicData>
        </a:graphic>
      </p:graphicFrame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D3EE17D1-AE35-E941-8A3C-12283F8566CB}"/>
              </a:ext>
            </a:extLst>
          </p:cNvPr>
          <p:cNvCxnSpPr>
            <a:cxnSpLocks/>
            <a:stCxn id="65" idx="0"/>
            <a:endCxn id="55" idx="2"/>
          </p:cNvCxnSpPr>
          <p:nvPr/>
        </p:nvCxnSpPr>
        <p:spPr>
          <a:xfrm flipH="1" flipV="1">
            <a:off x="4115596" y="2335213"/>
            <a:ext cx="805358" cy="1536435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99234686-2FF8-494B-ABE5-502914C6F9A5}"/>
              </a:ext>
            </a:extLst>
          </p:cNvPr>
          <p:cNvCxnSpPr>
            <a:cxnSpLocks/>
            <a:stCxn id="66" idx="0"/>
            <a:endCxn id="55" idx="2"/>
          </p:cNvCxnSpPr>
          <p:nvPr/>
        </p:nvCxnSpPr>
        <p:spPr>
          <a:xfrm flipH="1" flipV="1">
            <a:off x="4115596" y="2335213"/>
            <a:ext cx="2548138" cy="765042"/>
          </a:xfrm>
          <a:prstGeom prst="straightConnector1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7C019C03-0238-2448-B58A-09D61A3FF384}"/>
              </a:ext>
            </a:extLst>
          </p:cNvPr>
          <p:cNvCxnSpPr>
            <a:cxnSpLocks/>
            <a:stCxn id="66" idx="3"/>
            <a:endCxn id="58" idx="1"/>
          </p:cNvCxnSpPr>
          <p:nvPr/>
        </p:nvCxnSpPr>
        <p:spPr>
          <a:xfrm>
            <a:off x="7445578" y="3678422"/>
            <a:ext cx="505417" cy="103129"/>
          </a:xfrm>
          <a:prstGeom prst="straightConnector1">
            <a:avLst/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8067909A-7213-B049-B7F0-A21BE299C077}"/>
              </a:ext>
            </a:extLst>
          </p:cNvPr>
          <p:cNvCxnSpPr>
            <a:cxnSpLocks/>
            <a:stCxn id="65" idx="3"/>
            <a:endCxn id="59" idx="1"/>
          </p:cNvCxnSpPr>
          <p:nvPr/>
        </p:nvCxnSpPr>
        <p:spPr>
          <a:xfrm>
            <a:off x="5702798" y="4449815"/>
            <a:ext cx="4391321" cy="290777"/>
          </a:xfrm>
          <a:prstGeom prst="straightConnector1">
            <a:avLst/>
          </a:prstGeom>
          <a:ln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5364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522</Words>
  <Application>Microsoft Macintosh PowerPoint</Application>
  <PresentationFormat>Widescreen</PresentationFormat>
  <Paragraphs>103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Tw Cen MT</vt:lpstr>
      <vt:lpstr>Circuit</vt:lpstr>
      <vt:lpstr>Adapter (Class) Pattern</vt:lpstr>
      <vt:lpstr>Motivation</vt:lpstr>
      <vt:lpstr>Without “changing CODE”?</vt:lpstr>
      <vt:lpstr>How does it work?</vt:lpstr>
      <vt:lpstr>Implementation of adapter(class) pattern</vt:lpstr>
      <vt:lpstr>Contents</vt:lpstr>
      <vt:lpstr>DIAGRAMS</vt:lpstr>
      <vt:lpstr>DIAGRAMS with Adapters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Adapter (Class) Pattern</dc:title>
  <dc:creator>Joao Cassamano</dc:creator>
  <cp:lastModifiedBy>Joao Cassamano</cp:lastModifiedBy>
  <cp:revision>13</cp:revision>
  <dcterms:created xsi:type="dcterms:W3CDTF">2019-01-27T20:48:24Z</dcterms:created>
  <dcterms:modified xsi:type="dcterms:W3CDTF">2019-01-28T19:54:59Z</dcterms:modified>
</cp:coreProperties>
</file>