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00" r:id="rId2"/>
    <p:sldId id="288" r:id="rId3"/>
    <p:sldId id="338" r:id="rId4"/>
    <p:sldId id="339" r:id="rId5"/>
    <p:sldId id="290" r:id="rId6"/>
    <p:sldId id="341" r:id="rId7"/>
    <p:sldId id="340" r:id="rId8"/>
    <p:sldId id="327" r:id="rId9"/>
    <p:sldId id="328" r:id="rId10"/>
    <p:sldId id="342" r:id="rId11"/>
    <p:sldId id="343" r:id="rId12"/>
    <p:sldId id="344" r:id="rId13"/>
    <p:sldId id="32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60" autoAdjust="0"/>
    <p:restoredTop sz="94674"/>
  </p:normalViewPr>
  <p:slideViewPr>
    <p:cSldViewPr snapToGrid="0">
      <p:cViewPr varScale="1">
        <p:scale>
          <a:sx n="124" d="100"/>
          <a:sy n="124" d="100"/>
        </p:scale>
        <p:origin x="920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A4EB3C-4537-4526-AB8F-84B0D5D362AE}" type="datetimeFigureOut">
              <a:rPr lang="en-US" smtClean="0"/>
              <a:t>10/9/19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49A196-E05B-4147-80DC-5EBD75A4B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115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Loop, opt, alt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9A196-E05B-4147-80DC-5EBD75A4B89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0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Loop, opt, alt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9A196-E05B-4147-80DC-5EBD75A4B89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850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2AF4-E012-4C5B-A44E-EF20DB700499}" type="datetimeFigureOut">
              <a:rPr lang="en-US" smtClean="0"/>
              <a:t>10/9/19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C8B82-BDBB-4FA1-B5FE-8BC3DC61F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28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2AF4-E012-4C5B-A44E-EF20DB700499}" type="datetimeFigureOut">
              <a:rPr lang="en-US" smtClean="0"/>
              <a:t>10/9/19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C8B82-BDBB-4FA1-B5FE-8BC3DC61F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807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2AF4-E012-4C5B-A44E-EF20DB700499}" type="datetimeFigureOut">
              <a:rPr lang="en-US" smtClean="0"/>
              <a:t>10/9/19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C8B82-BDBB-4FA1-B5FE-8BC3DC61F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857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2AF4-E012-4C5B-A44E-EF20DB700499}" type="datetimeFigureOut">
              <a:rPr lang="en-US" smtClean="0"/>
              <a:t>10/9/19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C8B82-BDBB-4FA1-B5FE-8BC3DC61F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717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2AF4-E012-4C5B-A44E-EF20DB700499}" type="datetimeFigureOut">
              <a:rPr lang="en-US" smtClean="0"/>
              <a:t>10/9/19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C8B82-BDBB-4FA1-B5FE-8BC3DC61F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616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2AF4-E012-4C5B-A44E-EF20DB700499}" type="datetimeFigureOut">
              <a:rPr lang="en-US" smtClean="0"/>
              <a:t>10/9/19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C8B82-BDBB-4FA1-B5FE-8BC3DC61F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075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2AF4-E012-4C5B-A44E-EF20DB700499}" type="datetimeFigureOut">
              <a:rPr lang="en-US" smtClean="0"/>
              <a:t>10/9/19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C8B82-BDBB-4FA1-B5FE-8BC3DC61F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445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2AF4-E012-4C5B-A44E-EF20DB700499}" type="datetimeFigureOut">
              <a:rPr lang="en-US" smtClean="0"/>
              <a:t>10/9/19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C8B82-BDBB-4FA1-B5FE-8BC3DC61F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333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2AF4-E012-4C5B-A44E-EF20DB700499}" type="datetimeFigureOut">
              <a:rPr lang="en-US" smtClean="0"/>
              <a:t>10/9/19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C8B82-BDBB-4FA1-B5FE-8BC3DC61F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88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2AF4-E012-4C5B-A44E-EF20DB700499}" type="datetimeFigureOut">
              <a:rPr lang="en-US" smtClean="0"/>
              <a:t>10/9/19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C8B82-BDBB-4FA1-B5FE-8BC3DC61F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391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2AF4-E012-4C5B-A44E-EF20DB700499}" type="datetimeFigureOut">
              <a:rPr lang="en-US" smtClean="0"/>
              <a:t>10/9/19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C8B82-BDBB-4FA1-B5FE-8BC3DC61F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580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DD2AF4-E012-4C5B-A44E-EF20DB700499}" type="datetimeFigureOut">
              <a:rPr lang="en-US" smtClean="0"/>
              <a:t>10/9/19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CC8B82-BDBB-4FA1-B5FE-8BC3DC61F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211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drive.google.com/open?id=1QsfEvm18625v9wAWypSPIDTVGbFnKmOQ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Design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OO</a:t>
            </a:r>
            <a:br>
              <a:rPr lang="en-US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Class Diagram</a:t>
            </a:r>
            <a:br>
              <a:rPr lang="en-US" dirty="0"/>
            </a:br>
            <a:r>
              <a:rPr lang="en-US" dirty="0"/>
              <a:t>Sequence Diagram</a:t>
            </a:r>
          </a:p>
          <a:p>
            <a:endParaRPr lang="en-US" dirty="0"/>
          </a:p>
          <a:p>
            <a:r>
              <a:rPr lang="en-US" dirty="0"/>
              <a:t>Video1: </a:t>
            </a:r>
            <a:r>
              <a:rPr lang="en-US" dirty="0">
                <a:hlinkClick r:id="rId2"/>
              </a:rPr>
              <a:t>https://drive.google.com/open?id=1QsfEvm18625v9wAWypSPIDTVGbFnKmOQ</a:t>
            </a:r>
            <a:endParaRPr lang="en-US" dirty="0"/>
          </a:p>
          <a:p>
            <a:r>
              <a:rPr lang="en-US" dirty="0"/>
              <a:t>You have to use your </a:t>
            </a:r>
            <a:r>
              <a:rPr lang="en-US" dirty="0" err="1"/>
              <a:t>UChicago</a:t>
            </a:r>
            <a:r>
              <a:rPr lang="en-US" dirty="0"/>
              <a:t> account to log in to watch the above video</a:t>
            </a:r>
          </a:p>
          <a:p>
            <a:r>
              <a:rPr lang="en-US" dirty="0"/>
              <a:t>Video2: embedded in slide 10</a:t>
            </a:r>
          </a:p>
          <a:p>
            <a:r>
              <a:rPr lang="en-US" dirty="0"/>
              <a:t>Video3: embedded in slide 11</a:t>
            </a:r>
          </a:p>
        </p:txBody>
      </p:sp>
    </p:spTree>
    <p:extLst>
      <p:ext uri="{BB962C8B-B14F-4D97-AF65-F5344CB8AC3E}">
        <p14:creationId xmlns:p14="http://schemas.microsoft.com/office/powerpoint/2010/main" val="2029427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B738B-33C2-4EE8-8DC3-7968BDDB5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320"/>
            <a:ext cx="10515600" cy="1325563"/>
          </a:xfrm>
        </p:spPr>
        <p:txBody>
          <a:bodyPr/>
          <a:lstStyle/>
          <a:p>
            <a:r>
              <a:rPr lang="en-US" dirty="0"/>
              <a:t>How to turn seq. diagram to code (1)</a:t>
            </a:r>
          </a:p>
        </p:txBody>
      </p:sp>
      <p:pic>
        <p:nvPicPr>
          <p:cNvPr id="6" name="seq_to_code_example1.mp4">
            <a:hlinkClick r:id="" action="ppaction://media"/>
            <a:extLst>
              <a:ext uri="{FF2B5EF4-FFF2-40B4-BE49-F238E27FC236}">
                <a16:creationId xmlns:a16="http://schemas.microsoft.com/office/drawing/2014/main" id="{8EF29CBC-2FE0-9945-B65B-5F8F29639E9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5913" y="2497138"/>
            <a:ext cx="6334125" cy="2416175"/>
          </a:xfr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05C5109-D9BC-4A63-96CD-E39DD92E46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24" y="1647684"/>
            <a:ext cx="6961027" cy="19407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0D12CF-23AB-48B6-8994-0895F8A9F2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057" y="3782789"/>
            <a:ext cx="8483651" cy="30752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8C38FB-FC7D-774C-87EE-AC2F37CE8665}"/>
              </a:ext>
            </a:extLst>
          </p:cNvPr>
          <p:cNvSpPr txBox="1"/>
          <p:nvPr/>
        </p:nvSpPr>
        <p:spPr>
          <a:xfrm>
            <a:off x="35181" y="5465851"/>
            <a:ext cx="50448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Hey, a video is embedded above with explanation. </a:t>
            </a:r>
          </a:p>
          <a:p>
            <a:r>
              <a:rPr lang="en-US" b="1" i="1" dirty="0">
                <a:solidFill>
                  <a:srgbClr val="FF0000"/>
                </a:solidFill>
              </a:rPr>
              <a:t>Remember to click and watch!</a:t>
            </a:r>
          </a:p>
        </p:txBody>
      </p:sp>
    </p:spTree>
    <p:extLst>
      <p:ext uri="{BB962C8B-B14F-4D97-AF65-F5344CB8AC3E}">
        <p14:creationId xmlns:p14="http://schemas.microsoft.com/office/powerpoint/2010/main" val="185169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5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turn seq. diagram to code (2)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323" y="1799648"/>
            <a:ext cx="6457385" cy="4351338"/>
          </a:xfrm>
        </p:spPr>
      </p:pic>
      <p:cxnSp>
        <p:nvCxnSpPr>
          <p:cNvPr id="6" name="Straight Arrow Connector 5"/>
          <p:cNvCxnSpPr/>
          <p:nvPr/>
        </p:nvCxnSpPr>
        <p:spPr>
          <a:xfrm flipV="1">
            <a:off x="4898286" y="2640330"/>
            <a:ext cx="3264485" cy="34959"/>
          </a:xfrm>
          <a:prstGeom prst="straightConnector1">
            <a:avLst/>
          </a:prstGeom>
          <a:ln>
            <a:headEnd type="oval" w="lg" len="lg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6955686" y="2743200"/>
            <a:ext cx="4697730" cy="2983230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605323" y="2364670"/>
            <a:ext cx="22376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registerClasses</a:t>
            </a:r>
            <a:r>
              <a:rPr lang="en-US" sz="1200" dirty="0"/>
              <a:t>(Course[] courses)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92846" y="2776606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loop</a:t>
            </a:r>
          </a:p>
        </p:txBody>
      </p:sp>
      <p:sp>
        <p:nvSpPr>
          <p:cNvPr id="12" name="Freeform 11"/>
          <p:cNvSpPr/>
          <p:nvPr/>
        </p:nvSpPr>
        <p:spPr>
          <a:xfrm>
            <a:off x="6909966" y="2788920"/>
            <a:ext cx="902970" cy="548640"/>
          </a:xfrm>
          <a:custGeom>
            <a:avLst/>
            <a:gdLst>
              <a:gd name="connsiteX0" fmla="*/ 902970 w 902970"/>
              <a:gd name="connsiteY0" fmla="*/ 0 h 548640"/>
              <a:gd name="connsiteX1" fmla="*/ 880110 w 902970"/>
              <a:gd name="connsiteY1" fmla="*/ 91440 h 548640"/>
              <a:gd name="connsiteX2" fmla="*/ 868680 w 902970"/>
              <a:gd name="connsiteY2" fmla="*/ 137160 h 548640"/>
              <a:gd name="connsiteX3" fmla="*/ 674370 w 902970"/>
              <a:gd name="connsiteY3" fmla="*/ 354330 h 548640"/>
              <a:gd name="connsiteX4" fmla="*/ 571500 w 902970"/>
              <a:gd name="connsiteY4" fmla="*/ 411480 h 548640"/>
              <a:gd name="connsiteX5" fmla="*/ 537210 w 902970"/>
              <a:gd name="connsiteY5" fmla="*/ 434340 h 548640"/>
              <a:gd name="connsiteX6" fmla="*/ 502920 w 902970"/>
              <a:gd name="connsiteY6" fmla="*/ 445770 h 548640"/>
              <a:gd name="connsiteX7" fmla="*/ 468630 w 902970"/>
              <a:gd name="connsiteY7" fmla="*/ 468630 h 548640"/>
              <a:gd name="connsiteX8" fmla="*/ 434340 w 902970"/>
              <a:gd name="connsiteY8" fmla="*/ 480060 h 548640"/>
              <a:gd name="connsiteX9" fmla="*/ 400050 w 902970"/>
              <a:gd name="connsiteY9" fmla="*/ 502920 h 548640"/>
              <a:gd name="connsiteX10" fmla="*/ 320040 w 902970"/>
              <a:gd name="connsiteY10" fmla="*/ 525780 h 548640"/>
              <a:gd name="connsiteX11" fmla="*/ 194310 w 902970"/>
              <a:gd name="connsiteY11" fmla="*/ 548640 h 548640"/>
              <a:gd name="connsiteX12" fmla="*/ 0 w 902970"/>
              <a:gd name="connsiteY12" fmla="*/ 53721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02970" h="548640">
                <a:moveTo>
                  <a:pt x="902970" y="0"/>
                </a:moveTo>
                <a:lnTo>
                  <a:pt x="880110" y="91440"/>
                </a:lnTo>
                <a:cubicBezTo>
                  <a:pt x="876300" y="106680"/>
                  <a:pt x="879155" y="125453"/>
                  <a:pt x="868680" y="137160"/>
                </a:cubicBezTo>
                <a:cubicBezTo>
                  <a:pt x="803910" y="209550"/>
                  <a:pt x="743056" y="285644"/>
                  <a:pt x="674370" y="354330"/>
                </a:cubicBezTo>
                <a:cubicBezTo>
                  <a:pt x="602292" y="426408"/>
                  <a:pt x="628992" y="382734"/>
                  <a:pt x="571500" y="411480"/>
                </a:cubicBezTo>
                <a:cubicBezTo>
                  <a:pt x="559213" y="417623"/>
                  <a:pt x="549497" y="428197"/>
                  <a:pt x="537210" y="434340"/>
                </a:cubicBezTo>
                <a:cubicBezTo>
                  <a:pt x="526434" y="439728"/>
                  <a:pt x="513696" y="440382"/>
                  <a:pt x="502920" y="445770"/>
                </a:cubicBezTo>
                <a:cubicBezTo>
                  <a:pt x="490633" y="451913"/>
                  <a:pt x="480917" y="462487"/>
                  <a:pt x="468630" y="468630"/>
                </a:cubicBezTo>
                <a:cubicBezTo>
                  <a:pt x="457854" y="474018"/>
                  <a:pt x="445116" y="474672"/>
                  <a:pt x="434340" y="480060"/>
                </a:cubicBezTo>
                <a:cubicBezTo>
                  <a:pt x="422053" y="486203"/>
                  <a:pt x="412337" y="496777"/>
                  <a:pt x="400050" y="502920"/>
                </a:cubicBezTo>
                <a:cubicBezTo>
                  <a:pt x="381780" y="512055"/>
                  <a:pt x="337130" y="520897"/>
                  <a:pt x="320040" y="525780"/>
                </a:cubicBezTo>
                <a:cubicBezTo>
                  <a:pt x="237815" y="549273"/>
                  <a:pt x="345622" y="529726"/>
                  <a:pt x="194310" y="548640"/>
                </a:cubicBezTo>
                <a:lnTo>
                  <a:pt x="0" y="53721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662548" y="2503169"/>
            <a:ext cx="12840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[for every course]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046259" y="4001294"/>
            <a:ext cx="2309977" cy="1199356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>
            <a:stCxn id="14" idx="1"/>
            <a:endCxn id="14" idx="3"/>
          </p:cNvCxnSpPr>
          <p:nvPr/>
        </p:nvCxnSpPr>
        <p:spPr>
          <a:xfrm>
            <a:off x="9046259" y="4600972"/>
            <a:ext cx="2309977" cy="0"/>
          </a:xfrm>
          <a:prstGeom prst="line">
            <a:avLst/>
          </a:prstGeom>
          <a:ln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046259" y="4001294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alt</a:t>
            </a:r>
          </a:p>
        </p:txBody>
      </p:sp>
      <p:sp>
        <p:nvSpPr>
          <p:cNvPr id="18" name="Arc 17"/>
          <p:cNvSpPr/>
          <p:nvPr/>
        </p:nvSpPr>
        <p:spPr>
          <a:xfrm rot="6117890">
            <a:off x="8714161" y="3765567"/>
            <a:ext cx="936189" cy="513556"/>
          </a:xfrm>
          <a:prstGeom prst="arc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530497" y="3989070"/>
            <a:ext cx="474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[full]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545737" y="4564380"/>
            <a:ext cx="5277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[else]</a:t>
            </a:r>
          </a:p>
        </p:txBody>
      </p:sp>
      <p:pic>
        <p:nvPicPr>
          <p:cNvPr id="3" name="seq_to_code_example2.mp4">
            <a:hlinkClick r:id="" action="ppaction://media"/>
            <a:extLst>
              <a:ext uri="{FF2B5EF4-FFF2-40B4-BE49-F238E27FC236}">
                <a16:creationId xmlns:a16="http://schemas.microsoft.com/office/drawing/2014/main" id="{8DE30806-D1EF-4A47-9CE5-3259E0126E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6062" y="1449778"/>
            <a:ext cx="7398150" cy="282150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AFA0508-4A02-864B-BEA6-26D309A6A035}"/>
              </a:ext>
            </a:extLst>
          </p:cNvPr>
          <p:cNvSpPr txBox="1"/>
          <p:nvPr/>
        </p:nvSpPr>
        <p:spPr>
          <a:xfrm>
            <a:off x="129292" y="5491147"/>
            <a:ext cx="50448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Hey, a video is embedded above with explanation. </a:t>
            </a:r>
          </a:p>
          <a:p>
            <a:r>
              <a:rPr lang="en-US" b="1" i="1" dirty="0">
                <a:solidFill>
                  <a:srgbClr val="FF0000"/>
                </a:solidFill>
              </a:rPr>
              <a:t>Remember to click and watch!</a:t>
            </a:r>
          </a:p>
        </p:txBody>
      </p:sp>
    </p:spTree>
    <p:extLst>
      <p:ext uri="{BB962C8B-B14F-4D97-AF65-F5344CB8AC3E}">
        <p14:creationId xmlns:p14="http://schemas.microsoft.com/office/powerpoint/2010/main" val="29280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5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turn seq. diagram to code (2)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323" y="1799648"/>
            <a:ext cx="6457385" cy="4351338"/>
          </a:xfrm>
        </p:spPr>
      </p:pic>
      <p:cxnSp>
        <p:nvCxnSpPr>
          <p:cNvPr id="6" name="Straight Arrow Connector 5"/>
          <p:cNvCxnSpPr/>
          <p:nvPr/>
        </p:nvCxnSpPr>
        <p:spPr>
          <a:xfrm flipV="1">
            <a:off x="4898286" y="2640330"/>
            <a:ext cx="3264485" cy="34959"/>
          </a:xfrm>
          <a:prstGeom prst="straightConnector1">
            <a:avLst/>
          </a:prstGeom>
          <a:ln>
            <a:headEnd type="oval" w="lg" len="lg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6955686" y="2743200"/>
            <a:ext cx="4697730" cy="2983230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605323" y="2364670"/>
            <a:ext cx="22376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registerClasses</a:t>
            </a:r>
            <a:r>
              <a:rPr lang="en-US" sz="1200" dirty="0"/>
              <a:t>(Course[] courses)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92846" y="2776606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loop</a:t>
            </a:r>
          </a:p>
        </p:txBody>
      </p:sp>
      <p:sp>
        <p:nvSpPr>
          <p:cNvPr id="12" name="Freeform 11"/>
          <p:cNvSpPr/>
          <p:nvPr/>
        </p:nvSpPr>
        <p:spPr>
          <a:xfrm>
            <a:off x="6909966" y="2788920"/>
            <a:ext cx="902970" cy="548640"/>
          </a:xfrm>
          <a:custGeom>
            <a:avLst/>
            <a:gdLst>
              <a:gd name="connsiteX0" fmla="*/ 902970 w 902970"/>
              <a:gd name="connsiteY0" fmla="*/ 0 h 548640"/>
              <a:gd name="connsiteX1" fmla="*/ 880110 w 902970"/>
              <a:gd name="connsiteY1" fmla="*/ 91440 h 548640"/>
              <a:gd name="connsiteX2" fmla="*/ 868680 w 902970"/>
              <a:gd name="connsiteY2" fmla="*/ 137160 h 548640"/>
              <a:gd name="connsiteX3" fmla="*/ 674370 w 902970"/>
              <a:gd name="connsiteY3" fmla="*/ 354330 h 548640"/>
              <a:gd name="connsiteX4" fmla="*/ 571500 w 902970"/>
              <a:gd name="connsiteY4" fmla="*/ 411480 h 548640"/>
              <a:gd name="connsiteX5" fmla="*/ 537210 w 902970"/>
              <a:gd name="connsiteY5" fmla="*/ 434340 h 548640"/>
              <a:gd name="connsiteX6" fmla="*/ 502920 w 902970"/>
              <a:gd name="connsiteY6" fmla="*/ 445770 h 548640"/>
              <a:gd name="connsiteX7" fmla="*/ 468630 w 902970"/>
              <a:gd name="connsiteY7" fmla="*/ 468630 h 548640"/>
              <a:gd name="connsiteX8" fmla="*/ 434340 w 902970"/>
              <a:gd name="connsiteY8" fmla="*/ 480060 h 548640"/>
              <a:gd name="connsiteX9" fmla="*/ 400050 w 902970"/>
              <a:gd name="connsiteY9" fmla="*/ 502920 h 548640"/>
              <a:gd name="connsiteX10" fmla="*/ 320040 w 902970"/>
              <a:gd name="connsiteY10" fmla="*/ 525780 h 548640"/>
              <a:gd name="connsiteX11" fmla="*/ 194310 w 902970"/>
              <a:gd name="connsiteY11" fmla="*/ 548640 h 548640"/>
              <a:gd name="connsiteX12" fmla="*/ 0 w 902970"/>
              <a:gd name="connsiteY12" fmla="*/ 53721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02970" h="548640">
                <a:moveTo>
                  <a:pt x="902970" y="0"/>
                </a:moveTo>
                <a:lnTo>
                  <a:pt x="880110" y="91440"/>
                </a:lnTo>
                <a:cubicBezTo>
                  <a:pt x="876300" y="106680"/>
                  <a:pt x="879155" y="125453"/>
                  <a:pt x="868680" y="137160"/>
                </a:cubicBezTo>
                <a:cubicBezTo>
                  <a:pt x="803910" y="209550"/>
                  <a:pt x="743056" y="285644"/>
                  <a:pt x="674370" y="354330"/>
                </a:cubicBezTo>
                <a:cubicBezTo>
                  <a:pt x="602292" y="426408"/>
                  <a:pt x="628992" y="382734"/>
                  <a:pt x="571500" y="411480"/>
                </a:cubicBezTo>
                <a:cubicBezTo>
                  <a:pt x="559213" y="417623"/>
                  <a:pt x="549497" y="428197"/>
                  <a:pt x="537210" y="434340"/>
                </a:cubicBezTo>
                <a:cubicBezTo>
                  <a:pt x="526434" y="439728"/>
                  <a:pt x="513696" y="440382"/>
                  <a:pt x="502920" y="445770"/>
                </a:cubicBezTo>
                <a:cubicBezTo>
                  <a:pt x="490633" y="451913"/>
                  <a:pt x="480917" y="462487"/>
                  <a:pt x="468630" y="468630"/>
                </a:cubicBezTo>
                <a:cubicBezTo>
                  <a:pt x="457854" y="474018"/>
                  <a:pt x="445116" y="474672"/>
                  <a:pt x="434340" y="480060"/>
                </a:cubicBezTo>
                <a:cubicBezTo>
                  <a:pt x="422053" y="486203"/>
                  <a:pt x="412337" y="496777"/>
                  <a:pt x="400050" y="502920"/>
                </a:cubicBezTo>
                <a:cubicBezTo>
                  <a:pt x="381780" y="512055"/>
                  <a:pt x="337130" y="520897"/>
                  <a:pt x="320040" y="525780"/>
                </a:cubicBezTo>
                <a:cubicBezTo>
                  <a:pt x="237815" y="549273"/>
                  <a:pt x="345622" y="529726"/>
                  <a:pt x="194310" y="548640"/>
                </a:cubicBezTo>
                <a:lnTo>
                  <a:pt x="0" y="53721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662548" y="2503169"/>
            <a:ext cx="12840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[for every course]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046259" y="4001294"/>
            <a:ext cx="2309977" cy="1199356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>
            <a:stCxn id="14" idx="1"/>
            <a:endCxn id="14" idx="3"/>
          </p:cNvCxnSpPr>
          <p:nvPr/>
        </p:nvCxnSpPr>
        <p:spPr>
          <a:xfrm>
            <a:off x="9046259" y="4600972"/>
            <a:ext cx="2309977" cy="0"/>
          </a:xfrm>
          <a:prstGeom prst="line">
            <a:avLst/>
          </a:prstGeom>
          <a:ln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046259" y="4001294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alt</a:t>
            </a:r>
          </a:p>
        </p:txBody>
      </p:sp>
      <p:sp>
        <p:nvSpPr>
          <p:cNvPr id="18" name="Arc 17"/>
          <p:cNvSpPr/>
          <p:nvPr/>
        </p:nvSpPr>
        <p:spPr>
          <a:xfrm rot="6117890">
            <a:off x="8714161" y="3765567"/>
            <a:ext cx="936189" cy="513556"/>
          </a:xfrm>
          <a:prstGeom prst="arc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530497" y="3989070"/>
            <a:ext cx="474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[full]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545737" y="4564380"/>
            <a:ext cx="5277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[else]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AF60B3-4F18-465A-A188-9EA8F2F17022}"/>
              </a:ext>
            </a:extLst>
          </p:cNvPr>
          <p:cNvSpPr txBox="1"/>
          <p:nvPr/>
        </p:nvSpPr>
        <p:spPr>
          <a:xfrm>
            <a:off x="732266" y="2234743"/>
            <a:ext cx="451655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bool Student::</a:t>
            </a:r>
            <a:r>
              <a:rPr lang="en-US" sz="1200" dirty="0" err="1"/>
              <a:t>registerClasses</a:t>
            </a:r>
            <a:r>
              <a:rPr lang="en-US" sz="1200" dirty="0"/>
              <a:t>(Course[] courses){</a:t>
            </a:r>
          </a:p>
          <a:p>
            <a:r>
              <a:rPr lang="en-US" sz="1200" dirty="0"/>
              <a:t>   ...</a:t>
            </a:r>
          </a:p>
          <a:p>
            <a:r>
              <a:rPr lang="en-US" sz="1200" dirty="0"/>
              <a:t>   for(int </a:t>
            </a:r>
            <a:r>
              <a:rPr lang="en-US" sz="1200" dirty="0" err="1"/>
              <a:t>i</a:t>
            </a:r>
            <a:r>
              <a:rPr lang="en-US" sz="1200" dirty="0"/>
              <a:t>=0; </a:t>
            </a:r>
            <a:r>
              <a:rPr lang="en-US" sz="1200" dirty="0" err="1"/>
              <a:t>i</a:t>
            </a:r>
            <a:r>
              <a:rPr lang="en-US" sz="1200" dirty="0"/>
              <a:t>&lt;</a:t>
            </a:r>
            <a:r>
              <a:rPr lang="en-US" sz="1200" dirty="0" err="1"/>
              <a:t>courses.len</a:t>
            </a:r>
            <a:r>
              <a:rPr lang="en-US" sz="1200" dirty="0"/>
              <a:t>; </a:t>
            </a:r>
            <a:r>
              <a:rPr lang="en-US" sz="1200" dirty="0" err="1"/>
              <a:t>i</a:t>
            </a:r>
            <a:r>
              <a:rPr lang="en-US" sz="1200" dirty="0"/>
              <a:t>++){</a:t>
            </a:r>
          </a:p>
          <a:p>
            <a:r>
              <a:rPr lang="en-US" sz="1200" dirty="0"/>
              <a:t>     Course c=courses[</a:t>
            </a:r>
            <a:r>
              <a:rPr lang="en-US" sz="1200" dirty="0" err="1"/>
              <a:t>i</a:t>
            </a:r>
            <a:r>
              <a:rPr lang="en-US" sz="1200" dirty="0"/>
              <a:t>];</a:t>
            </a:r>
          </a:p>
          <a:p>
            <a:r>
              <a:rPr lang="en-US" sz="1200" dirty="0"/>
              <a:t>     </a:t>
            </a:r>
            <a:r>
              <a:rPr lang="en-US" sz="1200" dirty="0" err="1"/>
              <a:t>stillHasQuota</a:t>
            </a:r>
            <a:r>
              <a:rPr lang="en-US" sz="1200" dirty="0"/>
              <a:t>();</a:t>
            </a:r>
          </a:p>
          <a:p>
            <a:r>
              <a:rPr lang="en-US" sz="1200" dirty="0"/>
              <a:t>     bool success=</a:t>
            </a:r>
            <a:r>
              <a:rPr lang="en-US" sz="1200" dirty="0" err="1"/>
              <a:t>c.enrollStudent</a:t>
            </a:r>
            <a:r>
              <a:rPr lang="en-US" sz="1200" dirty="0"/>
              <a:t>(this);</a:t>
            </a:r>
          </a:p>
          <a:p>
            <a:r>
              <a:rPr lang="en-US" sz="1200" dirty="0"/>
              <a:t>     ...</a:t>
            </a:r>
          </a:p>
          <a:p>
            <a:r>
              <a:rPr lang="en-US" sz="1200" dirty="0"/>
              <a:t>   }</a:t>
            </a:r>
          </a:p>
          <a:p>
            <a:r>
              <a:rPr lang="en-US" sz="1200" dirty="0"/>
              <a:t>}</a:t>
            </a:r>
          </a:p>
          <a:p>
            <a:endParaRPr lang="en-US" sz="1200" dirty="0"/>
          </a:p>
          <a:p>
            <a:r>
              <a:rPr lang="en-US" sz="1200" dirty="0"/>
              <a:t>bool Course::</a:t>
            </a:r>
            <a:r>
              <a:rPr lang="en-US" sz="1200" dirty="0" err="1"/>
              <a:t>registerStudent</a:t>
            </a:r>
            <a:r>
              <a:rPr lang="en-US" sz="1200" dirty="0"/>
              <a:t>(</a:t>
            </a:r>
            <a:r>
              <a:rPr lang="en-US" sz="1200" dirty="0" err="1"/>
              <a:t>aStudent</a:t>
            </a:r>
            <a:r>
              <a:rPr lang="en-US" sz="1200" dirty="0"/>
              <a:t>){</a:t>
            </a:r>
          </a:p>
          <a:p>
            <a:r>
              <a:rPr lang="en-US" sz="1200" dirty="0"/>
              <a:t>   ...</a:t>
            </a:r>
          </a:p>
          <a:p>
            <a:r>
              <a:rPr lang="en-US" sz="1200" dirty="0"/>
              <a:t>   bool full=</a:t>
            </a:r>
            <a:r>
              <a:rPr lang="en-US" sz="1200" dirty="0" err="1"/>
              <a:t>isFull</a:t>
            </a:r>
            <a:r>
              <a:rPr lang="en-US" sz="1200" dirty="0"/>
              <a:t>();</a:t>
            </a:r>
          </a:p>
          <a:p>
            <a:r>
              <a:rPr lang="en-US" sz="1200" dirty="0"/>
              <a:t>   </a:t>
            </a:r>
          </a:p>
          <a:p>
            <a:r>
              <a:rPr lang="en-US" sz="1200" dirty="0"/>
              <a:t>   if(full==TRUE)</a:t>
            </a:r>
          </a:p>
          <a:p>
            <a:r>
              <a:rPr lang="en-US" sz="1200" dirty="0"/>
              <a:t>     </a:t>
            </a:r>
            <a:r>
              <a:rPr lang="en-US" sz="1200" dirty="0" err="1"/>
              <a:t>addtoWaiting</a:t>
            </a:r>
            <a:r>
              <a:rPr lang="en-US" sz="1200" dirty="0"/>
              <a:t>(</a:t>
            </a:r>
            <a:r>
              <a:rPr lang="en-US" sz="1200" dirty="0" err="1"/>
              <a:t>aStudent</a:t>
            </a:r>
            <a:r>
              <a:rPr lang="en-US" sz="1200" dirty="0"/>
              <a:t>);</a:t>
            </a:r>
          </a:p>
          <a:p>
            <a:r>
              <a:rPr lang="en-US" sz="1200" dirty="0"/>
              <a:t>   else</a:t>
            </a:r>
          </a:p>
          <a:p>
            <a:r>
              <a:rPr lang="en-US" sz="1200" dirty="0"/>
              <a:t>     </a:t>
            </a:r>
            <a:r>
              <a:rPr lang="en-US" sz="1200" dirty="0" err="1"/>
              <a:t>addtoEnrolled</a:t>
            </a:r>
            <a:r>
              <a:rPr lang="en-US" sz="1200" dirty="0"/>
              <a:t>(</a:t>
            </a:r>
            <a:r>
              <a:rPr lang="en-US" sz="1200" dirty="0" err="1"/>
              <a:t>aStudent</a:t>
            </a:r>
            <a:r>
              <a:rPr lang="en-US" sz="1200" dirty="0"/>
              <a:t>);</a:t>
            </a:r>
          </a:p>
          <a:p>
            <a:r>
              <a:rPr lang="en-US" sz="1200" dirty="0"/>
              <a:t>   ...</a:t>
            </a:r>
          </a:p>
          <a:p>
            <a:r>
              <a:rPr lang="en-US" sz="1200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909663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Class diagram</a:t>
            </a:r>
          </a:p>
          <a:p>
            <a:r>
              <a:rPr lang="en-US" dirty="0"/>
              <a:t>Sequence diagram</a:t>
            </a:r>
          </a:p>
        </p:txBody>
      </p:sp>
    </p:spTree>
    <p:extLst>
      <p:ext uri="{BB962C8B-B14F-4D97-AF65-F5344CB8AC3E}">
        <p14:creationId xmlns:p14="http://schemas.microsoft.com/office/powerpoint/2010/main" val="1540126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Sequence diagram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Describes how objects collaborate/interact with each other in one scenario</a:t>
            </a:r>
          </a:p>
        </p:txBody>
      </p:sp>
    </p:spTree>
    <p:extLst>
      <p:ext uri="{BB962C8B-B14F-4D97-AF65-F5344CB8AC3E}">
        <p14:creationId xmlns:p14="http://schemas.microsoft.com/office/powerpoint/2010/main" val="345195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Sequence diagram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Describes how objects collaborate/interact with each other in one scenario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int Counter::</a:t>
            </a:r>
            <a:r>
              <a:rPr lang="en-US" dirty="0" err="1"/>
              <a:t>inc</a:t>
            </a:r>
            <a:r>
              <a:rPr lang="en-US" dirty="0"/>
              <a:t>(int x){</a:t>
            </a:r>
          </a:p>
          <a:p>
            <a:pPr marL="0" indent="0">
              <a:buNone/>
            </a:pPr>
            <a:r>
              <a:rPr lang="en-US" dirty="0"/>
              <a:t>   count+=x;</a:t>
            </a:r>
          </a:p>
          <a:p>
            <a:pPr marL="0" indent="0">
              <a:buNone/>
            </a:pPr>
            <a:r>
              <a:rPr lang="en-US" dirty="0"/>
              <a:t>   return count;</a:t>
            </a:r>
          </a:p>
          <a:p>
            <a:pPr marL="0" indent="0">
              <a:buNone/>
            </a:pPr>
            <a:r>
              <a:rPr lang="en-US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941241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Sequence diagram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Describes how objects collaborate/interact with each other in one scenario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bool Account::StoC(int amount){</a:t>
            </a:r>
          </a:p>
          <a:p>
            <a:pPr marL="0" indent="0">
              <a:buNone/>
            </a:pPr>
            <a:r>
              <a:rPr lang="en-US" dirty="0"/>
              <a:t>     SavingCounter.dec(amount);</a:t>
            </a:r>
          </a:p>
          <a:p>
            <a:pPr marL="0" indent="0">
              <a:buNone/>
            </a:pPr>
            <a:r>
              <a:rPr lang="en-US" dirty="0"/>
              <a:t>     CheckingCounter.inc(amount);</a:t>
            </a:r>
          </a:p>
          <a:p>
            <a:pPr marL="0" indent="0">
              <a:buNone/>
            </a:pPr>
            <a:r>
              <a:rPr lang="en-US" dirty="0"/>
              <a:t>     return true;</a:t>
            </a:r>
          </a:p>
          <a:p>
            <a:pPr marL="0" indent="0">
              <a:buNone/>
            </a:pPr>
            <a:r>
              <a:rPr lang="en-US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4177011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 of sequence diagram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Participants</a:t>
            </a:r>
          </a:p>
          <a:p>
            <a:r>
              <a:rPr lang="en-US" dirty="0"/>
              <a:t>Life-line</a:t>
            </a:r>
          </a:p>
          <a:p>
            <a:r>
              <a:rPr lang="en-US" dirty="0"/>
              <a:t>Activation bar</a:t>
            </a:r>
          </a:p>
          <a:p>
            <a:r>
              <a:rPr lang="en-US" dirty="0"/>
              <a:t>Message</a:t>
            </a:r>
          </a:p>
          <a:p>
            <a:pPr lvl="1"/>
            <a:r>
              <a:rPr lang="en-US" dirty="0"/>
              <a:t>Regular calls, self calls</a:t>
            </a:r>
          </a:p>
          <a:p>
            <a:endParaRPr lang="en-US" dirty="0"/>
          </a:p>
          <a:p>
            <a:r>
              <a:rPr lang="en-US" dirty="0"/>
              <a:t>Creating and deleting object</a:t>
            </a:r>
          </a:p>
          <a:p>
            <a:r>
              <a:rPr lang="en-US" dirty="0"/>
              <a:t>Loops and conditionals</a:t>
            </a:r>
          </a:p>
          <a:p>
            <a:pPr lvl="1"/>
            <a:r>
              <a:rPr lang="en-US" dirty="0"/>
              <a:t>loop, alt, opt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734263" y="6363454"/>
            <a:ext cx="47234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http://en.wikipedia.org/wiki/Sequence_diagram</a:t>
            </a:r>
          </a:p>
        </p:txBody>
      </p:sp>
    </p:spTree>
    <p:extLst>
      <p:ext uri="{BB962C8B-B14F-4D97-AF65-F5344CB8AC3E}">
        <p14:creationId xmlns:p14="http://schemas.microsoft.com/office/powerpoint/2010/main" val="2863861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C88CEE5-385A-4977-89CB-D9E252807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57" y="337577"/>
            <a:ext cx="3854285" cy="187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228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 of sequence diagram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Participants</a:t>
            </a:r>
          </a:p>
          <a:p>
            <a:r>
              <a:rPr lang="en-US" dirty="0"/>
              <a:t>Life-line</a:t>
            </a:r>
          </a:p>
          <a:p>
            <a:r>
              <a:rPr lang="en-US" dirty="0"/>
              <a:t>Activation bar</a:t>
            </a:r>
          </a:p>
          <a:p>
            <a:r>
              <a:rPr lang="en-US" dirty="0"/>
              <a:t>Message</a:t>
            </a:r>
          </a:p>
          <a:p>
            <a:pPr lvl="1"/>
            <a:r>
              <a:rPr lang="en-US" dirty="0"/>
              <a:t>Regular calls, self calls</a:t>
            </a:r>
          </a:p>
          <a:p>
            <a:endParaRPr lang="en-US" dirty="0"/>
          </a:p>
          <a:p>
            <a:r>
              <a:rPr lang="en-US" dirty="0"/>
              <a:t>Creating and deleting object</a:t>
            </a:r>
          </a:p>
          <a:p>
            <a:r>
              <a:rPr lang="en-US" dirty="0"/>
              <a:t>Loops and conditionals</a:t>
            </a:r>
          </a:p>
          <a:p>
            <a:pPr lvl="1"/>
            <a:r>
              <a:rPr lang="en-US" dirty="0"/>
              <a:t>loop, alt, opt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734263" y="6363454"/>
            <a:ext cx="47234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http://en.wikipedia.org/wiki/Sequence_diagram</a:t>
            </a:r>
          </a:p>
        </p:txBody>
      </p:sp>
    </p:spTree>
    <p:extLst>
      <p:ext uri="{BB962C8B-B14F-4D97-AF65-F5344CB8AC3E}">
        <p14:creationId xmlns:p14="http://schemas.microsoft.com/office/powerpoint/2010/main" val="2240586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Sequence diagram example 1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374" y="1765166"/>
            <a:ext cx="6961027" cy="194070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705871"/>
            <a:ext cx="8483651" cy="307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180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Sequence diagram example 2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307" y="1825625"/>
            <a:ext cx="6457385" cy="4351338"/>
          </a:xfrm>
        </p:spPr>
      </p:pic>
      <p:cxnSp>
        <p:nvCxnSpPr>
          <p:cNvPr id="6" name="Straight Arrow Connector 5"/>
          <p:cNvCxnSpPr/>
          <p:nvPr/>
        </p:nvCxnSpPr>
        <p:spPr>
          <a:xfrm flipV="1">
            <a:off x="2160270" y="2640330"/>
            <a:ext cx="3264485" cy="34959"/>
          </a:xfrm>
          <a:prstGeom prst="straightConnector1">
            <a:avLst/>
          </a:prstGeom>
          <a:ln>
            <a:headEnd type="oval" w="lg" len="lg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4217670" y="2743200"/>
            <a:ext cx="4697730" cy="2983230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867307" y="2364670"/>
            <a:ext cx="22376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registerClasses</a:t>
            </a:r>
            <a:r>
              <a:rPr lang="en-US" sz="1200" dirty="0"/>
              <a:t>(Course[] courses)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54830" y="2776606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loop</a:t>
            </a:r>
          </a:p>
        </p:txBody>
      </p:sp>
      <p:sp>
        <p:nvSpPr>
          <p:cNvPr id="12" name="Freeform 11"/>
          <p:cNvSpPr/>
          <p:nvPr/>
        </p:nvSpPr>
        <p:spPr>
          <a:xfrm>
            <a:off x="4171950" y="2788920"/>
            <a:ext cx="902970" cy="548640"/>
          </a:xfrm>
          <a:custGeom>
            <a:avLst/>
            <a:gdLst>
              <a:gd name="connsiteX0" fmla="*/ 902970 w 902970"/>
              <a:gd name="connsiteY0" fmla="*/ 0 h 548640"/>
              <a:gd name="connsiteX1" fmla="*/ 880110 w 902970"/>
              <a:gd name="connsiteY1" fmla="*/ 91440 h 548640"/>
              <a:gd name="connsiteX2" fmla="*/ 868680 w 902970"/>
              <a:gd name="connsiteY2" fmla="*/ 137160 h 548640"/>
              <a:gd name="connsiteX3" fmla="*/ 674370 w 902970"/>
              <a:gd name="connsiteY3" fmla="*/ 354330 h 548640"/>
              <a:gd name="connsiteX4" fmla="*/ 571500 w 902970"/>
              <a:gd name="connsiteY4" fmla="*/ 411480 h 548640"/>
              <a:gd name="connsiteX5" fmla="*/ 537210 w 902970"/>
              <a:gd name="connsiteY5" fmla="*/ 434340 h 548640"/>
              <a:gd name="connsiteX6" fmla="*/ 502920 w 902970"/>
              <a:gd name="connsiteY6" fmla="*/ 445770 h 548640"/>
              <a:gd name="connsiteX7" fmla="*/ 468630 w 902970"/>
              <a:gd name="connsiteY7" fmla="*/ 468630 h 548640"/>
              <a:gd name="connsiteX8" fmla="*/ 434340 w 902970"/>
              <a:gd name="connsiteY8" fmla="*/ 480060 h 548640"/>
              <a:gd name="connsiteX9" fmla="*/ 400050 w 902970"/>
              <a:gd name="connsiteY9" fmla="*/ 502920 h 548640"/>
              <a:gd name="connsiteX10" fmla="*/ 320040 w 902970"/>
              <a:gd name="connsiteY10" fmla="*/ 525780 h 548640"/>
              <a:gd name="connsiteX11" fmla="*/ 194310 w 902970"/>
              <a:gd name="connsiteY11" fmla="*/ 548640 h 548640"/>
              <a:gd name="connsiteX12" fmla="*/ 0 w 902970"/>
              <a:gd name="connsiteY12" fmla="*/ 53721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02970" h="548640">
                <a:moveTo>
                  <a:pt x="902970" y="0"/>
                </a:moveTo>
                <a:lnTo>
                  <a:pt x="880110" y="91440"/>
                </a:lnTo>
                <a:cubicBezTo>
                  <a:pt x="876300" y="106680"/>
                  <a:pt x="879155" y="125453"/>
                  <a:pt x="868680" y="137160"/>
                </a:cubicBezTo>
                <a:cubicBezTo>
                  <a:pt x="803910" y="209550"/>
                  <a:pt x="743056" y="285644"/>
                  <a:pt x="674370" y="354330"/>
                </a:cubicBezTo>
                <a:cubicBezTo>
                  <a:pt x="602292" y="426408"/>
                  <a:pt x="628992" y="382734"/>
                  <a:pt x="571500" y="411480"/>
                </a:cubicBezTo>
                <a:cubicBezTo>
                  <a:pt x="559213" y="417623"/>
                  <a:pt x="549497" y="428197"/>
                  <a:pt x="537210" y="434340"/>
                </a:cubicBezTo>
                <a:cubicBezTo>
                  <a:pt x="526434" y="439728"/>
                  <a:pt x="513696" y="440382"/>
                  <a:pt x="502920" y="445770"/>
                </a:cubicBezTo>
                <a:cubicBezTo>
                  <a:pt x="490633" y="451913"/>
                  <a:pt x="480917" y="462487"/>
                  <a:pt x="468630" y="468630"/>
                </a:cubicBezTo>
                <a:cubicBezTo>
                  <a:pt x="457854" y="474018"/>
                  <a:pt x="445116" y="474672"/>
                  <a:pt x="434340" y="480060"/>
                </a:cubicBezTo>
                <a:cubicBezTo>
                  <a:pt x="422053" y="486203"/>
                  <a:pt x="412337" y="496777"/>
                  <a:pt x="400050" y="502920"/>
                </a:cubicBezTo>
                <a:cubicBezTo>
                  <a:pt x="381780" y="512055"/>
                  <a:pt x="337130" y="520897"/>
                  <a:pt x="320040" y="525780"/>
                </a:cubicBezTo>
                <a:cubicBezTo>
                  <a:pt x="237815" y="549273"/>
                  <a:pt x="345622" y="529726"/>
                  <a:pt x="194310" y="548640"/>
                </a:cubicBezTo>
                <a:lnTo>
                  <a:pt x="0" y="53721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924532" y="2503169"/>
            <a:ext cx="12840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[for every course]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308243" y="4001294"/>
            <a:ext cx="2309977" cy="1199356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>
            <a:stCxn id="14" idx="1"/>
            <a:endCxn id="14" idx="3"/>
          </p:cNvCxnSpPr>
          <p:nvPr/>
        </p:nvCxnSpPr>
        <p:spPr>
          <a:xfrm>
            <a:off x="6308243" y="4600972"/>
            <a:ext cx="2309977" cy="0"/>
          </a:xfrm>
          <a:prstGeom prst="line">
            <a:avLst/>
          </a:prstGeom>
          <a:ln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308243" y="4001294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alt</a:t>
            </a:r>
          </a:p>
        </p:txBody>
      </p:sp>
      <p:sp>
        <p:nvSpPr>
          <p:cNvPr id="18" name="Arc 17"/>
          <p:cNvSpPr/>
          <p:nvPr/>
        </p:nvSpPr>
        <p:spPr>
          <a:xfrm rot="6117890">
            <a:off x="5976145" y="3765567"/>
            <a:ext cx="936189" cy="513556"/>
          </a:xfrm>
          <a:prstGeom prst="arc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92481" y="3989070"/>
            <a:ext cx="474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[full]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07721" y="4564380"/>
            <a:ext cx="5277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[else]</a:t>
            </a:r>
          </a:p>
        </p:txBody>
      </p:sp>
    </p:spTree>
    <p:extLst>
      <p:ext uri="{BB962C8B-B14F-4D97-AF65-F5344CB8AC3E}">
        <p14:creationId xmlns:p14="http://schemas.microsoft.com/office/powerpoint/2010/main" val="7473453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5127</TotalTime>
  <Words>405</Words>
  <Application>Microsoft Macintosh PowerPoint</Application>
  <PresentationFormat>Widescreen</PresentationFormat>
  <Paragraphs>100</Paragraphs>
  <Slides>13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Design</vt:lpstr>
      <vt:lpstr>Sequence diagram</vt:lpstr>
      <vt:lpstr>Sequence diagram</vt:lpstr>
      <vt:lpstr>Sequence diagram</vt:lpstr>
      <vt:lpstr>Components of sequence diagram</vt:lpstr>
      <vt:lpstr>PowerPoint Presentation</vt:lpstr>
      <vt:lpstr>Components of sequence diagram</vt:lpstr>
      <vt:lpstr>Sequence diagram example 1</vt:lpstr>
      <vt:lpstr>Sequence diagram example 2</vt:lpstr>
      <vt:lpstr>How to turn seq. diagram to code (1)</vt:lpstr>
      <vt:lpstr>How to turn seq. diagram to code (2)</vt:lpstr>
      <vt:lpstr>How to turn seq. diagram to code (2)</vt:lpstr>
      <vt:lpstr>Summary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Requirements &amp; Modeling</dc:title>
  <dc:creator>Shan Lu</dc:creator>
  <cp:lastModifiedBy>Shan Lu</cp:lastModifiedBy>
  <cp:revision>70</cp:revision>
  <dcterms:created xsi:type="dcterms:W3CDTF">2014-10-07T03:53:07Z</dcterms:created>
  <dcterms:modified xsi:type="dcterms:W3CDTF">2019-10-09T17:37:37Z</dcterms:modified>
</cp:coreProperties>
</file>