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not just enough to call the right method, you also have to call the right method on the right type of object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Visitor Pattern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Cox and Fenghua (Brandon) Yang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100" y="288825"/>
            <a:ext cx="5790599" cy="43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Open-Closed Principle (O in SOLID)</a:t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</a:rPr>
              <a:t>"</a:t>
            </a:r>
            <a:r>
              <a:rPr i="1" lang="en" sz="3000">
                <a:solidFill>
                  <a:srgbClr val="222222"/>
                </a:solidFill>
                <a:highlight>
                  <a:srgbClr val="FFFFFF"/>
                </a:highlight>
              </a:rPr>
              <a:t>Software entities (classes, modules, functions, etc.) should be open for extension, but closed for modification.</a:t>
            </a: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</a:rPr>
              <a:t>"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Extend behavior without modifying source code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Define a new operation without changing the classes of the elements on which it operates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Visitor implements OCP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Visitor Does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056750" y="12415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Creates Visitor class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class implements virtual functions and all specializations needed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Visitor also implements </a:t>
            </a:r>
            <a:r>
              <a:rPr lang="en" sz="2000">
                <a:solidFill>
                  <a:srgbClr val="9900FF"/>
                </a:solidFill>
              </a:rPr>
              <a:t>Visit( )</a:t>
            </a:r>
            <a:r>
              <a:rPr lang="en" sz="2000"/>
              <a:t> method 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visitable classes (elements) implement </a:t>
            </a:r>
            <a:r>
              <a:rPr lang="en" sz="2000">
                <a:solidFill>
                  <a:srgbClr val="9900FF"/>
                </a:solidFill>
              </a:rPr>
              <a:t>Accept( ) </a:t>
            </a:r>
            <a:r>
              <a:rPr lang="en" sz="2000"/>
              <a:t>methods</a:t>
            </a:r>
            <a:endParaRPr sz="20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rgbClr val="9900FF"/>
                </a:solidFill>
              </a:rPr>
              <a:t>Accept( )</a:t>
            </a:r>
            <a:r>
              <a:rPr lang="en" sz="1800"/>
              <a:t> is Double Dispatch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Is executed based on the type of </a:t>
            </a:r>
            <a:r>
              <a:rPr i="1" lang="en" sz="1800"/>
              <a:t>two</a:t>
            </a:r>
            <a:r>
              <a:rPr lang="en" sz="1800"/>
              <a:t> receivers: Visitor and Element 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Binding happens at runtime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Visitor</a:t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056750" y="1300950"/>
            <a:ext cx="7030500" cy="3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Classes are known and not expected to change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New operations need to be added often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 algorithm needs to be applied to many different classes (but you want it in one place as to not repeat yourself)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 algorithm needs to be applied across class hierarchies </a:t>
            </a:r>
            <a:endParaRPr sz="2100"/>
          </a:p>
          <a:p>
            <a: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Behavior needs to change based on two </a:t>
            </a:r>
            <a:r>
              <a:rPr lang="en" sz="2100"/>
              <a:t>characteristics (double dispatch)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 to Visitor</a:t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Difficult to change the classes or add new classes/subclasses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need to add public methods, breaking encapsulation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code is spread out between visitors, so focusing on all the code related to one specific element is not easy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Example --- Tax on Products</a:t>
            </a: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875250" y="1597875"/>
            <a:ext cx="2064000" cy="1285800"/>
            <a:chOff x="1026525" y="1275075"/>
            <a:chExt cx="2064000" cy="1285800"/>
          </a:xfrm>
        </p:grpSpPr>
        <p:sp>
          <p:nvSpPr>
            <p:cNvPr id="103" name="Shape 103"/>
            <p:cNvSpPr/>
            <p:nvPr/>
          </p:nvSpPr>
          <p:spPr>
            <a:xfrm>
              <a:off x="1026525" y="1761375"/>
              <a:ext cx="2064000" cy="79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+visit(Liquor):double</a:t>
              </a:r>
              <a:endParaRPr sz="1100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+visit(Tobacco):double</a:t>
              </a:r>
              <a:endParaRPr sz="1100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+visit(Necessity):double</a:t>
              </a:r>
              <a:endParaRPr sz="1100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Visitor</a:t>
              </a:r>
              <a:endParaRPr>
                <a:solidFill>
                  <a:schemeClr val="lt1"/>
                </a:solidFill>
              </a:endParaRPr>
            </a:p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&lt;Interface&gt;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875250" y="3273875"/>
            <a:ext cx="2064000" cy="1285800"/>
            <a:chOff x="1026525" y="1275075"/>
            <a:chExt cx="2064000" cy="1285800"/>
          </a:xfrm>
        </p:grpSpPr>
        <p:sp>
          <p:nvSpPr>
            <p:cNvPr id="106" name="Shape 106"/>
            <p:cNvSpPr/>
            <p:nvPr/>
          </p:nvSpPr>
          <p:spPr>
            <a:xfrm>
              <a:off x="1026525" y="1761375"/>
              <a:ext cx="2064000" cy="79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+visit(Liquor):double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+visit(Tobacco):double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+visit(Necessity):double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07" name="Shape 107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TaxVisitor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108" name="Shape 108"/>
          <p:cNvCxnSpPr>
            <a:stCxn id="107" idx="0"/>
            <a:endCxn id="103" idx="2"/>
          </p:cNvCxnSpPr>
          <p:nvPr/>
        </p:nvCxnSpPr>
        <p:spPr>
          <a:xfrm rot="10800000">
            <a:off x="1907250" y="2883575"/>
            <a:ext cx="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9" name="Shape 109"/>
          <p:cNvGrpSpPr/>
          <p:nvPr/>
        </p:nvGrpSpPr>
        <p:grpSpPr>
          <a:xfrm>
            <a:off x="3787050" y="3273875"/>
            <a:ext cx="2064000" cy="1285800"/>
            <a:chOff x="1026525" y="1275075"/>
            <a:chExt cx="2064000" cy="1285800"/>
          </a:xfrm>
        </p:grpSpPr>
        <p:sp>
          <p:nvSpPr>
            <p:cNvPr id="110" name="Shape 110"/>
            <p:cNvSpPr/>
            <p:nvPr/>
          </p:nvSpPr>
          <p:spPr>
            <a:xfrm>
              <a:off x="1026525" y="1761375"/>
              <a:ext cx="2064000" cy="79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+accept(Visitor):double</a:t>
              </a:r>
              <a:endParaRPr sz="110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Necessity</a:t>
              </a:r>
              <a:endParaRPr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&lt;Interface&gt;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3787050" y="1597875"/>
            <a:ext cx="2064000" cy="1285800"/>
            <a:chOff x="1026525" y="1275075"/>
            <a:chExt cx="2064000" cy="1285800"/>
          </a:xfrm>
        </p:grpSpPr>
        <p:sp>
          <p:nvSpPr>
            <p:cNvPr id="113" name="Shape 113"/>
            <p:cNvSpPr/>
            <p:nvPr/>
          </p:nvSpPr>
          <p:spPr>
            <a:xfrm>
              <a:off x="1026525" y="1761375"/>
              <a:ext cx="2064000" cy="79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+accept(Visitor):double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Visitable</a:t>
              </a:r>
              <a:endParaRPr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&lt;Interface&gt;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15" name="Shape 115"/>
          <p:cNvSpPr/>
          <p:nvPr/>
        </p:nvSpPr>
        <p:spPr>
          <a:xfrm>
            <a:off x="6310500" y="4169375"/>
            <a:ext cx="2669100" cy="39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visitor.visit(Necessity)</a:t>
            </a:r>
            <a:endParaRPr/>
          </a:p>
        </p:txBody>
      </p:sp>
      <p:cxnSp>
        <p:nvCxnSpPr>
          <p:cNvPr id="116" name="Shape 116"/>
          <p:cNvCxnSpPr>
            <a:stCxn id="111" idx="0"/>
            <a:endCxn id="113" idx="2"/>
          </p:cNvCxnSpPr>
          <p:nvPr/>
        </p:nvCxnSpPr>
        <p:spPr>
          <a:xfrm rot="10800000">
            <a:off x="4819050" y="2883575"/>
            <a:ext cx="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Shape 117"/>
          <p:cNvCxnSpPr>
            <a:stCxn id="110" idx="3"/>
            <a:endCxn id="115" idx="1"/>
          </p:cNvCxnSpPr>
          <p:nvPr/>
        </p:nvCxnSpPr>
        <p:spPr>
          <a:xfrm>
            <a:off x="5851050" y="4159925"/>
            <a:ext cx="459600" cy="2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Example --- Auto Parts</a:t>
            </a: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1087650" y="1217825"/>
            <a:ext cx="2064000" cy="972600"/>
            <a:chOff x="1026525" y="1275075"/>
            <a:chExt cx="2064000" cy="972600"/>
          </a:xfrm>
        </p:grpSpPr>
        <p:sp>
          <p:nvSpPr>
            <p:cNvPr id="124" name="Shape 124"/>
            <p:cNvSpPr/>
            <p:nvPr/>
          </p:nvSpPr>
          <p:spPr>
            <a:xfrm>
              <a:off x="1026525" y="1761375"/>
              <a:ext cx="2064000" cy="48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+visit(AutoPart):void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Visitor</a:t>
              </a:r>
              <a:endParaRPr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&lt;abstract&gt;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150973" y="2722825"/>
            <a:ext cx="1865454" cy="1144800"/>
            <a:chOff x="1026525" y="1275075"/>
            <a:chExt cx="2064012" cy="1144800"/>
          </a:xfrm>
        </p:grpSpPr>
        <p:sp>
          <p:nvSpPr>
            <p:cNvPr id="127" name="Shape 127"/>
            <p:cNvSpPr/>
            <p:nvPr/>
          </p:nvSpPr>
          <p:spPr>
            <a:xfrm>
              <a:off x="1026537" y="1761375"/>
              <a:ext cx="2064000" cy="658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+visitWheel(Wheel):void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+visitEngine(Engine):void</a:t>
              </a:r>
              <a:endParaRPr sz="110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SafetyCheckVisitor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2229188" y="2722789"/>
            <a:ext cx="1806206" cy="1144876"/>
            <a:chOff x="1026525" y="1275075"/>
            <a:chExt cx="2064000" cy="1285800"/>
          </a:xfrm>
        </p:grpSpPr>
        <p:sp>
          <p:nvSpPr>
            <p:cNvPr id="130" name="Shape 130"/>
            <p:cNvSpPr/>
            <p:nvPr/>
          </p:nvSpPr>
          <p:spPr>
            <a:xfrm>
              <a:off x="1026525" y="1761375"/>
              <a:ext cx="2064000" cy="79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+visitWheel(Wheel):void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+visitEngine(Engine):void</a:t>
              </a:r>
              <a:endParaRPr sz="110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Maintenance</a:t>
              </a:r>
              <a:r>
                <a:rPr lang="en">
                  <a:solidFill>
                    <a:schemeClr val="lt1"/>
                  </a:solidFill>
                </a:rPr>
                <a:t>Visitor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132" name="Shape 132"/>
          <p:cNvCxnSpPr>
            <a:stCxn id="128" idx="0"/>
            <a:endCxn id="124" idx="2"/>
          </p:cNvCxnSpPr>
          <p:nvPr/>
        </p:nvCxnSpPr>
        <p:spPr>
          <a:xfrm flipH="1" rot="10800000">
            <a:off x="1083695" y="2190325"/>
            <a:ext cx="1035900" cy="5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Shape 133"/>
          <p:cNvCxnSpPr>
            <a:stCxn id="131" idx="0"/>
            <a:endCxn id="124" idx="2"/>
          </p:cNvCxnSpPr>
          <p:nvPr/>
        </p:nvCxnSpPr>
        <p:spPr>
          <a:xfrm rot="10800000">
            <a:off x="2119791" y="2190289"/>
            <a:ext cx="1012500" cy="5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4" name="Shape 134"/>
          <p:cNvGrpSpPr/>
          <p:nvPr/>
        </p:nvGrpSpPr>
        <p:grpSpPr>
          <a:xfrm>
            <a:off x="5577300" y="1217825"/>
            <a:ext cx="2064000" cy="972600"/>
            <a:chOff x="1026525" y="1275075"/>
            <a:chExt cx="2064000" cy="972600"/>
          </a:xfrm>
        </p:grpSpPr>
        <p:sp>
          <p:nvSpPr>
            <p:cNvPr id="135" name="Shape 135"/>
            <p:cNvSpPr/>
            <p:nvPr/>
          </p:nvSpPr>
          <p:spPr>
            <a:xfrm>
              <a:off x="1026525" y="1761375"/>
              <a:ext cx="2064000" cy="48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+accept(Visitor):void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1026525" y="1275075"/>
              <a:ext cx="2064000" cy="486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AutoPart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37" name="Shape 137"/>
          <p:cNvGrpSpPr/>
          <p:nvPr/>
        </p:nvGrpSpPr>
        <p:grpSpPr>
          <a:xfrm>
            <a:off x="4413013" y="2722825"/>
            <a:ext cx="2064013" cy="1144850"/>
            <a:chOff x="1026525" y="1102825"/>
            <a:chExt cx="2064013" cy="1144850"/>
          </a:xfrm>
        </p:grpSpPr>
        <p:sp>
          <p:nvSpPr>
            <p:cNvPr id="138" name="Shape 138"/>
            <p:cNvSpPr/>
            <p:nvPr/>
          </p:nvSpPr>
          <p:spPr>
            <a:xfrm>
              <a:off x="1026525" y="1761375"/>
              <a:ext cx="2064000" cy="48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+accept(Visitor):void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1026538" y="1102825"/>
              <a:ext cx="2064000" cy="6585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Wheel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6854638" y="2722800"/>
            <a:ext cx="2064013" cy="1144850"/>
            <a:chOff x="1026525" y="1102825"/>
            <a:chExt cx="2064013" cy="1144850"/>
          </a:xfrm>
        </p:grpSpPr>
        <p:sp>
          <p:nvSpPr>
            <p:cNvPr id="141" name="Shape 141"/>
            <p:cNvSpPr/>
            <p:nvPr/>
          </p:nvSpPr>
          <p:spPr>
            <a:xfrm>
              <a:off x="1026525" y="1761375"/>
              <a:ext cx="2064000" cy="48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+accept(Visitor):void</a:t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1026538" y="1102825"/>
              <a:ext cx="2064000" cy="6585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Engine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143" name="Shape 143"/>
          <p:cNvCxnSpPr>
            <a:stCxn id="139" idx="0"/>
            <a:endCxn id="135" idx="2"/>
          </p:cNvCxnSpPr>
          <p:nvPr/>
        </p:nvCxnSpPr>
        <p:spPr>
          <a:xfrm flipH="1" rot="10800000">
            <a:off x="5445025" y="2190325"/>
            <a:ext cx="1164300" cy="5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Shape 144"/>
          <p:cNvCxnSpPr>
            <a:stCxn id="142" idx="0"/>
            <a:endCxn id="135" idx="2"/>
          </p:cNvCxnSpPr>
          <p:nvPr/>
        </p:nvCxnSpPr>
        <p:spPr>
          <a:xfrm rot="10800000">
            <a:off x="6609250" y="2190300"/>
            <a:ext cx="1277400" cy="5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Shape 145"/>
          <p:cNvSpPr/>
          <p:nvPr/>
        </p:nvSpPr>
        <p:spPr>
          <a:xfrm>
            <a:off x="2016425" y="4400050"/>
            <a:ext cx="2994900" cy="39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visitor.visitWheel(Necessity)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5241975" y="4400075"/>
            <a:ext cx="2994900" cy="39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visitor.visitEngine(Necessity)</a:t>
            </a:r>
            <a:endParaRPr/>
          </a:p>
        </p:txBody>
      </p:sp>
      <p:cxnSp>
        <p:nvCxnSpPr>
          <p:cNvPr id="147" name="Shape 147"/>
          <p:cNvCxnSpPr>
            <a:stCxn id="138" idx="2"/>
            <a:endCxn id="145" idx="0"/>
          </p:cNvCxnSpPr>
          <p:nvPr/>
        </p:nvCxnSpPr>
        <p:spPr>
          <a:xfrm flipH="1">
            <a:off x="3513913" y="3867675"/>
            <a:ext cx="1931100" cy="5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Shape 148"/>
          <p:cNvCxnSpPr>
            <a:stCxn id="141" idx="2"/>
            <a:endCxn id="146" idx="0"/>
          </p:cNvCxnSpPr>
          <p:nvPr/>
        </p:nvCxnSpPr>
        <p:spPr>
          <a:xfrm flipH="1">
            <a:off x="6739438" y="3867650"/>
            <a:ext cx="1147200" cy="5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