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2" r:id="rId3"/>
    <p:sldId id="286" r:id="rId4"/>
    <p:sldId id="285" r:id="rId5"/>
    <p:sldId id="293" r:id="rId6"/>
    <p:sldId id="289" r:id="rId7"/>
    <p:sldId id="288" r:id="rId8"/>
    <p:sldId id="287" r:id="rId9"/>
    <p:sldId id="301" r:id="rId10"/>
    <p:sldId id="290" r:id="rId11"/>
    <p:sldId id="297" r:id="rId12"/>
    <p:sldId id="296" r:id="rId13"/>
    <p:sldId id="260" r:id="rId14"/>
    <p:sldId id="291" r:id="rId15"/>
    <p:sldId id="294" r:id="rId16"/>
    <p:sldId id="299" r:id="rId17"/>
    <p:sldId id="298" r:id="rId18"/>
    <p:sldId id="300" r:id="rId19"/>
    <p:sldId id="302" r:id="rId20"/>
    <p:sldId id="304" r:id="rId21"/>
    <p:sldId id="259" r:id="rId22"/>
    <p:sldId id="261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2D6FB-0FB5-4B03-A6F1-4E302A7ED8F8}">
  <a:tblStyle styleId="{1D92D6FB-0FB5-4B03-A6F1-4E302A7ED8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6"/>
    <p:restoredTop sz="94648"/>
  </p:normalViewPr>
  <p:slideViewPr>
    <p:cSldViewPr snapToGrid="0" snapToObjects="1">
      <p:cViewPr varScale="1">
        <p:scale>
          <a:sx n="87" d="100"/>
          <a:sy n="87" d="100"/>
        </p:scale>
        <p:origin x="208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63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61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52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84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Shape 51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Shape 5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Shape 5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Shape 66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Shape 79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Shape 90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Shape 100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528232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Proxy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Pattern</a:t>
            </a:r>
            <a:b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presented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by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latin typeface="Calibri" charset="0"/>
                <a:ea typeface="Calibri" charset="0"/>
                <a:cs typeface="Calibri" charset="0"/>
              </a:rPr>
              <a:t>Ting</a:t>
            </a:r>
            <a:r>
              <a:rPr lang="zh-CN" altLang="en-US" sz="3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latin typeface="Calibri" charset="0"/>
                <a:ea typeface="Calibri" charset="0"/>
                <a:cs typeface="Calibri" charset="0"/>
              </a:rPr>
              <a:t>Lu</a:t>
            </a:r>
            <a:r>
              <a:rPr lang="zh-CN" altLang="en-US" sz="3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3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00" dirty="0" err="1" smtClean="0">
                <a:latin typeface="Calibri" charset="0"/>
                <a:ea typeface="Calibri" charset="0"/>
                <a:cs typeface="Calibri" charset="0"/>
              </a:rPr>
              <a:t>Xinfu</a:t>
            </a:r>
            <a:r>
              <a:rPr lang="zh-CN" altLang="en-US" sz="3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latin typeface="Calibri" charset="0"/>
                <a:ea typeface="Calibri" charset="0"/>
                <a:cs typeface="Calibri" charset="0"/>
              </a:rPr>
              <a:t>Lu</a:t>
            </a:r>
            <a:endParaRPr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114979" y="-105676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>
                <a:solidFill>
                  <a:srgbClr val="FFFFFF"/>
                </a:solidFill>
              </a:rPr>
              <a:t>What’s</a:t>
            </a:r>
            <a:r>
              <a:rPr lang="zh-CN" altLang="en-US" sz="4500" dirty="0">
                <a:solidFill>
                  <a:srgbClr val="FFFFFF"/>
                </a:solidFill>
              </a:rPr>
              <a:t> </a:t>
            </a:r>
            <a:r>
              <a:rPr lang="en-US" altLang="zh-CN" sz="4500" dirty="0">
                <a:solidFill>
                  <a:srgbClr val="FFFFFF"/>
                </a:solidFill>
              </a:rPr>
              <a:t>the</a:t>
            </a:r>
            <a:r>
              <a:rPr lang="zh-CN" altLang="en-US" sz="4500" dirty="0">
                <a:solidFill>
                  <a:srgbClr val="FFFFFF"/>
                </a:solidFill>
              </a:rPr>
              <a:t> </a:t>
            </a:r>
            <a:r>
              <a:rPr lang="en-US" altLang="zh-CN" sz="4500" dirty="0">
                <a:solidFill>
                  <a:srgbClr val="FFFFFF"/>
                </a:solidFill>
              </a:rPr>
              <a:t>Design</a:t>
            </a:r>
            <a:r>
              <a:rPr lang="zh-CN" altLang="en-US" sz="4500" dirty="0">
                <a:solidFill>
                  <a:srgbClr val="FFFFFF"/>
                </a:solidFill>
              </a:rPr>
              <a:t> </a:t>
            </a:r>
            <a:r>
              <a:rPr lang="en-US" altLang="zh-CN" sz="4500" dirty="0">
                <a:solidFill>
                  <a:srgbClr val="FFFFFF"/>
                </a:solidFill>
              </a:rPr>
              <a:t>Problem?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 b="1" dirty="0" smtClean="0"/>
              <a:t>#3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Object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resides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in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a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different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address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space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Need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interact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object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different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address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space</a:t>
            </a:r>
          </a:p>
          <a:p>
            <a:endParaRPr lang="en-US" altLang="zh-CN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/>
              <a:t>Example: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ATM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machines,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retrieve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bank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database;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Webpages,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computer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network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retrieve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remote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server</a:t>
            </a:r>
            <a:endParaRPr lang="en-US" altLang="zh-CN" sz="1800" dirty="0" smtClean="0"/>
          </a:p>
          <a:p>
            <a:endParaRPr lang="en" sz="1800" dirty="0" smtClean="0"/>
          </a:p>
          <a:p>
            <a:r>
              <a:rPr lang="en-US" altLang="zh-CN" sz="1800" b="1" dirty="0" smtClean="0"/>
              <a:t>Solution: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Remote</a:t>
            </a:r>
            <a:r>
              <a:rPr lang="zh-CN" altLang="en-US" sz="1800" b="1" dirty="0" smtClean="0"/>
              <a:t> </a:t>
            </a:r>
            <a:r>
              <a:rPr lang="en-US" altLang="zh-CN" sz="1800" b="1" dirty="0"/>
              <a:t>Proxy</a:t>
            </a:r>
            <a:r>
              <a:rPr lang="zh-CN" altLang="en-US" sz="1800" dirty="0"/>
              <a:t> </a:t>
            </a:r>
            <a:r>
              <a:rPr lang="mr-IN" altLang="zh-CN" sz="1800" dirty="0" smtClean="0"/>
              <a:t>–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Uses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local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class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for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object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different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address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space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318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-1265274" y="0"/>
            <a:ext cx="586917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Recap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174224" y="1236768"/>
            <a:ext cx="8479411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spcBef>
                <a:spcPts val="1600"/>
              </a:spcBef>
              <a:buSzPts val="1800"/>
              <a:buFont typeface="Arial" charset="0"/>
              <a:buChar char="•"/>
            </a:pPr>
            <a:r>
              <a:rPr lang="en-US" altLang="zh-CN" dirty="0" smtClean="0"/>
              <a:t>#1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</a:p>
          <a:p>
            <a:pPr marL="114300">
              <a:spcBef>
                <a:spcPts val="1600"/>
              </a:spcBef>
              <a:buSzPts val="1800"/>
              <a:buFont typeface="Arial" charset="0"/>
              <a:buChar char="•"/>
            </a:pPr>
            <a:r>
              <a:rPr lang="en-US" altLang="zh-CN" dirty="0" smtClean="0"/>
              <a:t>#2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</a:p>
          <a:p>
            <a:pPr marL="114300">
              <a:spcBef>
                <a:spcPts val="1600"/>
              </a:spcBef>
              <a:buSzPts val="1800"/>
              <a:buFont typeface="Arial" charset="0"/>
              <a:buChar char="•"/>
            </a:pPr>
            <a:r>
              <a:rPr lang="en-US" altLang="zh-CN" dirty="0" smtClean="0"/>
              <a:t>#3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Remote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</a:p>
          <a:p>
            <a:pPr marL="114300">
              <a:spcBef>
                <a:spcPts val="1600"/>
              </a:spcBef>
              <a:buSzPts val="1800"/>
              <a:buFont typeface="Arial" charset="0"/>
              <a:buChar char="•"/>
            </a:pPr>
            <a:r>
              <a:rPr lang="en-US" altLang="zh-CN" dirty="0" smtClean="0"/>
              <a:t>We’ll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2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dirty="0" smtClean="0"/>
              <a:t>Part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2</a:t>
            </a:r>
            <a:endParaRPr sz="36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596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500" b="1" dirty="0" smtClean="0"/>
              <a:t>Description</a:t>
            </a:r>
            <a:r>
              <a:rPr lang="zh-CN" altLang="en-US" sz="2500" b="1" dirty="0" smtClean="0"/>
              <a:t> </a:t>
            </a:r>
            <a:r>
              <a:rPr lang="en-US" altLang="zh-CN" sz="2500" b="1" dirty="0" smtClean="0"/>
              <a:t>of</a:t>
            </a:r>
            <a:r>
              <a:rPr lang="zh-CN" altLang="en-US" sz="2500" b="1" dirty="0" smtClean="0"/>
              <a:t> </a:t>
            </a:r>
            <a:r>
              <a:rPr lang="en-US" altLang="zh-CN" sz="2500" b="1" dirty="0" smtClean="0"/>
              <a:t>Example</a:t>
            </a:r>
            <a:endParaRPr sz="2500" b="1" dirty="0"/>
          </a:p>
        </p:txBody>
      </p:sp>
      <p:grpSp>
        <p:nvGrpSpPr>
          <p:cNvPr id="282" name="Shape 282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Shape 28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Shape 285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Shape 28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2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-350874" y="0"/>
            <a:ext cx="586917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Definition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Intent</a:t>
            </a:r>
            <a:r>
              <a:rPr lang="zh-CN" altLang="en-US" dirty="0" smtClean="0"/>
              <a:t> 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627428" y="2070965"/>
            <a:ext cx="741078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en-US" dirty="0"/>
              <a:t>rovid</a:t>
            </a:r>
            <a:r>
              <a:rPr lang="en-US" altLang="zh-CN" dirty="0"/>
              <a:t>ing</a:t>
            </a:r>
            <a:r>
              <a:rPr lang="en-US" dirty="0"/>
              <a:t> a </a:t>
            </a:r>
            <a:r>
              <a:rPr lang="en-US" b="1" dirty="0"/>
              <a:t>surrogate or placeholder </a:t>
            </a:r>
            <a:r>
              <a:rPr lang="en-US" altLang="zh-CN" b="1" dirty="0" smtClean="0"/>
              <a:t>class</a:t>
            </a:r>
            <a:r>
              <a:rPr lang="zh-CN" altLang="en-US" b="1" dirty="0" smtClean="0"/>
              <a:t> </a:t>
            </a:r>
            <a:r>
              <a:rPr lang="en-US" dirty="0" smtClean="0"/>
              <a:t>for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endParaRPr lang="en-US" altLang="zh-CN" b="1" dirty="0"/>
          </a:p>
          <a:p>
            <a:pPr marL="0" indent="0"/>
            <a:r>
              <a:rPr lang="en-US" altLang="zh-CN" dirty="0"/>
              <a:t>t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have</a:t>
            </a:r>
            <a:r>
              <a:rPr lang="zh-CN" altLang="en-US" b="1" dirty="0" smtClean="0"/>
              <a:t> </a:t>
            </a:r>
            <a:r>
              <a:rPr lang="en-US" b="1" dirty="0"/>
              <a:t>control access to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 smtClean="0"/>
              <a:t>object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2795231" y="-121887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UML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1" y="1041507"/>
            <a:ext cx="6930539" cy="3003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686" y="4134626"/>
            <a:ext cx="812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RealSubject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Proxy,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request()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0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sp>
        <p:nvSpPr>
          <p:cNvPr id="4" name="Shape 377"/>
          <p:cNvSpPr txBox="1">
            <a:spLocks/>
          </p:cNvSpPr>
          <p:nvPr/>
        </p:nvSpPr>
        <p:spPr>
          <a:xfrm>
            <a:off x="-195763" y="1992778"/>
            <a:ext cx="953542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Our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example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mr-IN" altLang="zh-CN" sz="4500" dirty="0" smtClean="0">
                <a:solidFill>
                  <a:srgbClr val="FFFFFF"/>
                </a:solidFill>
              </a:rPr>
              <a:t>–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REGIS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System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Application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endParaRPr lang="cs-CZ" sz="4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547334" y="-11829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en-US" altLang="zh-CN" sz="3500" dirty="0" err="1" smtClean="0">
                <a:solidFill>
                  <a:srgbClr val="FFFFFF"/>
                </a:solidFill>
              </a:rPr>
              <a:t>CourseList</a:t>
            </a:r>
            <a:r>
              <a:rPr lang="zh-CN" altLang="en-US" sz="3500" dirty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Loading</a:t>
            </a:r>
            <a:r>
              <a:rPr lang="zh-CN" altLang="en-US" sz="3500" dirty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-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#1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Virtual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Proxy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endParaRPr lang="cs-CZ" sz="3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0" y="4425175"/>
            <a:ext cx="738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REGIS</a:t>
            </a:r>
            <a:r>
              <a:rPr lang="zh-CN" altLang="en-US" dirty="0" smtClean="0"/>
              <a:t> </a:t>
            </a:r>
            <a:r>
              <a:rPr lang="en-US" altLang="zh-CN" dirty="0" smtClean="0"/>
              <a:t>(Client)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CourseListProxy</a:t>
            </a:r>
            <a:r>
              <a:rPr lang="zh-CN" altLang="en-US" dirty="0" smtClean="0"/>
              <a:t> </a:t>
            </a:r>
            <a:r>
              <a:rPr lang="en-US" altLang="zh-CN" dirty="0" smtClean="0"/>
              <a:t>(Proxy)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display()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0" y="1159800"/>
            <a:ext cx="5958840" cy="31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8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547334" y="-118293"/>
            <a:ext cx="81496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en-US" altLang="zh-CN" sz="3500" dirty="0" smtClean="0">
                <a:solidFill>
                  <a:srgbClr val="FFFFFF"/>
                </a:solidFill>
              </a:rPr>
              <a:t>Admin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Access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Check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-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#2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Protection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Proxy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endParaRPr lang="cs-CZ" sz="3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48" y="1020869"/>
            <a:ext cx="6093542" cy="32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9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dirty="0" smtClean="0"/>
              <a:t>Part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3</a:t>
            </a:r>
            <a:endParaRPr sz="36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596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500" b="1" dirty="0" smtClean="0"/>
              <a:t>Implementation</a:t>
            </a:r>
            <a:r>
              <a:rPr lang="zh-CN" altLang="en-US" sz="2500" b="1" dirty="0" smtClean="0"/>
              <a:t> </a:t>
            </a:r>
            <a:r>
              <a:rPr lang="en-US" altLang="zh-CN" sz="2500" b="1" dirty="0" smtClean="0"/>
              <a:t>in</a:t>
            </a:r>
            <a:r>
              <a:rPr lang="zh-CN" altLang="en-US" sz="2500" b="1" dirty="0" smtClean="0"/>
              <a:t> </a:t>
            </a:r>
            <a:r>
              <a:rPr lang="en-US" altLang="zh-CN" sz="2500" b="1" dirty="0" smtClean="0"/>
              <a:t>Python</a:t>
            </a:r>
            <a:endParaRPr sz="2500" b="1" dirty="0"/>
          </a:p>
        </p:txBody>
      </p:sp>
      <p:grpSp>
        <p:nvGrpSpPr>
          <p:cNvPr id="282" name="Shape 282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Shape 28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Shape 285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Shape 28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40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547334" y="-11829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en-US" altLang="zh-CN" sz="3500" dirty="0" err="1" smtClean="0">
                <a:solidFill>
                  <a:srgbClr val="FFFFFF"/>
                </a:solidFill>
              </a:rPr>
              <a:t>CourseList</a:t>
            </a:r>
            <a:r>
              <a:rPr lang="zh-CN" altLang="en-US" sz="3500" dirty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Loading</a:t>
            </a:r>
            <a:r>
              <a:rPr lang="zh-CN" altLang="en-US" sz="3500" dirty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-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#1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Virtual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Proxy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endParaRPr lang="cs-CZ" sz="3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0" y="4425175"/>
            <a:ext cx="738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REGIS</a:t>
            </a:r>
            <a:r>
              <a:rPr lang="zh-CN" altLang="en-US" dirty="0" smtClean="0"/>
              <a:t> </a:t>
            </a:r>
            <a:r>
              <a:rPr lang="en-US" altLang="zh-CN" dirty="0" smtClean="0"/>
              <a:t>(Client)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CourseListProxy</a:t>
            </a:r>
            <a:r>
              <a:rPr lang="zh-CN" altLang="en-US" dirty="0" smtClean="0"/>
              <a:t> </a:t>
            </a:r>
            <a:r>
              <a:rPr lang="en-US" altLang="zh-CN" dirty="0" smtClean="0"/>
              <a:t>(Proxy)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display()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4" y="1013485"/>
            <a:ext cx="5958840" cy="3149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06" y="2980942"/>
            <a:ext cx="2709802" cy="1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dirty="0" smtClean="0"/>
              <a:t>Part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1</a:t>
            </a:r>
            <a:endParaRPr sz="36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59699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500" b="1" dirty="0" smtClean="0"/>
              <a:t>Problem</a:t>
            </a:r>
            <a:r>
              <a:rPr lang="zh-CN" altLang="en-US" sz="2500" b="1" dirty="0" smtClean="0"/>
              <a:t> </a:t>
            </a:r>
            <a:r>
              <a:rPr lang="en-US" altLang="zh-CN" sz="2500" b="1" dirty="0" smtClean="0"/>
              <a:t>Context</a:t>
            </a:r>
            <a:endParaRPr sz="2500" b="1" dirty="0"/>
          </a:p>
        </p:txBody>
      </p:sp>
      <p:grpSp>
        <p:nvGrpSpPr>
          <p:cNvPr id="282" name="Shape 282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Shape 28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Shape 285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Shape 28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20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547334" y="-118293"/>
            <a:ext cx="814962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r>
              <a:rPr lang="en-US" altLang="zh-CN" sz="3500" dirty="0" smtClean="0">
                <a:solidFill>
                  <a:srgbClr val="FFFFFF"/>
                </a:solidFill>
              </a:rPr>
              <a:t>Admin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Access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Check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-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#2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Protection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r>
              <a:rPr lang="en-US" altLang="zh-CN" sz="3500" dirty="0" smtClean="0">
                <a:solidFill>
                  <a:srgbClr val="FFFFFF"/>
                </a:solidFill>
              </a:rPr>
              <a:t>Proxy</a:t>
            </a:r>
            <a:r>
              <a:rPr lang="zh-CN" altLang="en-US" sz="3500" dirty="0" smtClean="0">
                <a:solidFill>
                  <a:srgbClr val="FFFFFF"/>
                </a:solidFill>
              </a:rPr>
              <a:t> </a:t>
            </a:r>
            <a:endParaRPr lang="cs-CZ" sz="3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51" y="1073673"/>
            <a:ext cx="5162253" cy="32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smtClean="0"/>
              <a:t>Summary</a:t>
            </a:r>
            <a:endParaRPr b="1"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altLang="zh-CN" dirty="0" smtClean="0"/>
              <a:t>#1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  <a:endParaRPr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altLang="zh-CN" dirty="0" smtClean="0"/>
              <a:t>#2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  <a:endParaRPr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altLang="zh-CN" dirty="0" smtClean="0"/>
              <a:t>#3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Remote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Proxy</a:t>
            </a:r>
            <a:endParaRPr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545927" y="916156"/>
            <a:ext cx="4052046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i="0" dirty="0"/>
              <a:t>Proxy is applicable whenever there is a need for </a:t>
            </a:r>
            <a:r>
              <a:rPr lang="en-US" b="1" i="0" dirty="0"/>
              <a:t>a more versatile or sophisticated reference</a:t>
            </a:r>
            <a:r>
              <a:rPr lang="en-US" i="0" dirty="0"/>
              <a:t> to an object than a simple pointer</a:t>
            </a:r>
            <a:endParaRPr lang="en-US" altLang="zh-CN" b="1" i="0" dirty="0" smtClean="0"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ctrTitle" idx="4294967295"/>
          </p:nvPr>
        </p:nvSpPr>
        <p:spPr>
          <a:xfrm>
            <a:off x="482600" y="48012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484" name="Shape 484"/>
          <p:cNvSpPr txBox="1">
            <a:spLocks noGrp="1"/>
          </p:cNvSpPr>
          <p:nvPr>
            <p:ph type="subTitle" idx="4294967295"/>
          </p:nvPr>
        </p:nvSpPr>
        <p:spPr>
          <a:xfrm>
            <a:off x="482600" y="221234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210672" y="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What’s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Design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Problem?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500" y="1159800"/>
            <a:ext cx="6087036" cy="207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56" y="1037472"/>
            <a:ext cx="6026787" cy="37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210672" y="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What’s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Design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Problem?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 b="1" dirty="0" smtClean="0"/>
              <a:t>#1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Difficulties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Opening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Documents</a:t>
            </a:r>
            <a:r>
              <a:rPr lang="mr-IN" altLang="zh-CN" sz="2400" b="1" dirty="0" smtClean="0"/>
              <a:t>…</a:t>
            </a:r>
            <a:endParaRPr lang="en" sz="2400" b="1" dirty="0" smtClean="0"/>
          </a:p>
          <a:p>
            <a:pPr>
              <a:spcBef>
                <a:spcPts val="1600"/>
              </a:spcBef>
            </a:pPr>
            <a:r>
              <a:rPr lang="en-US" altLang="zh-CN" sz="2000" dirty="0" smtClean="0"/>
              <a:t>It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takes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forever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document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some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graphical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objects</a:t>
            </a:r>
          </a:p>
          <a:p>
            <a:pPr>
              <a:spcBef>
                <a:spcPts val="1600"/>
              </a:spcBef>
            </a:pPr>
            <a:r>
              <a:rPr lang="en-US" altLang="zh-CN" sz="2000" dirty="0" smtClean="0"/>
              <a:t>(e.g.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very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/>
              <a:t>large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images)</a:t>
            </a:r>
            <a:r>
              <a:rPr lang="zh-CN" altLang="en-US" sz="2000" dirty="0" smtClean="0"/>
              <a:t> </a:t>
            </a:r>
            <a:endParaRPr lang="en" sz="2000" dirty="0" smtClean="0"/>
          </a:p>
          <a:p>
            <a:pPr marL="457200" indent="-342900">
              <a:spcBef>
                <a:spcPts val="1600"/>
              </a:spcBef>
              <a:buSzPts val="1800"/>
              <a:buFont typeface="Arial"/>
              <a:buChar char="●"/>
            </a:pPr>
            <a:r>
              <a:rPr lang="en-US" altLang="zh-CN" sz="1800" dirty="0" smtClean="0"/>
              <a:t>But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documents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supposed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open</a:t>
            </a:r>
            <a:r>
              <a:rPr lang="zh-CN" altLang="en-US" sz="1800" dirty="0" smtClean="0"/>
              <a:t> </a:t>
            </a:r>
            <a:r>
              <a:rPr lang="en-US" altLang="zh-CN" sz="1800" b="1" dirty="0" smtClean="0"/>
              <a:t>fast!</a:t>
            </a:r>
          </a:p>
          <a:p>
            <a:pPr marL="457200" indent="-342900">
              <a:spcBef>
                <a:spcPts val="1600"/>
              </a:spcBef>
              <a:buSzPts val="1800"/>
              <a:buFont typeface="Arial"/>
              <a:buChar char="●"/>
            </a:pPr>
            <a:r>
              <a:rPr lang="en-US" altLang="zh-CN" sz="1800" dirty="0"/>
              <a:t>Example:</a:t>
            </a:r>
            <a:r>
              <a:rPr lang="zh-CN" altLang="en-US" sz="1800" dirty="0"/>
              <a:t> </a:t>
            </a:r>
            <a:r>
              <a:rPr lang="en-US" altLang="zh-CN" sz="1800" dirty="0"/>
              <a:t>Large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images/tables/etc.</a:t>
            </a:r>
            <a:r>
              <a:rPr lang="zh-CN" altLang="en-US" sz="1800" dirty="0" smtClean="0"/>
              <a:t> </a:t>
            </a:r>
            <a:r>
              <a:rPr lang="en-US" altLang="zh-CN" sz="1800" dirty="0"/>
              <a:t>inside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document</a:t>
            </a:r>
            <a:endParaRPr lang="en-US" altLang="zh-CN" sz="1800" b="1" dirty="0" smtClean="0"/>
          </a:p>
          <a:p>
            <a:pPr marL="114300">
              <a:spcBef>
                <a:spcPts val="1600"/>
              </a:spcBef>
              <a:buSzPts val="1800"/>
            </a:pPr>
            <a:r>
              <a:rPr lang="en-US" altLang="zh-CN" sz="1800" b="1" dirty="0" smtClean="0"/>
              <a:t>Solution: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Virtual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Proxy</a:t>
            </a:r>
            <a:r>
              <a:rPr lang="zh-CN" altLang="en-US" sz="1800" b="1" dirty="0" smtClean="0"/>
              <a:t> </a:t>
            </a:r>
            <a:r>
              <a:rPr lang="mr-IN" altLang="zh-CN" sz="1800" dirty="0" smtClean="0"/>
              <a:t>–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use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placeholder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class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that</a:t>
            </a:r>
            <a:r>
              <a:rPr lang="zh-CN" altLang="en-US" sz="1800" dirty="0" smtClean="0"/>
              <a:t> </a:t>
            </a:r>
            <a:r>
              <a:rPr lang="en-US" altLang="zh-CN" sz="1800" b="1" dirty="0" smtClean="0"/>
              <a:t>only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loads</a:t>
            </a:r>
            <a:r>
              <a:rPr lang="zh-CN" altLang="en-US" sz="1800" b="1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info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when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object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needed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(info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saved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beforehand)</a:t>
            </a:r>
          </a:p>
          <a:p>
            <a:pPr marL="114300">
              <a:spcBef>
                <a:spcPts val="1600"/>
              </a:spcBef>
              <a:buSzPts val="1800"/>
            </a:pPr>
            <a:endParaRPr lang="en-US" altLang="zh-CN" sz="1800" dirty="0"/>
          </a:p>
          <a:p>
            <a:pPr marL="114300">
              <a:spcBef>
                <a:spcPts val="1600"/>
              </a:spcBef>
              <a:buSzPts val="1800"/>
            </a:pP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93476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-1265274" y="0"/>
            <a:ext cx="586917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Benefit</a:t>
            </a: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04704" y="1795568"/>
            <a:ext cx="8479411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spcBef>
                <a:spcPts val="1600"/>
              </a:spcBef>
              <a:buSzPts val="1800"/>
              <a:buFont typeface="Arial" charset="0"/>
              <a:buChar char="•"/>
            </a:pPr>
            <a:r>
              <a:rPr lang="en-US" altLang="zh-CN" dirty="0" smtClean="0"/>
              <a:t>Defer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full cost of its creation and initialization until we actually need to use </a:t>
            </a:r>
            <a:r>
              <a:rPr lang="en-US" dirty="0" smtClean="0"/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16425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9500" y="1159800"/>
            <a:ext cx="6087036" cy="207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" y="417457"/>
            <a:ext cx="7804298" cy="4389918"/>
          </a:xfrm>
          <a:prstGeom prst="rect">
            <a:avLst/>
          </a:prstGeom>
        </p:spPr>
      </p:pic>
      <p:sp>
        <p:nvSpPr>
          <p:cNvPr id="3" name="Shape 377"/>
          <p:cNvSpPr txBox="1">
            <a:spLocks/>
          </p:cNvSpPr>
          <p:nvPr/>
        </p:nvSpPr>
        <p:spPr>
          <a:xfrm>
            <a:off x="-57540" y="0"/>
            <a:ext cx="925897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Suppose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we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just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got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2018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err="1" smtClean="0">
                <a:solidFill>
                  <a:srgbClr val="FFFFFF"/>
                </a:solidFill>
              </a:rPr>
              <a:t>Mclaren</a:t>
            </a:r>
            <a:endParaRPr lang="cs-CZ" sz="4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9500" y="1159800"/>
            <a:ext cx="6087036" cy="207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62" y="1028105"/>
            <a:ext cx="5736068" cy="3811710"/>
          </a:xfrm>
          <a:prstGeom prst="rect">
            <a:avLst/>
          </a:prstGeom>
        </p:spPr>
      </p:pic>
      <p:sp>
        <p:nvSpPr>
          <p:cNvPr id="3" name="Shape 377"/>
          <p:cNvSpPr txBox="1">
            <a:spLocks/>
          </p:cNvSpPr>
          <p:nvPr/>
        </p:nvSpPr>
        <p:spPr>
          <a:xfrm>
            <a:off x="-465854" y="448205"/>
            <a:ext cx="10290337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Then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kid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err="1" smtClean="0">
                <a:solidFill>
                  <a:srgbClr val="FFFFFF"/>
                </a:solidFill>
              </a:rPr>
              <a:t>nextdoor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endParaRPr lang="en-US" altLang="zh-CN" sz="45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climbed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onto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car</a:t>
            </a:r>
            <a:r>
              <a:rPr lang="mr-IN" altLang="zh-CN" sz="4500" dirty="0" smtClean="0">
                <a:solidFill>
                  <a:srgbClr val="FFFFFF"/>
                </a:solidFill>
              </a:rPr>
              <a:t>…</a:t>
            </a:r>
            <a:endParaRPr lang="cs-CZ" sz="4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210672" y="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What’s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Design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Problem?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 b="1" dirty="0" smtClean="0"/>
              <a:t>#2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Access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Control</a:t>
            </a:r>
            <a:r>
              <a:rPr lang="zh-CN" altLang="en-US" sz="2400" b="1" dirty="0" smtClean="0"/>
              <a:t> 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en-US" altLang="zh-CN" sz="2000" dirty="0" smtClean="0"/>
              <a:t>Make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right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access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given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right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user</a:t>
            </a:r>
          </a:p>
          <a:p>
            <a:endParaRPr lang="en-US" altLang="zh-CN" sz="2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Example: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Driver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check;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Admin/User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access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check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Solution: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Protection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Proxy</a:t>
            </a:r>
            <a:r>
              <a:rPr lang="zh-CN" altLang="en-US" sz="2000" dirty="0" smtClean="0"/>
              <a:t> </a:t>
            </a:r>
            <a:r>
              <a:rPr lang="mr-IN" altLang="zh-CN" sz="2000" dirty="0" smtClean="0"/>
              <a:t>–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surrogate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class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check whether the caller has </a:t>
            </a:r>
            <a:r>
              <a:rPr lang="en-US" sz="2000" b="1" dirty="0" smtClean="0"/>
              <a:t>sufficient access permissions</a:t>
            </a:r>
            <a:r>
              <a:rPr 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en-US" sz="2000" dirty="0" smtClean="0"/>
              <a:t> perform a request.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21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3" name="Shape 377"/>
          <p:cNvSpPr txBox="1">
            <a:spLocks/>
          </p:cNvSpPr>
          <p:nvPr/>
        </p:nvSpPr>
        <p:spPr>
          <a:xfrm>
            <a:off x="-210672" y="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US" altLang="zh-CN" sz="4500" dirty="0" smtClean="0">
                <a:solidFill>
                  <a:srgbClr val="FFFFFF"/>
                </a:solidFill>
              </a:rPr>
              <a:t>What’s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the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Design</a:t>
            </a:r>
            <a:r>
              <a:rPr lang="zh-CN" altLang="en-US" sz="4500" dirty="0" smtClean="0">
                <a:solidFill>
                  <a:srgbClr val="FFFFFF"/>
                </a:solidFill>
              </a:rPr>
              <a:t> </a:t>
            </a:r>
            <a:r>
              <a:rPr lang="en-US" altLang="zh-CN" sz="4500" dirty="0" smtClean="0">
                <a:solidFill>
                  <a:srgbClr val="FFFFFF"/>
                </a:solidFill>
              </a:rPr>
              <a:t>Problem?</a:t>
            </a:r>
            <a:endParaRPr lang="cs-CZ" sz="4500" dirty="0">
              <a:solidFill>
                <a:srgbClr val="FFFFFF"/>
              </a:solidFill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82771" y="1159800"/>
            <a:ext cx="7517219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200" dirty="0" smtClean="0"/>
              <a:t> </a:t>
            </a:r>
            <a:endParaRPr lang="en-US" altLang="zh-CN" sz="1200" dirty="0" smtClean="0"/>
          </a:p>
          <a:p>
            <a:endParaRPr lang="en" sz="3000" dirty="0" smtClean="0">
              <a:solidFill>
                <a:srgbClr val="4F4A9E"/>
              </a:solidFill>
            </a:endParaRPr>
          </a:p>
          <a:p>
            <a:endParaRPr lang="en" sz="1200" dirty="0">
              <a:solidFill>
                <a:srgbClr val="4F4A9E"/>
              </a:solidFill>
            </a:endParaRPr>
          </a:p>
        </p:txBody>
      </p:sp>
      <p:sp>
        <p:nvSpPr>
          <p:cNvPr id="7" name="Shape 404"/>
          <p:cNvSpPr txBox="1">
            <a:spLocks/>
          </p:cNvSpPr>
          <p:nvPr/>
        </p:nvSpPr>
        <p:spPr>
          <a:xfrm>
            <a:off x="819150" y="1403575"/>
            <a:ext cx="7505700" cy="30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29" y="1053813"/>
            <a:ext cx="6386830" cy="37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7867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449</Words>
  <Application>Microsoft Macintosh PowerPoint</Application>
  <PresentationFormat>On-screen Show (16:9)</PresentationFormat>
  <Paragraphs>89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Barlow</vt:lpstr>
      <vt:lpstr>Miriam Libre</vt:lpstr>
      <vt:lpstr>Barlow Light</vt:lpstr>
      <vt:lpstr>Work Sans</vt:lpstr>
      <vt:lpstr>Arial</vt:lpstr>
      <vt:lpstr>Roderigo template</vt:lpstr>
      <vt:lpstr>Proxy Pattern  presented by Ting Lu &amp; Xinfu Lu</vt:lpstr>
      <vt:lpstr>Part 1</vt:lpstr>
      <vt:lpstr>PowerPoint Presentation</vt:lpstr>
      <vt:lpstr>PowerPoint Presentation</vt:lpstr>
      <vt:lpstr>Benefit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Recap</vt:lpstr>
      <vt:lpstr>Part 2</vt:lpstr>
      <vt:lpstr>Definition &amp; Intent </vt:lpstr>
      <vt:lpstr>PowerPoint Presentation</vt:lpstr>
      <vt:lpstr>PowerPoint Presentation</vt:lpstr>
      <vt:lpstr>PowerPoint Presentation</vt:lpstr>
      <vt:lpstr>PowerPoint Presentation</vt:lpstr>
      <vt:lpstr>Part 3</vt:lpstr>
      <vt:lpstr>PowerPoint Presentation</vt:lpstr>
      <vt:lpstr>PowerPoint Presentation</vt:lpstr>
      <vt:lpstr>Summary</vt:lpstr>
      <vt:lpstr>PowerPoint Presentation</vt:lpstr>
      <vt:lpstr>THANKS!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Proxy Pattern  presented by Ting Lu &amp; Xinfu Lv</dc:title>
  <cp:lastModifiedBy>Ting Lu</cp:lastModifiedBy>
  <cp:revision>30</cp:revision>
  <dcterms:modified xsi:type="dcterms:W3CDTF">2018-03-04T19:06:39Z</dcterms:modified>
</cp:coreProperties>
</file>