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6"/>
  </p:normalViewPr>
  <p:slideViewPr>
    <p:cSldViewPr snapToGrid="0" snapToObjects="1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8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5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41EC5B9-353B-4D41-A25A-25260FCB27F9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D378980-C28C-5841-ADAC-5DB77705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B3C4-5195-4C4A-A922-63329A1AA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C25C0-4A6A-6348-8A57-E91E2E39D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by Alex Shek</a:t>
            </a:r>
          </a:p>
        </p:txBody>
      </p:sp>
    </p:spTree>
    <p:extLst>
      <p:ext uri="{BB962C8B-B14F-4D97-AF65-F5344CB8AC3E}">
        <p14:creationId xmlns:p14="http://schemas.microsoft.com/office/powerpoint/2010/main" val="251009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B3C4-5195-4C4A-A922-63329A1AA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Observer Pattern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C25C0-4A6A-6348-8A57-E91E2E39D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Alex Shek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1E5A0-DF6F-0E4A-8363-F0461004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4138337"/>
            <a:ext cx="4057650" cy="224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A34C6D-3C63-4247-9267-DD95DA47288B}"/>
              </a:ext>
            </a:extLst>
          </p:cNvPr>
          <p:cNvSpPr txBox="1"/>
          <p:nvPr/>
        </p:nvSpPr>
        <p:spPr>
          <a:xfrm>
            <a:off x="3943552" y="6518590"/>
            <a:ext cx="4304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from: https://www.pinterest.com/pin/108508672256320096/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716CFF-B20D-5C49-9D0D-B25D959BAE6F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8124825" y="4352543"/>
            <a:ext cx="3116580" cy="9081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4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General Description of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31E1-5860-8F42-B914-61975DE7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categories of classes are involved</a:t>
            </a:r>
          </a:p>
          <a:p>
            <a:pPr lvl="1"/>
            <a:r>
              <a:rPr lang="en-US" sz="2400" b="1" dirty="0"/>
              <a:t>Subject</a:t>
            </a:r>
            <a:r>
              <a:rPr lang="en-US" sz="2400" dirty="0"/>
              <a:t> (a.k.a. publisher)</a:t>
            </a:r>
          </a:p>
          <a:p>
            <a:pPr lvl="1"/>
            <a:r>
              <a:rPr lang="en-US" sz="2200" b="1" dirty="0"/>
              <a:t>Observer</a:t>
            </a:r>
            <a:r>
              <a:rPr lang="en-US" sz="2200" dirty="0"/>
              <a:t> (a.k.a. subscriber)</a:t>
            </a:r>
          </a:p>
          <a:p>
            <a:r>
              <a:rPr lang="en-US" sz="2400" dirty="0"/>
              <a:t>Think of the subject as a </a:t>
            </a:r>
            <a:r>
              <a:rPr lang="en-US" sz="2400" b="1" dirty="0"/>
              <a:t>magazine publisher </a:t>
            </a:r>
            <a:r>
              <a:rPr lang="en-US" sz="2400" dirty="0"/>
              <a:t>and the observer as a </a:t>
            </a:r>
            <a:r>
              <a:rPr lang="en-US" sz="2400" b="1" dirty="0"/>
              <a:t>magazine subscriber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92FD8F-29C1-E54A-9179-1CF1D05246C4}"/>
              </a:ext>
            </a:extLst>
          </p:cNvPr>
          <p:cNvSpPr txBox="1">
            <a:spLocks/>
          </p:cNvSpPr>
          <p:nvPr/>
        </p:nvSpPr>
        <p:spPr bwMode="black">
          <a:xfrm>
            <a:off x="8127380" y="6453990"/>
            <a:ext cx="4064620" cy="356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Observer Pattern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C763F-4886-A741-9EAD-B90FA131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99" y="4047893"/>
            <a:ext cx="2159000" cy="1397000"/>
          </a:xfrm>
          <a:prstGeom prst="rect">
            <a:avLst/>
          </a:prstGeom>
        </p:spPr>
      </p:pic>
      <p:sp>
        <p:nvSpPr>
          <p:cNvPr id="13" name="U-Turn Arrow 12">
            <a:extLst>
              <a:ext uri="{FF2B5EF4-FFF2-40B4-BE49-F238E27FC236}">
                <a16:creationId xmlns:a16="http://schemas.microsoft.com/office/drawing/2014/main" id="{80DB6B3B-1830-B446-A343-F93FD59F6BE6}"/>
              </a:ext>
            </a:extLst>
          </p:cNvPr>
          <p:cNvSpPr/>
          <p:nvPr/>
        </p:nvSpPr>
        <p:spPr>
          <a:xfrm>
            <a:off x="6986588" y="3155795"/>
            <a:ext cx="4175783" cy="89209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1157CB-AD18-6940-A3F8-6789B423BD6D}"/>
              </a:ext>
            </a:extLst>
          </p:cNvPr>
          <p:cNvSpPr/>
          <p:nvPr/>
        </p:nvSpPr>
        <p:spPr>
          <a:xfrm>
            <a:off x="1" y="6348781"/>
            <a:ext cx="7292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Left image: http://</a:t>
            </a:r>
            <a:r>
              <a:rPr lang="en-US" sz="1200" dirty="0" err="1"/>
              <a:t>mediawiremobile.com</a:t>
            </a:r>
            <a:r>
              <a:rPr lang="en-US" sz="1200" dirty="0"/>
              <a:t>/news/what-do-digital-magazine-readers-want/</a:t>
            </a:r>
          </a:p>
          <a:p>
            <a:r>
              <a:rPr lang="en-US" sz="1200" dirty="0"/>
              <a:t>Right Image: http://img-aws.ehowcdn.com/340x221p/photos.demandstudios.com/getty/article/41/127/78468329.jpg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E359A4-6B59-6149-BDD5-B0B79B9D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9" y="3832895"/>
            <a:ext cx="2152787" cy="1428211"/>
          </a:xfrm>
          <a:prstGeom prst="rect">
            <a:avLst/>
          </a:prstGeom>
        </p:spPr>
      </p:pic>
      <p:sp>
        <p:nvSpPr>
          <p:cNvPr id="16" name="U-Turn Arrow 15">
            <a:extLst>
              <a:ext uri="{FF2B5EF4-FFF2-40B4-BE49-F238E27FC236}">
                <a16:creationId xmlns:a16="http://schemas.microsoft.com/office/drawing/2014/main" id="{8773A3EA-4E2C-4A49-9EF4-150D0A794100}"/>
              </a:ext>
            </a:extLst>
          </p:cNvPr>
          <p:cNvSpPr/>
          <p:nvPr/>
        </p:nvSpPr>
        <p:spPr>
          <a:xfrm rot="10800000">
            <a:off x="1299902" y="4976084"/>
            <a:ext cx="4515110" cy="1068320"/>
          </a:xfrm>
          <a:prstGeom prst="uturnArrow">
            <a:avLst>
              <a:gd name="adj1" fmla="val 25000"/>
              <a:gd name="adj2" fmla="val 25000"/>
              <a:gd name="adj3" fmla="val 2716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924EA-66A7-6E41-AB63-341B08D634C3}"/>
              </a:ext>
            </a:extLst>
          </p:cNvPr>
          <p:cNvSpPr txBox="1"/>
          <p:nvPr/>
        </p:nvSpPr>
        <p:spPr>
          <a:xfrm>
            <a:off x="9812599" y="5455632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Subject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DE166-5054-1740-82CB-9EB56258A3BB}"/>
              </a:ext>
            </a:extLst>
          </p:cNvPr>
          <p:cNvSpPr txBox="1"/>
          <p:nvPr/>
        </p:nvSpPr>
        <p:spPr>
          <a:xfrm>
            <a:off x="75243" y="3405913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Observer</a:t>
            </a:r>
          </a:p>
        </p:txBody>
      </p:sp>
    </p:spTree>
    <p:extLst>
      <p:ext uri="{BB962C8B-B14F-4D97-AF65-F5344CB8AC3E}">
        <p14:creationId xmlns:p14="http://schemas.microsoft.com/office/powerpoint/2010/main" val="318446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General Description of Purpose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31E1-5860-8F42-B914-61975DE7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19" y="2656623"/>
            <a:ext cx="7729728" cy="35198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subject publishes updates to all observers who subscribe to it</a:t>
            </a:r>
            <a:endParaRPr lang="en-US" sz="2400" b="1" dirty="0"/>
          </a:p>
          <a:p>
            <a:r>
              <a:rPr lang="en-US" sz="2400" dirty="0"/>
              <a:t>This is useful because:</a:t>
            </a:r>
          </a:p>
          <a:p>
            <a:pPr lvl="1"/>
            <a:r>
              <a:rPr lang="en-US" sz="2400" b="1" dirty="0"/>
              <a:t>Subject does not have to know much about the observers </a:t>
            </a:r>
            <a:r>
              <a:rPr lang="en-US" sz="2400" dirty="0"/>
              <a:t>(only that they accept updates)</a:t>
            </a:r>
          </a:p>
          <a:p>
            <a:pPr lvl="1"/>
            <a:r>
              <a:rPr lang="en-US" sz="2400" b="1" dirty="0"/>
              <a:t>Observers do not have to know much about the subject</a:t>
            </a:r>
            <a:r>
              <a:rPr lang="en-US" sz="2400" dirty="0"/>
              <a:t> (only that it sends updates)</a:t>
            </a:r>
          </a:p>
          <a:p>
            <a:pPr lvl="1"/>
            <a:r>
              <a:rPr lang="en-US" sz="2400" dirty="0"/>
              <a:t>In other words – “low coupling” </a:t>
            </a:r>
            <a:r>
              <a:rPr lang="en-US" sz="2400" dirty="0">
                <a:sym typeface="Wingdings" pitchFamily="2" charset="2"/>
              </a:rPr>
              <a:t>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30592A-C231-C04D-B414-07E2BE7F5BE5}"/>
              </a:ext>
            </a:extLst>
          </p:cNvPr>
          <p:cNvSpPr txBox="1">
            <a:spLocks/>
          </p:cNvSpPr>
          <p:nvPr/>
        </p:nvSpPr>
        <p:spPr bwMode="black">
          <a:xfrm>
            <a:off x="8127380" y="6453990"/>
            <a:ext cx="4064620" cy="356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Observer Pattern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F47E3-3623-114A-BA1F-86523DAF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641" y="2485963"/>
            <a:ext cx="2814445" cy="2489701"/>
          </a:xfrm>
          <a:prstGeom prst="rect">
            <a:avLst/>
          </a:prstGeom>
        </p:spPr>
      </p:pic>
      <p:sp>
        <p:nvSpPr>
          <p:cNvPr id="9" name="U-Turn Arrow 8">
            <a:extLst>
              <a:ext uri="{FF2B5EF4-FFF2-40B4-BE49-F238E27FC236}">
                <a16:creationId xmlns:a16="http://schemas.microsoft.com/office/drawing/2014/main" id="{6782DA62-00D8-B04C-86C2-04317F0E6B0A}"/>
              </a:ext>
            </a:extLst>
          </p:cNvPr>
          <p:cNvSpPr/>
          <p:nvPr/>
        </p:nvSpPr>
        <p:spPr>
          <a:xfrm rot="5400000" flipH="1">
            <a:off x="9573052" y="4391725"/>
            <a:ext cx="2371757" cy="642781"/>
          </a:xfrm>
          <a:prstGeom prst="uturnArrow">
            <a:avLst>
              <a:gd name="adj1" fmla="val 6939"/>
              <a:gd name="adj2" fmla="val 10534"/>
              <a:gd name="adj3" fmla="val 30660"/>
              <a:gd name="adj4" fmla="val 4434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9C32D-23FD-3044-B129-F902A9848C6F}"/>
              </a:ext>
            </a:extLst>
          </p:cNvPr>
          <p:cNvSpPr txBox="1"/>
          <p:nvPr/>
        </p:nvSpPr>
        <p:spPr>
          <a:xfrm>
            <a:off x="8864176" y="5382622"/>
            <a:ext cx="1738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 </a:t>
            </a:r>
            <a:r>
              <a:rPr lang="en-US" b="1" dirty="0"/>
              <a:t>spreads</a:t>
            </a:r>
          </a:p>
          <a:p>
            <a:r>
              <a:rPr lang="en-US" b="1" dirty="0"/>
              <a:t>information</a:t>
            </a:r>
          </a:p>
          <a:p>
            <a:r>
              <a:rPr lang="en-US" dirty="0"/>
              <a:t>to observers</a:t>
            </a:r>
          </a:p>
        </p:txBody>
      </p:sp>
    </p:spTree>
    <p:extLst>
      <p:ext uri="{BB962C8B-B14F-4D97-AF65-F5344CB8AC3E}">
        <p14:creationId xmlns:p14="http://schemas.microsoft.com/office/powerpoint/2010/main" val="251699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General Description of Purpose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31E1-5860-8F42-B914-61975DE7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executed properly, pattern makes it </a:t>
            </a:r>
            <a:r>
              <a:rPr lang="en-US" sz="2400" b="1" dirty="0"/>
              <a:t>easy to swap </a:t>
            </a:r>
            <a:r>
              <a:rPr lang="en-US" sz="2400" dirty="0"/>
              <a:t>one observer for another, or swap one subject for another</a:t>
            </a:r>
          </a:p>
          <a:p>
            <a:r>
              <a:rPr lang="en-US" sz="2400" dirty="0"/>
              <a:t>Great for </a:t>
            </a:r>
            <a:r>
              <a:rPr lang="en-US" sz="2400" b="1" dirty="0"/>
              <a:t>real-time systems </a:t>
            </a:r>
            <a:r>
              <a:rPr lang="en-US" sz="2400" dirty="0"/>
              <a:t>because observers get the data they need without asking for it</a:t>
            </a:r>
          </a:p>
          <a:p>
            <a:r>
              <a:rPr lang="en-US" sz="2400" dirty="0"/>
              <a:t>Note: a more advanced version of the pattern allows observers to submit changes to the subject (a “two-way street”), but we won’t go into that today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243E-87E9-FF4C-B40A-7DA20AE69545}"/>
              </a:ext>
            </a:extLst>
          </p:cNvPr>
          <p:cNvSpPr txBox="1">
            <a:spLocks/>
          </p:cNvSpPr>
          <p:nvPr/>
        </p:nvSpPr>
        <p:spPr bwMode="black">
          <a:xfrm>
            <a:off x="8127380" y="6453990"/>
            <a:ext cx="4064620" cy="356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Observer Pattern</a:t>
            </a:r>
          </a:p>
        </p:txBody>
      </p:sp>
    </p:spTree>
    <p:extLst>
      <p:ext uri="{BB962C8B-B14F-4D97-AF65-F5344CB8AC3E}">
        <p14:creationId xmlns:p14="http://schemas.microsoft.com/office/powerpoint/2010/main" val="305712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Description of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31E1-5860-8F42-B914-61975DE7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2502679"/>
            <a:ext cx="5062654" cy="4129539"/>
          </a:xfrm>
        </p:spPr>
        <p:txBody>
          <a:bodyPr>
            <a:noAutofit/>
          </a:bodyPr>
          <a:lstStyle/>
          <a:p>
            <a:r>
              <a:rPr lang="en-US" sz="2000" dirty="0"/>
              <a:t>Imagine we have started a </a:t>
            </a:r>
            <a:r>
              <a:rPr lang="en-US" sz="2000" b="1" dirty="0"/>
              <a:t>joke publishing service</a:t>
            </a:r>
          </a:p>
          <a:p>
            <a:r>
              <a:rPr lang="en-US" sz="2000" dirty="0"/>
              <a:t>Only one joke teller is subscribed at the moment</a:t>
            </a:r>
          </a:p>
          <a:p>
            <a:r>
              <a:rPr lang="en-US" sz="2000" dirty="0"/>
              <a:t>However, we dream of taking our joke publishing service international, so we want our model to be </a:t>
            </a:r>
            <a:r>
              <a:rPr lang="en-US" sz="2000" b="1" dirty="0"/>
              <a:t>easily extensible</a:t>
            </a:r>
          </a:p>
          <a:p>
            <a:r>
              <a:rPr lang="en-US" sz="2000" dirty="0"/>
              <a:t>Someday we may have a SpanishJokeTeller, and PortugueseJokeTeller, in addition to an EnglishJokeTeller</a:t>
            </a:r>
          </a:p>
          <a:p>
            <a:r>
              <a:rPr lang="en-US" sz="2000" b="1" dirty="0"/>
              <a:t>Observer pattern is a great fit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243E-87E9-FF4C-B40A-7DA20AE69545}"/>
              </a:ext>
            </a:extLst>
          </p:cNvPr>
          <p:cNvSpPr txBox="1">
            <a:spLocks/>
          </p:cNvSpPr>
          <p:nvPr/>
        </p:nvSpPr>
        <p:spPr bwMode="black">
          <a:xfrm>
            <a:off x="8127380" y="6453990"/>
            <a:ext cx="4064620" cy="356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Observer Pattern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15E0DF-EEB5-BB46-9BC2-F45C061279ED}"/>
              </a:ext>
            </a:extLst>
          </p:cNvPr>
          <p:cNvGrpSpPr/>
          <p:nvPr/>
        </p:nvGrpSpPr>
        <p:grpSpPr>
          <a:xfrm>
            <a:off x="5672132" y="2297306"/>
            <a:ext cx="6473439" cy="4032058"/>
            <a:chOff x="3637756" y="2283017"/>
            <a:chExt cx="6795983" cy="43492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8C551-4469-CF4A-AE61-E6D230CA1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7756" y="2283017"/>
              <a:ext cx="4916488" cy="434920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8DC877-6777-6144-81D0-BA987C5F9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5175" y="4295813"/>
              <a:ext cx="1343736" cy="51340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96498-5D35-5047-A536-85A85A9E1039}"/>
                </a:ext>
              </a:extLst>
            </p:cNvPr>
            <p:cNvSpPr txBox="1"/>
            <p:nvPr/>
          </p:nvSpPr>
          <p:spPr>
            <a:xfrm>
              <a:off x="6951741" y="4810554"/>
              <a:ext cx="3481998" cy="69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JokePublisher sends the newest joke to JokeTellers in real time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1D732B-EDF9-E547-90BD-E4EAA181CFB0}"/>
                </a:ext>
              </a:extLst>
            </p:cNvPr>
            <p:cNvSpPr txBox="1"/>
            <p:nvPr/>
          </p:nvSpPr>
          <p:spPr>
            <a:xfrm>
              <a:off x="5096107" y="3030084"/>
              <a:ext cx="5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Joke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93F7A8-F5D3-C340-913D-477C87734E05}"/>
                </a:ext>
              </a:extLst>
            </p:cNvPr>
            <p:cNvSpPr txBox="1"/>
            <p:nvPr/>
          </p:nvSpPr>
          <p:spPr>
            <a:xfrm>
              <a:off x="6535801" y="3030084"/>
              <a:ext cx="5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Joke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6051FD-7236-8E4C-A9A8-3880B4E27CAD}"/>
                </a:ext>
              </a:extLst>
            </p:cNvPr>
            <p:cNvSpPr txBox="1"/>
            <p:nvPr/>
          </p:nvSpPr>
          <p:spPr>
            <a:xfrm>
              <a:off x="5517252" y="4709013"/>
              <a:ext cx="5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Joke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3CD7B88-37CE-D34E-8FF1-55BA87ACB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913" y="2384084"/>
            <a:ext cx="1437105" cy="12287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1E37DE-E139-FF42-810F-E844486DC0F3}"/>
              </a:ext>
            </a:extLst>
          </p:cNvPr>
          <p:cNvSpPr/>
          <p:nvPr/>
        </p:nvSpPr>
        <p:spPr>
          <a:xfrm>
            <a:off x="267513" y="6483686"/>
            <a:ext cx="8289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Images from: http://16745-presscdn-0-7.pagely.netdna-cdn.com/wp-content/uploads/2017/07/seinfield.jpg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www.wikihow.com</a:t>
            </a:r>
            <a:r>
              <a:rPr lang="en-US" sz="1000" dirty="0"/>
              <a:t>/images/thumb/f/fc/Write-a-Good-Joke-Step-9-Version-2.jpg/aid3787-v4-728px-Write-a-Good-Joke-Step-9-Version-2.jpg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0825D1-9049-CB4F-9615-B83FA1C4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09" y="2385632"/>
            <a:ext cx="1437105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959FE9-ACDD-A04F-BFC9-5632EA31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152" y="5013425"/>
            <a:ext cx="1437105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35735-E8D1-0B48-BACF-294C398C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707" y="3456923"/>
            <a:ext cx="1435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1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Description of Example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243E-87E9-FF4C-B40A-7DA20AE69545}"/>
              </a:ext>
            </a:extLst>
          </p:cNvPr>
          <p:cNvSpPr txBox="1">
            <a:spLocks/>
          </p:cNvSpPr>
          <p:nvPr/>
        </p:nvSpPr>
        <p:spPr bwMode="black">
          <a:xfrm>
            <a:off x="8127380" y="6453990"/>
            <a:ext cx="4064620" cy="356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Observer Pattern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536F0B-EF6B-994E-B5E9-1922B061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1" y="2369881"/>
            <a:ext cx="5405437" cy="40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Implementation of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31E1-5860-8F42-B914-61975DE7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Live demo</a:t>
            </a:r>
            <a:r>
              <a:rPr lang="en-US" sz="3600" b="1" dirty="0"/>
              <a:t> </a:t>
            </a:r>
            <a:r>
              <a:rPr lang="en-US" sz="3600" dirty="0"/>
              <a:t>of </a:t>
            </a:r>
            <a:r>
              <a:rPr lang="en-US" sz="3600" dirty="0" err="1"/>
              <a:t>ObserverPattern.py</a:t>
            </a:r>
            <a:r>
              <a:rPr lang="en-US" sz="360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9408BE-16A1-444F-8863-9B811C8FF54E}"/>
              </a:ext>
            </a:extLst>
          </p:cNvPr>
          <p:cNvSpPr txBox="1">
            <a:spLocks/>
          </p:cNvSpPr>
          <p:nvPr/>
        </p:nvSpPr>
        <p:spPr bwMode="black">
          <a:xfrm>
            <a:off x="8127380" y="6453990"/>
            <a:ext cx="4064620" cy="356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Observer Pattern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6EF88-DE01-DF48-A012-E29398C0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11" y="3555391"/>
            <a:ext cx="4841177" cy="2541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4F3D79-F1D4-2A4B-9A0F-BE4CA5A109BD}"/>
              </a:ext>
            </a:extLst>
          </p:cNvPr>
          <p:cNvSpPr/>
          <p:nvPr/>
        </p:nvSpPr>
        <p:spPr>
          <a:xfrm>
            <a:off x="0" y="6432163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from: http://assets.nydailynews.com/polopoly_fs/1.1455925.1379167741!/img/httpImage/image.jpg_gen/derivatives/article_1200/shamwow15n-1-web.jpg</a:t>
            </a:r>
          </a:p>
        </p:txBody>
      </p:sp>
    </p:spTree>
    <p:extLst>
      <p:ext uri="{BB962C8B-B14F-4D97-AF65-F5344CB8AC3E}">
        <p14:creationId xmlns:p14="http://schemas.microsoft.com/office/powerpoint/2010/main" val="361540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69A-FAED-2B48-AAF1-99671992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31E1-5860-8F42-B914-61975DE7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Gamma textbook p.293-303</a:t>
            </a:r>
          </a:p>
          <a:p>
            <a:r>
              <a:rPr lang="en-US" dirty="0"/>
              <a:t>https://en.wikipedia.org/wiki/Observer_pattern</a:t>
            </a:r>
          </a:p>
          <a:p>
            <a:r>
              <a:rPr lang="en-US" dirty="0"/>
              <a:t>https://msdn.microsoft.com/en-us/library/dd783449(v=vs.110).aspx</a:t>
            </a:r>
          </a:p>
          <a:p>
            <a:r>
              <a:rPr lang="en-US" dirty="0"/>
              <a:t>http://www.oodesign.com/observer-pattern.html</a:t>
            </a:r>
          </a:p>
        </p:txBody>
      </p:sp>
    </p:spTree>
    <p:extLst>
      <p:ext uri="{BB962C8B-B14F-4D97-AF65-F5344CB8AC3E}">
        <p14:creationId xmlns:p14="http://schemas.microsoft.com/office/powerpoint/2010/main" val="11153669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482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</vt:lpstr>
      <vt:lpstr>Parcel</vt:lpstr>
      <vt:lpstr>Observer Pattern</vt:lpstr>
      <vt:lpstr>Observer Pattern</vt:lpstr>
      <vt:lpstr>General Description of Purpose</vt:lpstr>
      <vt:lpstr>General Description of Purpose</vt:lpstr>
      <vt:lpstr>General Description of Purpose</vt:lpstr>
      <vt:lpstr>Description of Example</vt:lpstr>
      <vt:lpstr>Description of Example</vt:lpstr>
      <vt:lpstr>Implementation of Example</vt:lpstr>
      <vt:lpstr>Sources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Observer Pattern</dc:title>
  <dc:creator>Alexander Shek</dc:creator>
  <cp:lastModifiedBy>Alexander Shek</cp:lastModifiedBy>
  <cp:revision>15</cp:revision>
  <dcterms:created xsi:type="dcterms:W3CDTF">2018-02-06T05:20:12Z</dcterms:created>
  <dcterms:modified xsi:type="dcterms:W3CDTF">2018-02-06T22:10:21Z</dcterms:modified>
</cp:coreProperties>
</file>