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</p:sldMasterIdLst>
  <p:notesMasterIdLst>
    <p:notesMasterId r:id="rId17"/>
  </p:notesMasterIdLst>
  <p:sldIdLst>
    <p:sldId id="260" r:id="rId3"/>
    <p:sldId id="257" r:id="rId4"/>
    <p:sldId id="259" r:id="rId5"/>
    <p:sldId id="256" r:id="rId6"/>
    <p:sldId id="268" r:id="rId7"/>
    <p:sldId id="261" r:id="rId8"/>
    <p:sldId id="263" r:id="rId9"/>
    <p:sldId id="265" r:id="rId10"/>
    <p:sldId id="267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58" autoAdjust="0"/>
    <p:restoredTop sz="94660"/>
  </p:normalViewPr>
  <p:slideViewPr>
    <p:cSldViewPr snapToGrid="0">
      <p:cViewPr>
        <p:scale>
          <a:sx n="48" d="100"/>
          <a:sy n="48" d="100"/>
        </p:scale>
        <p:origin x="669" y="1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63325-73C2-43F9-AC88-768979E38290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7894E-7405-45CE-9B64-3E1EAD334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81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elestia-R1---OverlayTitleHD.png">
            <a:extLst>
              <a:ext uri="{FF2B5EF4-FFF2-40B4-BE49-F238E27FC236}">
                <a16:creationId xmlns:a16="http://schemas.microsoft.com/office/drawing/2014/main" id="{53D57207-04C8-4107-BB6B-7C0857832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27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35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  <a:lumOff val="5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  <a:lumOff val="5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25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47AB924-1B87-43FC-B7C7-B112D5C51A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D2B705-4A9B-408D-AA80-4F41045E09D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9AE2756-0FC4-4155-83E7-58AAAB63E7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7E85E3D-BE31-400F-AF6A-E7D60D684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1023550"/>
            <a:ext cx="3425609" cy="2565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C1960FD-B06C-408E-86CB-600D6BCE3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169" y="1023550"/>
            <a:ext cx="3433324" cy="257177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8DC98F-4057-4645-B948-F604F39A9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685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767CBBB-5DF8-4039-9D29-51CF8F665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729" y="1023550"/>
            <a:ext cx="3423916" cy="25764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E73540-3201-457D-8B44-F37F275ADD2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26073" y="4808244"/>
            <a:ext cx="11139854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I am just a slide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6637C-EE09-468D-BC5D-523764DB617F}"/>
              </a:ext>
            </a:extLst>
          </p:cNvPr>
          <p:cNvSpPr txBox="1"/>
          <p:nvPr/>
        </p:nvSpPr>
        <p:spPr>
          <a:xfrm>
            <a:off x="1699260" y="5882866"/>
            <a:ext cx="8793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>
                <a:solidFill>
                  <a:schemeClr val="bg1"/>
                </a:solidFill>
              </a:rPr>
              <a:t> </a:t>
            </a:r>
            <a:r>
              <a:rPr lang="en-US" sz="3200" i="1" dirty="0" err="1">
                <a:solidFill>
                  <a:schemeClr val="bg1"/>
                </a:solidFill>
              </a:rPr>
              <a:t>je</a:t>
            </a:r>
            <a:r>
              <a:rPr lang="en-US" sz="3200" i="1" dirty="0">
                <a:solidFill>
                  <a:schemeClr val="bg1"/>
                </a:solidFill>
              </a:rPr>
              <a:t> </a:t>
            </a:r>
            <a:r>
              <a:rPr lang="en-US" sz="3200" i="1" dirty="0" err="1">
                <a:solidFill>
                  <a:schemeClr val="bg1"/>
                </a:solidFill>
              </a:rPr>
              <a:t>suis</a:t>
            </a:r>
            <a:r>
              <a:rPr lang="en-US" sz="3200" i="1" dirty="0">
                <a:solidFill>
                  <a:schemeClr val="bg1"/>
                </a:solidFill>
              </a:rPr>
              <a:t> </a:t>
            </a:r>
            <a:r>
              <a:rPr lang="en-US" sz="3200" i="1" dirty="0" err="1">
                <a:solidFill>
                  <a:schemeClr val="bg1"/>
                </a:solidFill>
              </a:rPr>
              <a:t>juste</a:t>
            </a:r>
            <a:r>
              <a:rPr lang="en-US" sz="3200" i="1" dirty="0">
                <a:solidFill>
                  <a:schemeClr val="bg1"/>
                </a:solidFill>
              </a:rPr>
              <a:t> </a:t>
            </a:r>
            <a:r>
              <a:rPr lang="en-US" sz="3200" i="1" dirty="0" err="1">
                <a:solidFill>
                  <a:schemeClr val="bg1"/>
                </a:solidFill>
              </a:rPr>
              <a:t>une</a:t>
            </a:r>
            <a:r>
              <a:rPr lang="en-US" sz="3200" i="1" dirty="0">
                <a:solidFill>
                  <a:schemeClr val="bg1"/>
                </a:solidFill>
              </a:rPr>
              <a:t> diapositive</a:t>
            </a:r>
          </a:p>
        </p:txBody>
      </p:sp>
    </p:spTree>
    <p:extLst>
      <p:ext uri="{BB962C8B-B14F-4D97-AF65-F5344CB8AC3E}">
        <p14:creationId xmlns:p14="http://schemas.microsoft.com/office/powerpoint/2010/main" val="308796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8DC4-0354-416D-83F5-6E2C0699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61"/>
            <a:ext cx="12275820" cy="97282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/>
              <a:t>UML</a:t>
            </a:r>
          </a:p>
        </p:txBody>
      </p:sp>
      <p:pic>
        <p:nvPicPr>
          <p:cNvPr id="5" name="Content Placeholder 4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5A41A814-C305-4885-8DAF-4CC8D2CDC1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8700" y="1085850"/>
            <a:ext cx="10184130" cy="5657850"/>
          </a:xfrm>
        </p:spPr>
      </p:pic>
    </p:spTree>
    <p:extLst>
      <p:ext uri="{BB962C8B-B14F-4D97-AF65-F5344CB8AC3E}">
        <p14:creationId xmlns:p14="http://schemas.microsoft.com/office/powerpoint/2010/main" val="399880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1DE5B-399A-4CCA-9B06-7F06C8B63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84328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/>
              <a:t>Code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7BE086-2CFD-43A7-994B-8CDB78450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2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CCF33-7215-4C11-80FF-00764194F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CD548-CD19-45AB-8D8B-02185E864E38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Isolation of concrete classes:</a:t>
            </a:r>
            <a:r>
              <a:rPr lang="en-US" sz="28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4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  <a:r>
              <a:rPr lang="en-US" sz="2400" dirty="0"/>
              <a:t> factory encapsulates the responsibility and the process of creating product objects, it isolates clients from implementation classes. </a:t>
            </a:r>
            <a:endParaRPr lang="en-US" sz="2400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>
              <a:buNone/>
            </a:pPr>
            <a:r>
              <a:rPr lang="en-US" sz="2800" b="1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Exchanging Product Families easily:</a:t>
            </a:r>
            <a:r>
              <a:rPr lang="en-US" sz="28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4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The class of a concrete factory appears only once in an application, that is where it’s instantiated. </a:t>
            </a:r>
            <a:r>
              <a:rPr lang="en-US" sz="2400" dirty="0"/>
              <a:t>This makes it easy to change the concrete factory an application uses.</a:t>
            </a:r>
            <a:endParaRPr lang="en-US" sz="24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1290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FB32-1C36-4733-AE42-A0107465A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E4353-C6BC-4F91-AF8E-F0A711961A2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4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Difficult to support new kind of products:</a:t>
            </a:r>
            <a:r>
              <a:rPr lang="en-US" sz="3200" dirty="0"/>
              <a:t>  </a:t>
            </a:r>
          </a:p>
          <a:p>
            <a:pPr marL="0" indent="0">
              <a:buNone/>
            </a:pPr>
            <a:r>
              <a:rPr lang="en-US" sz="3200" dirty="0"/>
              <a:t>Supporting new kinds of products requires extending the factory interface, which involves changing the Abstract-Factory class and all of its subclasses.</a:t>
            </a:r>
          </a:p>
        </p:txBody>
      </p:sp>
    </p:spTree>
    <p:extLst>
      <p:ext uri="{BB962C8B-B14F-4D97-AF65-F5344CB8AC3E}">
        <p14:creationId xmlns:p14="http://schemas.microsoft.com/office/powerpoint/2010/main" val="2755061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4980110F-9CB3-433E-99F7-13B5C19EC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450" y="1062990"/>
            <a:ext cx="9201150" cy="5109210"/>
          </a:xfrm>
        </p:spPr>
      </p:pic>
    </p:spTree>
    <p:extLst>
      <p:ext uri="{BB962C8B-B14F-4D97-AF65-F5344CB8AC3E}">
        <p14:creationId xmlns:p14="http://schemas.microsoft.com/office/powerpoint/2010/main" val="2436431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432DA31-8308-4F44-87C4-068169AA4D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FF1A693B-B01F-495D-B7C3-A8A32FABDC3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tx1"/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42EA3D89-AA8F-4B30-BD32-689BC0817F1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560822-202F-44A1-8AD0-4DFA0B9788E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6819FEB-3028-4930-BB95-4DF764A2911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F9F751C-6659-4D1E-92FD-F653077543E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D2BF8AC-7D53-4998-8B45-DDA32D624F5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C5B4D07-C909-48CD-A1B0-D48FD4D9B02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8043747-57B7-424E-81AA-F86746B46ED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91A125-4718-4F53-81E7-7DD538EF254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4490403-923C-4FBB-B4B5-9708272E785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1AF7DE2-46D4-4A1A-8502-679599FAA1B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AF0E1CC-1975-466F-9B4D-9727ECE1CB5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DF1D877-8EFC-4F1B-A677-51DE12C7482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7BC62A0-A1B6-4F2C-A7D7-6DDE86ED346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DD51015-48F8-4C3D-A4CE-D9A9F52CBF1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8DF23A-8AC4-4AB0-89CF-DC73E1958EC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9F8B4E1-78B6-497E-ACAF-4EAF766F162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DC6E287-A402-4B78-B9DE-59A55DEA42B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F1FD36A-C6E2-4FAD-A06A-17C2826DC76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98148C8-561B-41C5-B84D-9038A55FF603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0E1BA28-1C9D-4B6A-8610-6EED517A21CF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856D590-837C-4B34-AD19-BB4200B1201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26A8CDB-67AB-41B4-9D28-BB0A3D29586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CE0B0B9-59BC-4F11-8D94-F395B1F84B0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84D4EEB-3A53-40A0-B4CB-9D0CC6FC10C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73CEA0B-0FD7-469F-BFEB-12DEE7C9EC0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A16A0F7-B0E9-4216-A538-A000F19FCA3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A2F049B-0BE4-4AE2-ABF4-D604BE5B52B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AA867C9-DE9A-4405-8E53-AC18CCEE776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88425B5-1685-4D9F-87AA-213D8596F423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F675449-5E54-4703-A333-7C844C69CB2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85F835A-372F-42AB-A530-928AC447F07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68D73EC-6E94-474A-95AE-0DF8F01A3BF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CD7A246-2853-41AC-AEBA-B812D2DA5BF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EC8E081-AEE0-4D38-A497-DAE57B9C576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EDFBE0B-3ABF-4BFB-A687-82C67B58905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B06B412-2CD5-479C-9885-1D6B02E5C86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F49912C-3259-4D0B-AB19-33BC8EA8271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DD0A671-A77D-4985-8C1C-F7D735D9A29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1791C46-32E4-4EA5-BCD1-6C917687295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84802A4-337B-4DEE-935B-E5F9C0FA2E4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18A605A-F0CB-4C95-B35C-187301ECAD2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4BBF6C9-9BE3-4B76-969D-FCC5846CB5D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F940DB1-E3A8-4445-B07A-DB784F68D62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B42900D-37AA-4CC9-A27D-35327F49D17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01FC7C9-6B6B-4D53-B616-5509384E509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5BBD75B-7F19-4752-A6BD-1642C987C3E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8099A3D-93D4-47B2-BC23-8DB271983AD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4A144D2-82FB-4610-ABA1-B9FBD739134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782A9D6-5B2B-47A8-AB6D-7A5C6163CDF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4D4EB4F-C925-4F2D-A620-1588FC290DB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0104374-7C09-4324-B491-1E6EA7658E3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82E5189-2C41-4C43-B8EC-13E0ACF46FF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5DADB3E-0B98-443D-9A49-BBC833BF368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883516F-515E-4DBE-A2EB-0500F413ADE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A34DACD-FEC2-494D-A789-C09F9A2B58D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7D83997-606B-41D3-9439-E2D41C784F3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A30A759-F1D3-4894-AC5E-96686CBD703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5599209-8D45-463F-A6C3-95AC93BC471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D0DD26B-6FDE-4C29-A30B-903D439BE26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79C92-3879-47DD-9741-AD21E387342F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B70162F-223D-4EB1-9505-35D2AB612F1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D4B954B-C564-4F7B-8B86-5E2336FF9FF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62E90741-9F35-41E1-BF27-FBC92A75D7B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8E2D2E8-098F-44DD-B4D6-D7514EB7282F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376E433-9794-487F-9D24-65C61C40105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971FF63-F764-417E-8C5D-B6FB5205AA0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1333B6C0-D004-4DF4-A04D-6BE5BB85628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4BD1ECB-7B27-4957-9983-E91CAA5CE013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3F4CFF6C-2989-4090-BAE6-A14B3B855D9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87DB52A-D2E0-40E4-9419-EA35343EC7B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8D20BB4-F6E3-4D47-B94E-E3431DA3930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0728C10-A418-4572-9383-B5EF0A106E3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C9E6DDC-9AD5-4EC0-8300-494012BEA35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7CE0F0A0-5FD7-4A21-B839-69241D58A1D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E29FDB8-240A-41E1-B846-0C9D20B0F9B3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CE05712F-D9DC-499D-8805-38FDC2D0C0B3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B87446A-0ADE-4BB1-AE78-7146B267633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8188F5D-F806-47EF-9225-C9B1A0AD450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52270029-B1B7-43AD-B34D-9B7AA9742B8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B8013433-8074-40C7-812C-8A1B61DEFAF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F2E07835-5E05-4B42-BEF0-AACF80F94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58" y="-81280"/>
            <a:ext cx="6146204" cy="7012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E2987E-C642-4713-B2CF-499D4E7EBA63}"/>
              </a:ext>
            </a:extLst>
          </p:cNvPr>
          <p:cNvSpPr txBox="1"/>
          <p:nvPr/>
        </p:nvSpPr>
        <p:spPr>
          <a:xfrm>
            <a:off x="773248" y="425691"/>
            <a:ext cx="26136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Know the presenters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596542-92E6-48CC-8C0C-08700CE55AFD}"/>
              </a:ext>
            </a:extLst>
          </p:cNvPr>
          <p:cNvSpPr txBox="1"/>
          <p:nvPr/>
        </p:nvSpPr>
        <p:spPr>
          <a:xfrm>
            <a:off x="707453" y="3787789"/>
            <a:ext cx="43269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Dipanshu</a:t>
            </a:r>
          </a:p>
          <a:p>
            <a:r>
              <a:rPr lang="en-US" sz="4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and </a:t>
            </a:r>
          </a:p>
          <a:p>
            <a:r>
              <a:rPr lang="en-US" sz="4000" dirty="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Sagarika</a:t>
            </a:r>
            <a:endParaRPr lang="en-US" sz="40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243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537ABAA-60F8-4F51-BAD2-B8A39B1C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510840"/>
            <a:ext cx="9997440" cy="5991560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987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F096A53-D925-4110-90B1-DB305DE98B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58" r="9129"/>
          <a:stretch/>
        </p:blipFill>
        <p:spPr>
          <a:xfrm>
            <a:off x="20" y="975"/>
            <a:ext cx="7552924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CEED38-66FC-4D91-86AF-A99BDCEF96A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B15E3B-6D2B-4679-8A5A-FD178FD9C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134" y="2689014"/>
            <a:ext cx="4144625" cy="1479971"/>
          </a:xfrm>
          <a:solidFill>
            <a:schemeClr val="bg1">
              <a:alpha val="26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sx="1000" sy="1000" algn="ctr" rotWithShape="0">
                    <a:srgbClr val="000000"/>
                  </a:outerShdw>
                </a:effectLst>
              </a:rPr>
              <a:t>Abstract factory  </a:t>
            </a:r>
            <a:endParaRPr lang="en-US" b="1" dirty="0">
              <a:effectLst>
                <a:outerShdw blurRad="50800" dist="50800" dir="5400000" sx="90000" sy="90000" algn="ctr" rotWithShape="0">
                  <a:srgbClr val="000000">
                    <a:alpha val="8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730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E5B9192-9D8D-4D86-829B-19A9CFD17DD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9" name="Picture 8" descr="A car parked on the side of a road&#10;&#10;Description generated with very high confidence">
            <a:extLst>
              <a:ext uri="{FF2B5EF4-FFF2-40B4-BE49-F238E27FC236}">
                <a16:creationId xmlns:a16="http://schemas.microsoft.com/office/drawing/2014/main" id="{7B4DF7A1-BA88-4819-B020-25E68A75BD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061" b="4359"/>
          <a:stretch/>
        </p:blipFill>
        <p:spPr>
          <a:xfrm>
            <a:off x="5578" y="0"/>
            <a:ext cx="6095980" cy="2623353"/>
          </a:xfrm>
          <a:prstGeom prst="rect">
            <a:avLst/>
          </a:prstGeom>
        </p:spPr>
      </p:pic>
      <p:pic>
        <p:nvPicPr>
          <p:cNvPr id="11" name="Picture 10" descr="A motorcycle parked on the side of a road&#10;&#10;Description generated with very high confidence">
            <a:extLst>
              <a:ext uri="{FF2B5EF4-FFF2-40B4-BE49-F238E27FC236}">
                <a16:creationId xmlns:a16="http://schemas.microsoft.com/office/drawing/2014/main" id="{E14A6A0D-371E-47C7-9569-76EEAC76DE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272" b="128"/>
          <a:stretch/>
        </p:blipFill>
        <p:spPr>
          <a:xfrm>
            <a:off x="-1590" y="2624328"/>
            <a:ext cx="6096000" cy="4233672"/>
          </a:xfrm>
          <a:prstGeom prst="rect">
            <a:avLst/>
          </a:prstGeom>
        </p:spPr>
      </p:pic>
      <p:pic>
        <p:nvPicPr>
          <p:cNvPr id="18" name="Picture 17" descr="A close up of a watch&#10;&#10;Description generated with high confidence">
            <a:extLst>
              <a:ext uri="{FF2B5EF4-FFF2-40B4-BE49-F238E27FC236}">
                <a16:creationId xmlns:a16="http://schemas.microsoft.com/office/drawing/2014/main" id="{A624E4F4-AD37-4CCC-B69C-24C95C1C91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0" y="1786"/>
            <a:ext cx="12188825" cy="685621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E3BDDE-4F3F-4AD3-B2CD-1FBC23009D7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3733" y="0"/>
            <a:ext cx="680" cy="6858000"/>
          </a:xfrm>
          <a:prstGeom prst="line">
            <a:avLst/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3FEEA4-DD8F-407E-B43B-8471A17A21C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590" y="2611819"/>
            <a:ext cx="6087381" cy="0"/>
          </a:xfrm>
          <a:prstGeom prst="line">
            <a:avLst/>
          </a:prstGeom>
          <a:noFill/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6B25014-0194-4E30-A457-381F4954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353" y="1828800"/>
            <a:ext cx="6092144" cy="3166110"/>
          </a:xfrm>
          <a:solidFill>
            <a:schemeClr val="bg1">
              <a:lumMod val="95000"/>
              <a:lumOff val="5000"/>
              <a:alpha val="78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000" b="1" dirty="0"/>
              <a:t>Goal</a:t>
            </a:r>
            <a:br>
              <a:rPr lang="en-US" sz="3000" dirty="0"/>
            </a:br>
            <a:r>
              <a:rPr lang="en-US" sz="3000" dirty="0"/>
              <a:t>Client needs a BMW</a:t>
            </a:r>
            <a:br>
              <a:rPr lang="en-US" sz="3000" dirty="0"/>
            </a:br>
            <a:r>
              <a:rPr lang="en-US" sz="3000" dirty="0"/>
              <a:t>(Car: Nazca C2 or a bike: K 1300 S) </a:t>
            </a:r>
            <a:br>
              <a:rPr lang="en-US" sz="3000" dirty="0"/>
            </a:b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852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B80CC-FCDD-4D40-9F78-DED89A58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52738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4FB01-112B-46B0-A6F7-5E001F127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64913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400" dirty="0"/>
              <a:t>As a developer I will develop a system such that client gets the final product as Nazca C2 or K 1300 S and can call methods on them.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/>
              <a:t>Design constraints:</a:t>
            </a:r>
          </a:p>
          <a:p>
            <a:r>
              <a:rPr lang="en-US" sz="4400" dirty="0"/>
              <a:t>Independent of knowledge of how the objects are created</a:t>
            </a:r>
          </a:p>
          <a:p>
            <a:r>
              <a:rPr lang="en-US" sz="4400" dirty="0"/>
              <a:t>Client should not make objects directly</a:t>
            </a:r>
          </a:p>
          <a:p>
            <a:r>
              <a:rPr lang="en-US" sz="4400" dirty="0"/>
              <a:t>NO </a:t>
            </a:r>
            <a:r>
              <a:rPr lang="en-US" sz="5100" b="1" i="1" dirty="0">
                <a:solidFill>
                  <a:srgbClr val="FFC000"/>
                </a:solidFill>
              </a:rPr>
              <a:t>‘new’ </a:t>
            </a:r>
            <a:r>
              <a:rPr lang="en-US" sz="4400" dirty="0"/>
              <a:t>keyword in client code</a:t>
            </a:r>
          </a:p>
        </p:txBody>
      </p:sp>
    </p:spTree>
    <p:extLst>
      <p:ext uri="{BB962C8B-B14F-4D97-AF65-F5344CB8AC3E}">
        <p14:creationId xmlns:p14="http://schemas.microsoft.com/office/powerpoint/2010/main" val="473383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B7CDE-1E1F-46C8-8400-385E29234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7920"/>
          </a:xfrm>
          <a:solidFill>
            <a:schemeClr val="bg1">
              <a:lumMod val="95000"/>
              <a:lumOff val="5000"/>
            </a:schemeClr>
          </a:solidFill>
        </p:spPr>
        <p:txBody>
          <a:bodyPr/>
          <a:lstStyle/>
          <a:p>
            <a:pPr algn="ctr"/>
            <a:r>
              <a:rPr lang="en-US" dirty="0"/>
              <a:t>SOLUTION</a:t>
            </a:r>
          </a:p>
        </p:txBody>
      </p:sp>
      <p:pic>
        <p:nvPicPr>
          <p:cNvPr id="5" name="Content Placeholder 4" descr="A person throwing a ball&#10;&#10;Description generated with high confidence">
            <a:extLst>
              <a:ext uri="{FF2B5EF4-FFF2-40B4-BE49-F238E27FC236}">
                <a16:creationId xmlns:a16="http://schemas.microsoft.com/office/drawing/2014/main" id="{80426FB5-C856-4203-86AD-3BBE2C3802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960" y="1456293"/>
            <a:ext cx="5466080" cy="3620294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2AA91AF-AA0C-4963-A2E5-7413F25EAD95}"/>
              </a:ext>
            </a:extLst>
          </p:cNvPr>
          <p:cNvSpPr txBox="1">
            <a:spLocks/>
          </p:cNvSpPr>
          <p:nvPr/>
        </p:nvSpPr>
        <p:spPr>
          <a:xfrm>
            <a:off x="0" y="5222240"/>
            <a:ext cx="12192000" cy="1635759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Abstract factory</a:t>
            </a:r>
          </a:p>
          <a:p>
            <a:pPr algn="ctr"/>
            <a:r>
              <a:rPr lang="en-US" dirty="0"/>
              <a:t>(</a:t>
            </a:r>
            <a:r>
              <a:rPr lang="en-US" cap="none" dirty="0"/>
              <a:t>Factory of factories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7960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CC799-1FCD-4576-A419-A065932E4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828800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Abstract factory</a:t>
            </a:r>
            <a:br>
              <a:rPr lang="en-US" dirty="0"/>
            </a:br>
            <a:r>
              <a:rPr lang="en-US" cap="none" dirty="0"/>
              <a:t>T</a:t>
            </a:r>
            <a:r>
              <a:rPr lang="en-US" sz="2700" cap="none" dirty="0"/>
              <a:t>he purpose of the </a:t>
            </a:r>
            <a:r>
              <a:rPr lang="en-US" sz="2700" b="1" cap="none" dirty="0"/>
              <a:t>abstract factory</a:t>
            </a:r>
            <a:r>
              <a:rPr lang="en-US" sz="2700" cap="none" dirty="0"/>
              <a:t> is to provide an interface for creating families of related objects, without specifying concrete classes.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1957E-8E8C-4AE3-8328-5FB5B2321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441" y="2203027"/>
            <a:ext cx="10131425" cy="3984413"/>
          </a:xfrm>
        </p:spPr>
        <p:txBody>
          <a:bodyPr>
            <a:normAutofit/>
          </a:bodyPr>
          <a:lstStyle/>
          <a:p>
            <a:r>
              <a:rPr lang="en-US" sz="2400" b="1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Creational Pattern</a:t>
            </a:r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 creates an object (that follow a general pattern)*</a:t>
            </a:r>
          </a:p>
          <a:p>
            <a:r>
              <a:rPr lang="en-US" sz="2400" b="1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Super-factory </a:t>
            </a:r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which creates other factories</a:t>
            </a:r>
          </a:p>
          <a:p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Clients </a:t>
            </a:r>
            <a:r>
              <a:rPr lang="en-US" sz="2400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never create</a:t>
            </a:r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desired objects directly, they ask the abstract factory to do that for them</a:t>
            </a:r>
          </a:p>
          <a:p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At </a:t>
            </a:r>
            <a:r>
              <a:rPr lang="en-US" sz="2400" u="sng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runtime</a:t>
            </a:r>
            <a:r>
              <a:rPr lang="en-US" sz="2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abstract factory is coupled with any desired concrete factory which can create objects of desired type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0073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0B57C-CADB-4CED-871A-FAF0699A5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667820"/>
          </a:xfrm>
          <a:solidFill>
            <a:schemeClr val="bg1">
              <a:lumMod val="95000"/>
              <a:lumOff val="5000"/>
            </a:schemeClr>
          </a:solidFill>
        </p:spPr>
        <p:txBody>
          <a:bodyPr/>
          <a:lstStyle/>
          <a:p>
            <a:pPr algn="ctr"/>
            <a:r>
              <a:rPr lang="en-US" dirty="0"/>
              <a:t>PERCEPTION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3C2284-6360-4995-9E47-BCB855FDF237}"/>
              </a:ext>
            </a:extLst>
          </p:cNvPr>
          <p:cNvSpPr txBox="1"/>
          <p:nvPr/>
        </p:nvSpPr>
        <p:spPr>
          <a:xfrm>
            <a:off x="291101" y="783771"/>
            <a:ext cx="11609798" cy="6001643"/>
          </a:xfrm>
          <a:prstGeom prst="rect">
            <a:avLst/>
          </a:prstGeom>
          <a:solidFill>
            <a:schemeClr val="tx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CEE4DE-8037-4D05-951B-5D6793593CCE}"/>
              </a:ext>
            </a:extLst>
          </p:cNvPr>
          <p:cNvSpPr/>
          <p:nvPr/>
        </p:nvSpPr>
        <p:spPr>
          <a:xfrm>
            <a:off x="6096000" y="872936"/>
            <a:ext cx="2065106" cy="2095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(BMW)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Abstract Factory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Declares an </a:t>
            </a:r>
            <a:r>
              <a:rPr lang="en-US" sz="1600" b="1" u="sng" dirty="0">
                <a:solidFill>
                  <a:schemeClr val="bg1"/>
                </a:solidFill>
              </a:rPr>
              <a:t>interface</a:t>
            </a:r>
            <a:r>
              <a:rPr lang="en-US" sz="1600" dirty="0">
                <a:solidFill>
                  <a:schemeClr val="bg1"/>
                </a:solidFill>
              </a:rPr>
              <a:t> for operations that create abstract product objects.</a:t>
            </a:r>
            <a:endParaRPr lang="en-US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E24455-1349-4CF0-BAB7-85045D01A203}"/>
              </a:ext>
            </a:extLst>
          </p:cNvPr>
          <p:cNvSpPr/>
          <p:nvPr/>
        </p:nvSpPr>
        <p:spPr>
          <a:xfrm>
            <a:off x="9443417" y="872936"/>
            <a:ext cx="2065106" cy="2095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Client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fontAlgn="base"/>
            <a:r>
              <a:rPr lang="en-US" sz="1600" dirty="0">
                <a:solidFill>
                  <a:schemeClr val="bg1"/>
                </a:solidFill>
              </a:rPr>
              <a:t>Uses only </a:t>
            </a:r>
            <a:r>
              <a:rPr lang="en-US" sz="16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interfaces</a:t>
            </a:r>
            <a:r>
              <a:rPr lang="en-US" sz="1600" dirty="0">
                <a:solidFill>
                  <a:schemeClr val="bg1"/>
                </a:solidFill>
              </a:rPr>
              <a:t> declared by Abstract-Factory and Abstract-Product classes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9A8222-5D1A-414F-A8CB-E92EC4A2C59F}"/>
              </a:ext>
            </a:extLst>
          </p:cNvPr>
          <p:cNvSpPr/>
          <p:nvPr/>
        </p:nvSpPr>
        <p:spPr>
          <a:xfrm>
            <a:off x="683477" y="1920899"/>
            <a:ext cx="2065106" cy="2186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(Car Factory)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Concrete Factory 1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fontAlgn="base"/>
            <a:r>
              <a:rPr lang="en-US" sz="1600" b="1" u="sng" dirty="0">
                <a:solidFill>
                  <a:schemeClr val="bg1"/>
                </a:solidFill>
              </a:rPr>
              <a:t>Implements</a:t>
            </a:r>
            <a:r>
              <a:rPr lang="en-US" sz="1600" dirty="0">
                <a:solidFill>
                  <a:schemeClr val="bg1"/>
                </a:solidFill>
              </a:rPr>
              <a:t> the operations declared in the Abstract-Factory to create concrete product objects.</a:t>
            </a:r>
          </a:p>
          <a:p>
            <a:pPr fontAlgn="base"/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6D5705-4E8E-4FC6-9C89-D2AFE9FEA034}"/>
              </a:ext>
            </a:extLst>
          </p:cNvPr>
          <p:cNvSpPr/>
          <p:nvPr/>
        </p:nvSpPr>
        <p:spPr>
          <a:xfrm>
            <a:off x="3524648" y="1936798"/>
            <a:ext cx="2065106" cy="2170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(Bike Factory)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Concrete Factory 2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fontAlgn="base"/>
            <a:r>
              <a:rPr lang="en-US" sz="1600" b="1" u="sng" dirty="0">
                <a:solidFill>
                  <a:schemeClr val="bg1"/>
                </a:solidFill>
              </a:rPr>
              <a:t>Implements</a:t>
            </a:r>
            <a:r>
              <a:rPr lang="en-US" sz="1600" dirty="0">
                <a:solidFill>
                  <a:schemeClr val="bg1"/>
                </a:solidFill>
              </a:rPr>
              <a:t> the operations declared in the Abstract-Factory to create concrete product objects.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A6E11B-8798-4293-9894-15817DC41334}"/>
              </a:ext>
            </a:extLst>
          </p:cNvPr>
          <p:cNvSpPr/>
          <p:nvPr/>
        </p:nvSpPr>
        <p:spPr>
          <a:xfrm>
            <a:off x="2871505" y="4348414"/>
            <a:ext cx="2331866" cy="2346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(Nazca C2)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Product 1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fontAlgn="base"/>
            <a:r>
              <a:rPr lang="en-US" sz="1600" dirty="0">
                <a:solidFill>
                  <a:schemeClr val="bg1"/>
                </a:solidFill>
              </a:rPr>
              <a:t>Defines a product </a:t>
            </a:r>
            <a:r>
              <a:rPr lang="en-US" sz="1600" b="1" u="sng" dirty="0">
                <a:solidFill>
                  <a:schemeClr val="bg1"/>
                </a:solidFill>
              </a:rPr>
              <a:t>object</a:t>
            </a:r>
            <a:r>
              <a:rPr lang="en-US" sz="1600" dirty="0">
                <a:solidFill>
                  <a:schemeClr val="bg1"/>
                </a:solidFill>
              </a:rPr>
              <a:t> to be created by the corresponding concrete factory and implements the Abstract-Product interface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C04C2B-49D3-4629-A626-7F037CC8883C}"/>
              </a:ext>
            </a:extLst>
          </p:cNvPr>
          <p:cNvSpPr/>
          <p:nvPr/>
        </p:nvSpPr>
        <p:spPr>
          <a:xfrm>
            <a:off x="6322276" y="4348413"/>
            <a:ext cx="2331866" cy="2346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(BMW K 1300 S)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Product 2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fontAlgn="base"/>
            <a:r>
              <a:rPr lang="en-US" sz="1600" dirty="0">
                <a:solidFill>
                  <a:schemeClr val="bg1"/>
                </a:solidFill>
              </a:rPr>
              <a:t>Defines a product </a:t>
            </a:r>
            <a:r>
              <a:rPr lang="en-US" sz="1600" b="1" u="sng" dirty="0">
                <a:solidFill>
                  <a:schemeClr val="bg1"/>
                </a:solidFill>
              </a:rPr>
              <a:t>object</a:t>
            </a:r>
            <a:r>
              <a:rPr lang="en-US" sz="1600" dirty="0">
                <a:solidFill>
                  <a:schemeClr val="bg1"/>
                </a:solidFill>
              </a:rPr>
              <a:t> to be created by the corresponding concrete factory and implements the Abstract-Product interface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762F726-0DD6-4A20-A242-4D6D9D1DE0BE}"/>
              </a:ext>
            </a:extLst>
          </p:cNvPr>
          <p:cNvSpPr/>
          <p:nvPr/>
        </p:nvSpPr>
        <p:spPr>
          <a:xfrm rot="10800000">
            <a:off x="8294913" y="1920899"/>
            <a:ext cx="1014695" cy="12647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5EAE85-64F3-4A21-A927-BA0A7D2745D8}"/>
              </a:ext>
            </a:extLst>
          </p:cNvPr>
          <p:cNvSpPr txBox="1"/>
          <p:nvPr/>
        </p:nvSpPr>
        <p:spPr>
          <a:xfrm>
            <a:off x="8458200" y="1458686"/>
            <a:ext cx="74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uses</a:t>
            </a:r>
          </a:p>
        </p:txBody>
      </p:sp>
      <p:sp>
        <p:nvSpPr>
          <p:cNvPr id="23" name="Arrow: Bent-Up 22">
            <a:extLst>
              <a:ext uri="{FF2B5EF4-FFF2-40B4-BE49-F238E27FC236}">
                <a16:creationId xmlns:a16="http://schemas.microsoft.com/office/drawing/2014/main" id="{44ED47CA-2C5D-469A-9786-89280A4EF083}"/>
              </a:ext>
            </a:extLst>
          </p:cNvPr>
          <p:cNvSpPr/>
          <p:nvPr/>
        </p:nvSpPr>
        <p:spPr>
          <a:xfrm rot="16200000" flipV="1">
            <a:off x="3527918" y="-824840"/>
            <a:ext cx="466438" cy="4402108"/>
          </a:xfrm>
          <a:prstGeom prst="bentUpArrow">
            <a:avLst>
              <a:gd name="adj1" fmla="val 8663"/>
              <a:gd name="adj2" fmla="val 25000"/>
              <a:gd name="adj3" fmla="val 32002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Bent-Up 23">
            <a:extLst>
              <a:ext uri="{FF2B5EF4-FFF2-40B4-BE49-F238E27FC236}">
                <a16:creationId xmlns:a16="http://schemas.microsoft.com/office/drawing/2014/main" id="{B1F2836B-C423-4230-834C-22CFCDB12CA4}"/>
              </a:ext>
            </a:extLst>
          </p:cNvPr>
          <p:cNvSpPr/>
          <p:nvPr/>
        </p:nvSpPr>
        <p:spPr>
          <a:xfrm rot="16200000" flipV="1">
            <a:off x="4984456" y="850283"/>
            <a:ext cx="369333" cy="1586135"/>
          </a:xfrm>
          <a:prstGeom prst="bentUpArrow">
            <a:avLst>
              <a:gd name="adj1" fmla="val 8663"/>
              <a:gd name="adj2" fmla="val 25000"/>
              <a:gd name="adj3" fmla="val 32002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4E032A-E3BC-4478-BD6D-88B730F49ABB}"/>
              </a:ext>
            </a:extLst>
          </p:cNvPr>
          <p:cNvSpPr txBox="1"/>
          <p:nvPr/>
        </p:nvSpPr>
        <p:spPr>
          <a:xfrm>
            <a:off x="2623457" y="783771"/>
            <a:ext cx="1513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extends</a:t>
            </a:r>
          </a:p>
        </p:txBody>
      </p:sp>
      <p:sp>
        <p:nvSpPr>
          <p:cNvPr id="27" name="Arrow: Bent-Up 26">
            <a:extLst>
              <a:ext uri="{FF2B5EF4-FFF2-40B4-BE49-F238E27FC236}">
                <a16:creationId xmlns:a16="http://schemas.microsoft.com/office/drawing/2014/main" id="{A34C21C5-7156-494A-84BB-E57241592EDA}"/>
              </a:ext>
            </a:extLst>
          </p:cNvPr>
          <p:cNvSpPr/>
          <p:nvPr/>
        </p:nvSpPr>
        <p:spPr>
          <a:xfrm rot="5400000">
            <a:off x="997751" y="4785988"/>
            <a:ext cx="1491350" cy="366689"/>
          </a:xfrm>
          <a:prstGeom prst="bentUpArrow">
            <a:avLst>
              <a:gd name="adj1" fmla="val 13125"/>
              <a:gd name="adj2" fmla="val 25000"/>
              <a:gd name="adj3" fmla="val 25000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A5C0E1-1E12-44AA-8CFE-8944EADE8D55}"/>
              </a:ext>
            </a:extLst>
          </p:cNvPr>
          <p:cNvSpPr txBox="1"/>
          <p:nvPr/>
        </p:nvSpPr>
        <p:spPr>
          <a:xfrm>
            <a:off x="441177" y="4615543"/>
            <a:ext cx="995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creates</a:t>
            </a:r>
          </a:p>
        </p:txBody>
      </p:sp>
      <p:sp>
        <p:nvSpPr>
          <p:cNvPr id="29" name="Arrow: Bent-Up 28">
            <a:extLst>
              <a:ext uri="{FF2B5EF4-FFF2-40B4-BE49-F238E27FC236}">
                <a16:creationId xmlns:a16="http://schemas.microsoft.com/office/drawing/2014/main" id="{3DABE3F5-3A1A-4551-9476-08B77922DD33}"/>
              </a:ext>
            </a:extLst>
          </p:cNvPr>
          <p:cNvSpPr/>
          <p:nvPr/>
        </p:nvSpPr>
        <p:spPr>
          <a:xfrm flipV="1">
            <a:off x="5880854" y="3668640"/>
            <a:ext cx="1891546" cy="348186"/>
          </a:xfrm>
          <a:prstGeom prst="bentUpArrow">
            <a:avLst>
              <a:gd name="adj1" fmla="val 15620"/>
              <a:gd name="adj2" fmla="val 25000"/>
              <a:gd name="adj3" fmla="val 15622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DD23CD-6BDD-4B16-AE50-BA84576004F9}"/>
              </a:ext>
            </a:extLst>
          </p:cNvPr>
          <p:cNvSpPr txBox="1"/>
          <p:nvPr/>
        </p:nvSpPr>
        <p:spPr>
          <a:xfrm>
            <a:off x="6322276" y="3680226"/>
            <a:ext cx="1265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creates</a:t>
            </a:r>
          </a:p>
        </p:txBody>
      </p:sp>
      <p:pic>
        <p:nvPicPr>
          <p:cNvPr id="33" name="Picture 32" descr="A car parked on the side of a road&#10;&#10;Description generated with very high confidence">
            <a:extLst>
              <a:ext uri="{FF2B5EF4-FFF2-40B4-BE49-F238E27FC236}">
                <a16:creationId xmlns:a16="http://schemas.microsoft.com/office/drawing/2014/main" id="{92264B9F-5BD6-4B54-9D1D-89B6CA9C4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944" y="3245249"/>
            <a:ext cx="3121152" cy="1956816"/>
          </a:xfrm>
          <a:prstGeom prst="rect">
            <a:avLst/>
          </a:prstGeom>
        </p:spPr>
      </p:pic>
      <p:sp>
        <p:nvSpPr>
          <p:cNvPr id="34" name="Cloud 33">
            <a:extLst>
              <a:ext uri="{FF2B5EF4-FFF2-40B4-BE49-F238E27FC236}">
                <a16:creationId xmlns:a16="http://schemas.microsoft.com/office/drawing/2014/main" id="{10DD2F27-F052-4107-B2E6-DABD425923E8}"/>
              </a:ext>
            </a:extLst>
          </p:cNvPr>
          <p:cNvSpPr/>
          <p:nvPr/>
        </p:nvSpPr>
        <p:spPr>
          <a:xfrm>
            <a:off x="9249484" y="4660133"/>
            <a:ext cx="2331866" cy="2109750"/>
          </a:xfrm>
          <a:prstGeom prst="cloud">
            <a:avLst/>
          </a:prstGeom>
          <a:solidFill>
            <a:schemeClr val="bg2">
              <a:alpha val="9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Still nebulous?</a:t>
            </a:r>
          </a:p>
          <a:p>
            <a:pPr algn="ctr"/>
            <a:r>
              <a:rPr lang="en-US" dirty="0"/>
              <a:t>Don’t worry, UML and code will clear your doubts</a:t>
            </a:r>
          </a:p>
        </p:txBody>
      </p:sp>
    </p:spTree>
    <p:extLst>
      <p:ext uri="{BB962C8B-B14F-4D97-AF65-F5344CB8AC3E}">
        <p14:creationId xmlns:p14="http://schemas.microsoft.com/office/powerpoint/2010/main" val="427140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Storyboard Layout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1255</TotalTime>
  <Words>308</Words>
  <Application>Microsoft Office PowerPoint</Application>
  <PresentationFormat>Widescreen</PresentationFormat>
  <Paragraphs>76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Microsoft Sans Serif</vt:lpstr>
      <vt:lpstr>Celestial</vt:lpstr>
      <vt:lpstr>Storyboard Layouts</vt:lpstr>
      <vt:lpstr>I am just a slide</vt:lpstr>
      <vt:lpstr>PowerPoint Presentation</vt:lpstr>
      <vt:lpstr>PowerPoint Presentation</vt:lpstr>
      <vt:lpstr>Abstract factory  </vt:lpstr>
      <vt:lpstr>Goal Client needs a BMW (Car: Nazca C2 or a bike: K 1300 S)  </vt:lpstr>
      <vt:lpstr>Problem Statement</vt:lpstr>
      <vt:lpstr>SOLUTION</vt:lpstr>
      <vt:lpstr> Abstract factory The purpose of the abstract factory is to provide an interface for creating families of related objects, without specifying concrete classes. </vt:lpstr>
      <vt:lpstr>PERCEPTION</vt:lpstr>
      <vt:lpstr>UML</vt:lpstr>
      <vt:lpstr>Code</vt:lpstr>
      <vt:lpstr>Advantages</vt:lpstr>
      <vt:lpstr>Disadvantages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Abstract factory</dc:title>
  <dc:creator>Dipanshu Sehjal</dc:creator>
  <cp:lastModifiedBy>Dipanshu Sehjal</cp:lastModifiedBy>
  <cp:revision>64</cp:revision>
  <dcterms:created xsi:type="dcterms:W3CDTF">2018-02-08T21:52:46Z</dcterms:created>
  <dcterms:modified xsi:type="dcterms:W3CDTF">2018-02-13T09:04:48Z</dcterms:modified>
</cp:coreProperties>
</file>