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3"/>
    <p:restoredTop sz="94631"/>
  </p:normalViewPr>
  <p:slideViewPr>
    <p:cSldViewPr snapToGrid="0" snapToObjects="1">
      <p:cViewPr>
        <p:scale>
          <a:sx n="64" d="100"/>
          <a:sy n="64" d="100"/>
        </p:scale>
        <p:origin x="624" y="8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E4C036-4E93-8047-B543-8C8F065FDF4A}" type="datetimeFigureOut">
              <a:rPr lang="en-US" smtClean="0"/>
              <a:t>4/29/17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972FE9-5CF8-BC41-8C04-7DE5A3548BD9}" type="slidenum">
              <a:rPr lang="en-US" smtClean="0"/>
              <a:t>‹#›</a:t>
            </a:fld>
            <a:endParaRPr lang="en-US"/>
          </a:p>
        </p:txBody>
      </p:sp>
    </p:spTree>
    <p:extLst>
      <p:ext uri="{BB962C8B-B14F-4D97-AF65-F5344CB8AC3E}">
        <p14:creationId xmlns:p14="http://schemas.microsoft.com/office/powerpoint/2010/main" val="2965030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F7F6121-0900-D641-B98C-69BDBE77EFE7}" type="datetimeFigureOut">
              <a:rPr lang="en-US" smtClean="0"/>
              <a:t>4/29/17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FAC6F9-6D4D-9440-83F3-7ED5EADC6F9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7F6121-0900-D641-B98C-69BDBE77EFE7}" type="datetimeFigureOut">
              <a:rPr lang="en-US" smtClean="0"/>
              <a:t>4/29/17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FAC6F9-6D4D-9440-83F3-7ED5EADC6F9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7F6121-0900-D641-B98C-69BDBE77EFE7}" type="datetimeFigureOut">
              <a:rPr lang="en-US" smtClean="0"/>
              <a:t>4/29/17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FAC6F9-6D4D-9440-83F3-7ED5EADC6F9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7F6121-0900-D641-B98C-69BDBE77EFE7}" type="datetimeFigureOut">
              <a:rPr lang="en-US" smtClean="0"/>
              <a:t>4/29/17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FAC6F9-6D4D-9440-83F3-7ED5EADC6F9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7F6121-0900-D641-B98C-69BDBE77EFE7}" type="datetimeFigureOut">
              <a:rPr lang="en-US" smtClean="0"/>
              <a:t>4/29/17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FAC6F9-6D4D-9440-83F3-7ED5EADC6F9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F7F6121-0900-D641-B98C-69BDBE77EFE7}" type="datetimeFigureOut">
              <a:rPr lang="en-US" smtClean="0"/>
              <a:t>4/29/17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FAC6F9-6D4D-9440-83F3-7ED5EADC6F9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F7F6121-0900-D641-B98C-69BDBE77EFE7}" type="datetimeFigureOut">
              <a:rPr lang="en-US" smtClean="0"/>
              <a:t>4/29/17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FAC6F9-6D4D-9440-83F3-7ED5EADC6F9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F7F6121-0900-D641-B98C-69BDBE77EFE7}" type="datetimeFigureOut">
              <a:rPr lang="en-US" smtClean="0"/>
              <a:t>4/29/17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FAC6F9-6D4D-9440-83F3-7ED5EADC6F9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F7F6121-0900-D641-B98C-69BDBE77EFE7}" type="datetimeFigureOut">
              <a:rPr lang="en-US" smtClean="0"/>
              <a:t>4/29/17</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BFAC6F9-6D4D-9440-83F3-7ED5EADC6F9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F7F6121-0900-D641-B98C-69BDBE77EFE7}" type="datetimeFigureOut">
              <a:rPr lang="en-US" smtClean="0"/>
              <a:t>4/29/17</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BFAC6F9-6D4D-9440-83F3-7ED5EADC6F9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accent2"/>
          </a:solid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7F6121-0900-D641-B98C-69BDBE77EFE7}" type="datetimeFigureOut">
              <a:rPr lang="en-US" smtClean="0"/>
              <a:t>4/29/17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FAC6F9-6D4D-9440-83F3-7ED5EADC6F9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F7F6121-0900-D641-B98C-69BDBE77EFE7}" type="datetimeFigureOut">
              <a:rPr lang="en-US" smtClean="0"/>
              <a:t>4/29/17</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BFAC6F9-6D4D-9440-83F3-7ED5EADC6F95}"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259959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163637"/>
          </a:xfrm>
        </p:spPr>
        <p:txBody>
          <a:bodyPr/>
          <a:lstStyle/>
          <a:p>
            <a:r>
              <a:rPr lang="en-US" dirty="0" smtClean="0"/>
              <a:t>State Pattern</a:t>
            </a:r>
            <a:endParaRPr lang="en-US" dirty="0"/>
          </a:p>
        </p:txBody>
      </p:sp>
      <p:sp>
        <p:nvSpPr>
          <p:cNvPr id="3" name="Subtitle 2"/>
          <p:cNvSpPr>
            <a:spLocks noGrp="1"/>
          </p:cNvSpPr>
          <p:nvPr>
            <p:ph type="subTitle" idx="1"/>
          </p:nvPr>
        </p:nvSpPr>
        <p:spPr>
          <a:xfrm>
            <a:off x="1524000" y="3102429"/>
            <a:ext cx="9144000" cy="2155371"/>
          </a:xfrm>
        </p:spPr>
        <p:txBody>
          <a:bodyPr/>
          <a:lstStyle/>
          <a:p>
            <a:endParaRPr lang="en-US" dirty="0" smtClean="0"/>
          </a:p>
          <a:p>
            <a:r>
              <a:rPr lang="en-US" sz="4000" dirty="0" smtClean="0"/>
              <a:t>Samuel Aney</a:t>
            </a:r>
            <a:endParaRPr lang="en-US" sz="4000" dirty="0"/>
          </a:p>
        </p:txBody>
      </p:sp>
    </p:spTree>
    <p:extLst>
      <p:ext uri="{BB962C8B-B14F-4D97-AF65-F5344CB8AC3E}">
        <p14:creationId xmlns:p14="http://schemas.microsoft.com/office/powerpoint/2010/main" val="16874051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US" dirty="0"/>
          </a:p>
        </p:txBody>
      </p:sp>
      <p:sp>
        <p:nvSpPr>
          <p:cNvPr id="3" name="Content Placeholder 2"/>
          <p:cNvSpPr>
            <a:spLocks noGrp="1"/>
          </p:cNvSpPr>
          <p:nvPr>
            <p:ph idx="1"/>
          </p:nvPr>
        </p:nvSpPr>
        <p:spPr/>
        <p:txBody>
          <a:bodyPr>
            <a:noAutofit/>
          </a:bodyPr>
          <a:lstStyle/>
          <a:p>
            <a:pPr>
              <a:buFont typeface="Arial" charset="0"/>
              <a:buChar char="•"/>
            </a:pPr>
            <a:r>
              <a:rPr lang="en-US" sz="2400" dirty="0" smtClean="0"/>
              <a:t>Sometimes an object’s behavior should depend on it’s state, i.e. the values of its member variables</a:t>
            </a:r>
          </a:p>
          <a:p>
            <a:pPr>
              <a:buFont typeface="Arial" charset="0"/>
              <a:buChar char="•"/>
            </a:pPr>
            <a:r>
              <a:rPr lang="en-US" sz="2400" dirty="0" smtClean="0"/>
              <a:t>This idea can be represented by defining an abstract state class that provides an interface and encapsulates the conditions for determining behavior</a:t>
            </a:r>
          </a:p>
          <a:p>
            <a:pPr>
              <a:buFont typeface="Arial" charset="0"/>
              <a:buChar char="•"/>
            </a:pPr>
            <a:r>
              <a:rPr lang="en-US" sz="2400" dirty="0" smtClean="0"/>
              <a:t>Then a class maintains a single state reference that determines behavior</a:t>
            </a:r>
          </a:p>
          <a:p>
            <a:pPr>
              <a:buFont typeface="Arial" charset="0"/>
              <a:buChar char="•"/>
            </a:pPr>
            <a:r>
              <a:rPr lang="en-US" sz="2400" dirty="0" smtClean="0"/>
              <a:t>The concrete states will implement the methods described in the interface and thus allow the owning object to modify its behavior at runtime without having to actually modify its dynamic type</a:t>
            </a:r>
          </a:p>
          <a:p>
            <a:pPr>
              <a:buFont typeface="Arial" charset="0"/>
              <a:buChar char="•"/>
            </a:pPr>
            <a:r>
              <a:rPr lang="en-US" sz="2400" dirty="0" smtClean="0"/>
              <a:t>The method of changing state can vary</a:t>
            </a:r>
          </a:p>
        </p:txBody>
      </p:sp>
    </p:spTree>
    <p:extLst>
      <p:ext uri="{BB962C8B-B14F-4D97-AF65-F5344CB8AC3E}">
        <p14:creationId xmlns:p14="http://schemas.microsoft.com/office/powerpoint/2010/main" val="179146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a:t>
            </a:r>
            <a:endParaRPr lang="en-US" dirty="0"/>
          </a:p>
        </p:txBody>
      </p:sp>
      <p:sp>
        <p:nvSpPr>
          <p:cNvPr id="3" name="Content Placeholder 2"/>
          <p:cNvSpPr>
            <a:spLocks noGrp="1"/>
          </p:cNvSpPr>
          <p:nvPr>
            <p:ph idx="1"/>
          </p:nvPr>
        </p:nvSpPr>
        <p:spPr/>
        <p:txBody>
          <a:bodyPr>
            <a:normAutofit/>
          </a:bodyPr>
          <a:lstStyle/>
          <a:p>
            <a:pPr>
              <a:buFont typeface="Arial" charset="0"/>
              <a:buChar char="•"/>
            </a:pPr>
            <a:r>
              <a:rPr lang="en-US" sz="2400" dirty="0" smtClean="0"/>
              <a:t>Allows more flexible classes without the complications of dynamic type casting</a:t>
            </a:r>
          </a:p>
          <a:p>
            <a:pPr>
              <a:buFont typeface="Arial" charset="0"/>
              <a:buChar char="•"/>
            </a:pPr>
            <a:r>
              <a:rPr lang="en-US" sz="2400" dirty="0" smtClean="0"/>
              <a:t>Avoids reliance on large conditional statements to choose the correct behavior.  Instead, each case is encapsulated in a distinct state</a:t>
            </a:r>
          </a:p>
          <a:p>
            <a:pPr>
              <a:buFont typeface="Arial" charset="0"/>
              <a:buChar char="•"/>
            </a:pPr>
            <a:r>
              <a:rPr lang="en-US" sz="2400" dirty="0" smtClean="0"/>
              <a:t>Clarifies the change in an objects behavior due to changes in member variables or other context</a:t>
            </a:r>
          </a:p>
          <a:p>
            <a:pPr>
              <a:buFont typeface="Arial" charset="0"/>
              <a:buChar char="•"/>
            </a:pPr>
            <a:r>
              <a:rPr lang="en-US" sz="2400" dirty="0" smtClean="0"/>
              <a:t>Allows multiple distinct objects to share the same state without sharing or having to synchronize other member variables</a:t>
            </a:r>
          </a:p>
          <a:p>
            <a:endParaRPr lang="en-US" sz="2400" dirty="0" smtClean="0"/>
          </a:p>
          <a:p>
            <a:endParaRPr lang="en-US" sz="2400" dirty="0" smtClean="0"/>
          </a:p>
        </p:txBody>
      </p:sp>
    </p:spTree>
    <p:extLst>
      <p:ext uri="{BB962C8B-B14F-4D97-AF65-F5344CB8AC3E}">
        <p14:creationId xmlns:p14="http://schemas.microsoft.com/office/powerpoint/2010/main" val="1890534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09181869"/>
              </p:ext>
            </p:extLst>
          </p:nvPr>
        </p:nvGraphicFramePr>
        <p:xfrm>
          <a:off x="6730779" y="1395527"/>
          <a:ext cx="3210560" cy="1112520"/>
        </p:xfrm>
        <a:graphic>
          <a:graphicData uri="http://schemas.openxmlformats.org/drawingml/2006/table">
            <a:tbl>
              <a:tblPr firstRow="1" bandRow="1">
                <a:tableStyleId>{BDBED569-4797-4DF1-A0F4-6AAB3CD982D8}</a:tableStyleId>
              </a:tblPr>
              <a:tblGrid>
                <a:gridCol w="3210560"/>
              </a:tblGrid>
              <a:tr h="370840">
                <a:tc>
                  <a:txBody>
                    <a:bodyPr/>
                    <a:lstStyle/>
                    <a:p>
                      <a:pPr algn="ctr"/>
                      <a:r>
                        <a:rPr lang="en-US" dirty="0" smtClean="0"/>
                        <a:t>Abstract State</a:t>
                      </a:r>
                      <a:endParaRPr lang="en-US" dirty="0"/>
                    </a:p>
                  </a:txBody>
                  <a:tcPr/>
                </a:tc>
              </a:tr>
              <a:tr h="370840">
                <a:tc>
                  <a:txBody>
                    <a:bodyPr/>
                    <a:lstStyle/>
                    <a:p>
                      <a:pPr algn="ctr"/>
                      <a:r>
                        <a:rPr lang="en-US" i="1" dirty="0" smtClean="0"/>
                        <a:t>operation</a:t>
                      </a:r>
                      <a:r>
                        <a:rPr lang="en-US" dirty="0" smtClean="0"/>
                        <a:t>()</a:t>
                      </a:r>
                      <a:endParaRPr lang="en-US" dirty="0"/>
                    </a:p>
                  </a:txBody>
                  <a:tcPr/>
                </a:tc>
              </a:tr>
              <a:tr h="370840">
                <a:tc>
                  <a:txBody>
                    <a:bodyPr/>
                    <a:lstStyle/>
                    <a:p>
                      <a:pPr algn="ctr"/>
                      <a:endParaRPr lang="en-US" dirty="0"/>
                    </a:p>
                  </a:txBody>
                  <a:tcPr/>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795219517"/>
              </p:ext>
            </p:extLst>
          </p:nvPr>
        </p:nvGraphicFramePr>
        <p:xfrm>
          <a:off x="4306414" y="3397530"/>
          <a:ext cx="2193777" cy="1112520"/>
        </p:xfrm>
        <a:graphic>
          <a:graphicData uri="http://schemas.openxmlformats.org/drawingml/2006/table">
            <a:tbl>
              <a:tblPr firstRow="1" bandRow="1">
                <a:tableStyleId>{BDBED569-4797-4DF1-A0F4-6AAB3CD982D8}</a:tableStyleId>
              </a:tblPr>
              <a:tblGrid>
                <a:gridCol w="2193777"/>
              </a:tblGrid>
              <a:tr h="370840">
                <a:tc>
                  <a:txBody>
                    <a:bodyPr/>
                    <a:lstStyle/>
                    <a:p>
                      <a:pPr algn="ctr"/>
                      <a:r>
                        <a:rPr lang="en-US" dirty="0" smtClean="0"/>
                        <a:t>Concrete State 1</a:t>
                      </a:r>
                      <a:endParaRPr lang="en-US" dirty="0"/>
                    </a:p>
                  </a:txBody>
                  <a:tcPr/>
                </a:tc>
              </a:tr>
              <a:tr h="370840">
                <a:tc>
                  <a:txBody>
                    <a:bodyPr/>
                    <a:lstStyle/>
                    <a:p>
                      <a:pPr algn="ctr"/>
                      <a:r>
                        <a:rPr lang="en-US" i="0" dirty="0" smtClean="0"/>
                        <a:t>operation</a:t>
                      </a:r>
                      <a:r>
                        <a:rPr lang="en-US" dirty="0" smtClean="0"/>
                        <a:t>()</a:t>
                      </a:r>
                      <a:endParaRPr lang="en-US" dirty="0"/>
                    </a:p>
                  </a:txBody>
                  <a:tcPr/>
                </a:tc>
              </a:tr>
              <a:tr h="370840">
                <a:tc>
                  <a:txBody>
                    <a:bodyPr/>
                    <a:lstStyle/>
                    <a:p>
                      <a:pPr algn="ctr"/>
                      <a:endParaRPr lang="en-US"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615415213"/>
              </p:ext>
            </p:extLst>
          </p:nvPr>
        </p:nvGraphicFramePr>
        <p:xfrm>
          <a:off x="6949441" y="3388417"/>
          <a:ext cx="2214438" cy="1112520"/>
        </p:xfrm>
        <a:graphic>
          <a:graphicData uri="http://schemas.openxmlformats.org/drawingml/2006/table">
            <a:tbl>
              <a:tblPr firstRow="1" bandRow="1">
                <a:tableStyleId>{BDBED569-4797-4DF1-A0F4-6AAB3CD982D8}</a:tableStyleId>
              </a:tblPr>
              <a:tblGrid>
                <a:gridCol w="2214438"/>
              </a:tblGrid>
              <a:tr h="370840">
                <a:tc>
                  <a:txBody>
                    <a:bodyPr/>
                    <a:lstStyle/>
                    <a:p>
                      <a:pPr algn="ctr"/>
                      <a:r>
                        <a:rPr lang="en-US" dirty="0" smtClean="0"/>
                        <a:t>Concrete State</a:t>
                      </a:r>
                      <a:r>
                        <a:rPr lang="en-US" baseline="0" dirty="0" smtClean="0"/>
                        <a:t> 2</a:t>
                      </a:r>
                      <a:endParaRPr lang="en-US" dirty="0"/>
                    </a:p>
                  </a:txBody>
                  <a:tcPr/>
                </a:tc>
              </a:tr>
              <a:tr h="370840">
                <a:tc>
                  <a:txBody>
                    <a:bodyPr/>
                    <a:lstStyle/>
                    <a:p>
                      <a:pPr algn="ctr"/>
                      <a:r>
                        <a:rPr lang="en-US" i="0" dirty="0" smtClean="0"/>
                        <a:t>operation</a:t>
                      </a:r>
                      <a:r>
                        <a:rPr lang="en-US" dirty="0" smtClean="0"/>
                        <a:t>()</a:t>
                      </a:r>
                      <a:endParaRPr lang="en-US" dirty="0"/>
                    </a:p>
                  </a:txBody>
                  <a:tcPr/>
                </a:tc>
              </a:tr>
              <a:tr h="370840">
                <a:tc>
                  <a:txBody>
                    <a:bodyPr/>
                    <a:lstStyle/>
                    <a:p>
                      <a:pPr algn="ctr"/>
                      <a:endParaRPr lang="en-US" dirty="0"/>
                    </a:p>
                  </a:txBody>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502419176"/>
              </p:ext>
            </p:extLst>
          </p:nvPr>
        </p:nvGraphicFramePr>
        <p:xfrm>
          <a:off x="9447476" y="3397530"/>
          <a:ext cx="2214438" cy="1112520"/>
        </p:xfrm>
        <a:graphic>
          <a:graphicData uri="http://schemas.openxmlformats.org/drawingml/2006/table">
            <a:tbl>
              <a:tblPr firstRow="1" bandRow="1">
                <a:tableStyleId>{BDBED569-4797-4DF1-A0F4-6AAB3CD982D8}</a:tableStyleId>
              </a:tblPr>
              <a:tblGrid>
                <a:gridCol w="2214438"/>
              </a:tblGrid>
              <a:tr h="370840">
                <a:tc>
                  <a:txBody>
                    <a:bodyPr/>
                    <a:lstStyle/>
                    <a:p>
                      <a:pPr algn="ctr"/>
                      <a:r>
                        <a:rPr lang="en-US" dirty="0" smtClean="0"/>
                        <a:t>Concrete State</a:t>
                      </a:r>
                      <a:r>
                        <a:rPr lang="en-US" baseline="0" dirty="0" smtClean="0"/>
                        <a:t> 3</a:t>
                      </a:r>
                      <a:endParaRPr lang="en-US" dirty="0"/>
                    </a:p>
                  </a:txBody>
                  <a:tcPr/>
                </a:tc>
              </a:tr>
              <a:tr h="370840">
                <a:tc>
                  <a:txBody>
                    <a:bodyPr/>
                    <a:lstStyle/>
                    <a:p>
                      <a:pPr algn="ctr"/>
                      <a:r>
                        <a:rPr lang="en-US" i="0" dirty="0" smtClean="0"/>
                        <a:t>operation</a:t>
                      </a:r>
                      <a:r>
                        <a:rPr lang="en-US" dirty="0" smtClean="0"/>
                        <a:t>()</a:t>
                      </a:r>
                      <a:endParaRPr lang="en-US" dirty="0"/>
                    </a:p>
                  </a:txBody>
                  <a:tcPr/>
                </a:tc>
              </a:tr>
              <a:tr h="370840">
                <a:tc>
                  <a:txBody>
                    <a:bodyPr/>
                    <a:lstStyle/>
                    <a:p>
                      <a:pPr algn="ctr"/>
                      <a:endParaRPr lang="en-US" dirty="0"/>
                    </a:p>
                  </a:txBody>
                  <a:tcPr/>
                </a:tc>
              </a:tr>
            </a:tbl>
          </a:graphicData>
        </a:graphic>
      </p:graphicFrame>
      <p:cxnSp>
        <p:nvCxnSpPr>
          <p:cNvPr id="11" name="Straight Connector 10"/>
          <p:cNvCxnSpPr>
            <a:endCxn id="3" idx="2"/>
          </p:cNvCxnSpPr>
          <p:nvPr/>
        </p:nvCxnSpPr>
        <p:spPr>
          <a:xfrm flipV="1">
            <a:off x="5617597" y="2508047"/>
            <a:ext cx="2718462" cy="88037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3" idx="2"/>
          </p:cNvCxnSpPr>
          <p:nvPr/>
        </p:nvCxnSpPr>
        <p:spPr>
          <a:xfrm>
            <a:off x="8336059" y="2508047"/>
            <a:ext cx="0" cy="88037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a:endCxn id="9" idx="0"/>
          </p:cNvCxnSpPr>
          <p:nvPr/>
        </p:nvCxnSpPr>
        <p:spPr>
          <a:xfrm>
            <a:off x="8336059" y="2508047"/>
            <a:ext cx="2218636" cy="889483"/>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17" name="Table 16"/>
          <p:cNvGraphicFramePr>
            <a:graphicFrameLocks noGrp="1"/>
          </p:cNvGraphicFramePr>
          <p:nvPr>
            <p:extLst>
              <p:ext uri="{D42A27DB-BD31-4B8C-83A1-F6EECF244321}">
                <p14:modId xmlns:p14="http://schemas.microsoft.com/office/powerpoint/2010/main" val="788389061"/>
              </p:ext>
            </p:extLst>
          </p:nvPr>
        </p:nvGraphicFramePr>
        <p:xfrm>
          <a:off x="1357805" y="1395527"/>
          <a:ext cx="2193777" cy="1112520"/>
        </p:xfrm>
        <a:graphic>
          <a:graphicData uri="http://schemas.openxmlformats.org/drawingml/2006/table">
            <a:tbl>
              <a:tblPr firstRow="1" bandRow="1">
                <a:tableStyleId>{BDBED569-4797-4DF1-A0F4-6AAB3CD982D8}</a:tableStyleId>
              </a:tblPr>
              <a:tblGrid>
                <a:gridCol w="2193777"/>
              </a:tblGrid>
              <a:tr h="370840">
                <a:tc>
                  <a:txBody>
                    <a:bodyPr/>
                    <a:lstStyle/>
                    <a:p>
                      <a:pPr algn="ctr"/>
                      <a:r>
                        <a:rPr lang="en-US" dirty="0" smtClean="0"/>
                        <a:t>Context</a:t>
                      </a:r>
                      <a:endParaRPr lang="en-US" dirty="0"/>
                    </a:p>
                  </a:txBody>
                  <a:tcPr/>
                </a:tc>
              </a:tr>
              <a:tr h="370840">
                <a:tc>
                  <a:txBody>
                    <a:bodyPr/>
                    <a:lstStyle/>
                    <a:p>
                      <a:pPr algn="ctr"/>
                      <a:r>
                        <a:rPr lang="en-US" i="0" dirty="0" smtClean="0"/>
                        <a:t>originalOperation</a:t>
                      </a:r>
                      <a:r>
                        <a:rPr lang="en-US" dirty="0" smtClean="0"/>
                        <a:t>()</a:t>
                      </a:r>
                      <a:endParaRPr lang="en-US" dirty="0"/>
                    </a:p>
                  </a:txBody>
                  <a:tcPr/>
                </a:tc>
              </a:tr>
              <a:tr h="370840">
                <a:tc>
                  <a:txBody>
                    <a:bodyPr/>
                    <a:lstStyle/>
                    <a:p>
                      <a:pPr algn="ctr"/>
                      <a:r>
                        <a:rPr lang="en-US" dirty="0" smtClean="0"/>
                        <a:t>Abstract State *state</a:t>
                      </a:r>
                      <a:endParaRPr lang="en-US" dirty="0"/>
                    </a:p>
                  </a:txBody>
                  <a:tcPr/>
                </a:tc>
              </a:tr>
            </a:tbl>
          </a:graphicData>
        </a:graphic>
      </p:graphicFrame>
      <p:cxnSp>
        <p:nvCxnSpPr>
          <p:cNvPr id="19" name="Straight Connector 18"/>
          <p:cNvCxnSpPr/>
          <p:nvPr/>
        </p:nvCxnSpPr>
        <p:spPr>
          <a:xfrm flipH="1">
            <a:off x="3081130" y="1951787"/>
            <a:ext cx="317832" cy="1785326"/>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2" name="Table 21"/>
          <p:cNvGraphicFramePr>
            <a:graphicFrameLocks noGrp="1"/>
          </p:cNvGraphicFramePr>
          <p:nvPr>
            <p:extLst>
              <p:ext uri="{D42A27DB-BD31-4B8C-83A1-F6EECF244321}">
                <p14:modId xmlns:p14="http://schemas.microsoft.com/office/powerpoint/2010/main" val="1541075146"/>
              </p:ext>
            </p:extLst>
          </p:nvPr>
        </p:nvGraphicFramePr>
        <p:xfrm>
          <a:off x="1016332" y="3761797"/>
          <a:ext cx="2771913" cy="365760"/>
        </p:xfrm>
        <a:graphic>
          <a:graphicData uri="http://schemas.openxmlformats.org/drawingml/2006/table">
            <a:tbl>
              <a:tblPr firstRow="1" bandRow="1">
                <a:tableStyleId>{BDBED569-4797-4DF1-A0F4-6AAB3CD982D8}</a:tableStyleId>
              </a:tblPr>
              <a:tblGrid>
                <a:gridCol w="2771913"/>
              </a:tblGrid>
              <a:tr h="243071">
                <a:tc>
                  <a:txBody>
                    <a:bodyPr/>
                    <a:lstStyle/>
                    <a:p>
                      <a:pPr algn="ctr"/>
                      <a:r>
                        <a:rPr lang="en-US" b="0" dirty="0" smtClean="0"/>
                        <a:t>state-&gt;operation()</a:t>
                      </a:r>
                      <a:endParaRPr lang="en-US" b="0" dirty="0"/>
                    </a:p>
                  </a:txBody>
                  <a:tcPr/>
                </a:tc>
              </a:tr>
            </a:tbl>
          </a:graphicData>
        </a:graphic>
      </p:graphicFrame>
      <p:cxnSp>
        <p:nvCxnSpPr>
          <p:cNvPr id="24" name="Straight Connector 23"/>
          <p:cNvCxnSpPr>
            <a:endCxn id="3" idx="1"/>
          </p:cNvCxnSpPr>
          <p:nvPr/>
        </p:nvCxnSpPr>
        <p:spPr>
          <a:xfrm>
            <a:off x="3551582" y="1951787"/>
            <a:ext cx="3179197"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10815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endParaRPr lang="en-US" sz="3000" dirty="0" smtClean="0"/>
          </a:p>
          <a:p>
            <a:pPr>
              <a:buFont typeface="Arial" charset="0"/>
              <a:buChar char="•"/>
            </a:pPr>
            <a:r>
              <a:rPr lang="en-US" sz="3000" dirty="0" smtClean="0"/>
              <a:t>Class: Person</a:t>
            </a:r>
          </a:p>
          <a:p>
            <a:pPr>
              <a:buFont typeface="Arial" charset="0"/>
              <a:buChar char="•"/>
            </a:pPr>
            <a:r>
              <a:rPr lang="en-US" sz="3000" dirty="0" smtClean="0"/>
              <a:t>State: Emotional state</a:t>
            </a:r>
          </a:p>
          <a:p>
            <a:pPr>
              <a:buFont typeface="Arial" charset="0"/>
              <a:buChar char="•"/>
            </a:pPr>
            <a:r>
              <a:rPr lang="en-US" sz="3000" dirty="0" smtClean="0"/>
              <a:t>Operations: Greeting, complimenting, </a:t>
            </a:r>
            <a:r>
              <a:rPr lang="en-US" sz="3000" dirty="0" err="1" smtClean="0"/>
              <a:t>etc</a:t>
            </a:r>
            <a:endParaRPr lang="en-US" sz="3000" dirty="0" smtClean="0"/>
          </a:p>
          <a:p>
            <a:pPr>
              <a:buFont typeface="Arial" charset="0"/>
              <a:buChar char="•"/>
            </a:pPr>
            <a:r>
              <a:rPr lang="en-US" sz="3000" dirty="0" smtClean="0"/>
              <a:t>Behavior: Changes based on emotional state</a:t>
            </a:r>
          </a:p>
        </p:txBody>
      </p:sp>
    </p:spTree>
    <p:extLst>
      <p:ext uri="{BB962C8B-B14F-4D97-AF65-F5344CB8AC3E}">
        <p14:creationId xmlns:p14="http://schemas.microsoft.com/office/powerpoint/2010/main" val="49712355"/>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1473</TotalTime>
  <Words>214</Words>
  <Application>Microsoft Macintosh PowerPoint</Application>
  <PresentationFormat>Widescreen</PresentationFormat>
  <Paragraphs>32</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Calibri</vt:lpstr>
      <vt:lpstr>Calibri Light</vt:lpstr>
      <vt:lpstr>Arial</vt:lpstr>
      <vt:lpstr>Retrospect</vt:lpstr>
      <vt:lpstr>State Pattern</vt:lpstr>
      <vt:lpstr>Motivation</vt:lpstr>
      <vt:lpstr>Benefits</vt:lpstr>
      <vt:lpstr>PowerPoint Presentation</vt:lpstr>
      <vt:lpstr>Example</vt:lpstr>
    </vt:vector>
  </TitlesOfParts>
  <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Pattern</dc:title>
  <dc:creator>Samuel Aney</dc:creator>
  <cp:lastModifiedBy>Samuel Aney</cp:lastModifiedBy>
  <cp:revision>9</cp:revision>
  <dcterms:created xsi:type="dcterms:W3CDTF">2017-04-30T01:44:30Z</dcterms:created>
  <dcterms:modified xsi:type="dcterms:W3CDTF">2017-05-01T02:18:15Z</dcterms:modified>
</cp:coreProperties>
</file>