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58" r:id="rId3"/>
    <p:sldId id="264" r:id="rId4"/>
    <p:sldId id="257" r:id="rId5"/>
    <p:sldId id="259" r:id="rId6"/>
    <p:sldId id="260" r:id="rId7"/>
    <p:sldId id="262" r:id="rId8"/>
    <p:sldId id="263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/>
    <p:restoredTop sz="83846"/>
  </p:normalViewPr>
  <p:slideViewPr>
    <p:cSldViewPr snapToGrid="0" snapToObjects="1">
      <p:cViewPr varScale="1">
        <p:scale>
          <a:sx n="93" d="100"/>
          <a:sy n="93" d="100"/>
        </p:scale>
        <p:origin x="47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0BC7F-58FE-A646-8785-2D54D6BF57E9}" type="datetimeFigureOut">
              <a:rPr lang="en-US" smtClean="0"/>
              <a:t>5/4/17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5A3314-7D61-7448-BF52-E36933C6E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909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err="1" smtClean="0"/>
              <a:t>lHello</a:t>
            </a:r>
            <a:r>
              <a:rPr lang="zh-CN" altLang="en-US" dirty="0" smtClean="0"/>
              <a:t> </a:t>
            </a:r>
            <a:r>
              <a:rPr lang="en-US" altLang="zh-CN" dirty="0" smtClean="0"/>
              <a:t>everyone,</a:t>
            </a:r>
            <a:r>
              <a:rPr lang="zh-CN" altLang="en-US" dirty="0" smtClean="0"/>
              <a:t> </a:t>
            </a:r>
            <a:r>
              <a:rPr lang="en-US" altLang="zh-CN" dirty="0" smtClean="0"/>
              <a:t>I</a:t>
            </a:r>
            <a:r>
              <a:rPr lang="mr-IN" altLang="zh-CN" dirty="0" smtClean="0"/>
              <a:t>’</a:t>
            </a:r>
            <a:r>
              <a:rPr lang="en-US" altLang="zh-CN" dirty="0" smtClean="0"/>
              <a:t>m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Yifan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Shao.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</a:t>
            </a:r>
            <a:r>
              <a:rPr lang="en-US" altLang="zh-CN" dirty="0" smtClean="0"/>
              <a:t>oday</a:t>
            </a:r>
            <a:r>
              <a:rPr lang="zh-CN" altLang="en-US" dirty="0" smtClean="0"/>
              <a:t> </a:t>
            </a:r>
            <a:r>
              <a:rPr lang="en-US" altLang="zh-CN" dirty="0" err="1" smtClean="0"/>
              <a:t>i’m</a:t>
            </a:r>
            <a:r>
              <a:rPr lang="zh-CN" altLang="en-US" dirty="0" smtClean="0"/>
              <a:t> </a:t>
            </a:r>
            <a:r>
              <a:rPr lang="en-US" altLang="zh-CN" dirty="0" smtClean="0"/>
              <a:t>introducing</a:t>
            </a:r>
            <a:r>
              <a:rPr lang="zh-CN" altLang="en-US" dirty="0" smtClean="0"/>
              <a:t> </a:t>
            </a:r>
            <a:r>
              <a:rPr lang="en-US" altLang="zh-CN" dirty="0" smtClean="0"/>
              <a:t>Builder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pattern.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A3314-7D61-7448-BF52-E36933C6E94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4743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Builder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pattern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designed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provide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solution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Telescoping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constructor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pattern,</a:t>
            </a:r>
          </a:p>
          <a:p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telescoping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constructor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pattern?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We‘ve all at some point encountered a class with a list of constructors where each addition adds a new option parameter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Let’s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take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making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pizza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example.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pizza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restaurant,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have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server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different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types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pizzas.</a:t>
            </a:r>
          </a:p>
          <a:p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create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pizza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object.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might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lots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arguments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like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size,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cheese,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topping,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sauce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on.</a:t>
            </a:r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sometimes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have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multiple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constructors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like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picture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here,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really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confusing.</a:t>
            </a:r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problem with this pattern is that once constructors are 4 or 5 parameters long it becomes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difficult to remember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the required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order of the parameters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as well as what particular constructor you might want in a given situation.</a:t>
            </a:r>
          </a:p>
          <a:p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A3314-7D61-7448-BF52-E36933C6E94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398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have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builder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pattern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solve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problem</a:t>
            </a:r>
          </a:p>
          <a:p>
            <a:r>
              <a:rPr lang="en-US" sz="1200" dirty="0" smtClean="0">
                <a:latin typeface="Arial" charset="0"/>
                <a:ea typeface="Arial" charset="0"/>
                <a:cs typeface="Arial" charset="0"/>
              </a:rPr>
              <a:t>Instead</a:t>
            </a:r>
            <a:r>
              <a:rPr lang="zh-CN" altLang="en-US" sz="1200" baseline="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1200" baseline="0" dirty="0" smtClean="0">
                <a:latin typeface="Arial" charset="0"/>
                <a:ea typeface="Arial" charset="0"/>
                <a:cs typeface="Arial" charset="0"/>
              </a:rPr>
              <a:t>of</a:t>
            </a:r>
            <a:r>
              <a:rPr lang="zh-CN" altLang="en-US" sz="1200" baseline="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mr-IN" altLang="zh-CN" sz="1200" baseline="0" dirty="0" smtClean="0">
                <a:latin typeface="Arial" charset="0"/>
                <a:ea typeface="Arial" charset="0"/>
                <a:cs typeface="Arial" charset="0"/>
              </a:rPr>
              <a:t>…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A3314-7D61-7448-BF52-E36933C6E94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4555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Now</a:t>
            </a:r>
            <a:r>
              <a:rPr lang="zh-CN" altLang="en-US" dirty="0" smtClean="0"/>
              <a:t> </a:t>
            </a:r>
            <a:r>
              <a:rPr lang="en-US" altLang="zh-CN" dirty="0" smtClean="0"/>
              <a:t>lets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take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look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purpose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of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this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pattern.</a:t>
            </a:r>
            <a:r>
              <a:rPr lang="zh-CN" altLang="en-US" baseline="0" dirty="0" smtClean="0"/>
              <a:t>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 data structures are complicated to construct, due to their construction needing: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large number of inputs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compound data (e.g. slices)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optional configuration data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choice between several flavors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 can easily lead to a large number of distinct constructors with many arguments each.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A3314-7D61-7448-BF52-E36933C6E94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966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In</a:t>
            </a:r>
            <a:r>
              <a:rPr lang="zh-CN" altLang="en-US" dirty="0" smtClean="0"/>
              <a:t> </a:t>
            </a:r>
            <a:r>
              <a:rPr lang="en-US" altLang="zh-CN" dirty="0" smtClean="0"/>
              <a:t>builder</a:t>
            </a:r>
            <a:r>
              <a:rPr lang="zh-CN" altLang="en-US" dirty="0" smtClean="0"/>
              <a:t> </a:t>
            </a:r>
            <a:r>
              <a:rPr lang="en-US" altLang="zh-CN" dirty="0" smtClean="0"/>
              <a:t>pattern,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there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abstract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Builder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class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with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interface</a:t>
            </a:r>
            <a:r>
              <a:rPr lang="zh-CN" altLang="en-US" baseline="0" dirty="0" smtClean="0"/>
              <a:t> </a:t>
            </a:r>
            <a:r>
              <a:rPr lang="en-US" altLang="zh-CN" baseline="0" dirty="0" err="1" smtClean="0"/>
              <a:t>BuildPart</a:t>
            </a:r>
            <a:r>
              <a:rPr lang="en-US" altLang="zh-CN" baseline="0" dirty="0" smtClean="0"/>
              <a:t>().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And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there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may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be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several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concrete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builder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classes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to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implement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</a:t>
            </a:r>
            <a:r>
              <a:rPr lang="zh-CN" altLang="en-US" baseline="0" dirty="0" smtClean="0"/>
              <a:t> </a:t>
            </a:r>
            <a:r>
              <a:rPr lang="en-US" altLang="zh-CN" baseline="0" dirty="0" err="1" smtClean="0"/>
              <a:t>buildpart</a:t>
            </a:r>
            <a:r>
              <a:rPr lang="en-US" altLang="zh-CN" baseline="0" dirty="0" smtClean="0"/>
              <a:t>()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method.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And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there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Director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class,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contains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Builder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object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and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has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method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to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construct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products.</a:t>
            </a:r>
          </a:p>
          <a:p>
            <a:r>
              <a:rPr lang="en-US" altLang="zh-CN" baseline="0" dirty="0" smtClean="0"/>
              <a:t>In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our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pizza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example,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director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may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be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waiter,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and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builder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can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be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</a:t>
            </a:r>
            <a:r>
              <a:rPr lang="zh-CN" altLang="en-US" baseline="0" dirty="0" smtClean="0"/>
              <a:t> </a:t>
            </a:r>
            <a:r>
              <a:rPr lang="en-US" altLang="zh-CN" baseline="0" dirty="0" err="1" smtClean="0"/>
              <a:t>pizzabuilder</a:t>
            </a:r>
            <a:r>
              <a:rPr lang="en-US" altLang="zh-CN" baseline="0" dirty="0" smtClean="0"/>
              <a:t>,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has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several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subclasses,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for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example,</a:t>
            </a:r>
            <a:r>
              <a:rPr lang="zh-CN" altLang="en-US" baseline="0" dirty="0" smtClean="0"/>
              <a:t> </a:t>
            </a:r>
            <a:r>
              <a:rPr lang="en-US" altLang="zh-CN" baseline="0" dirty="0" err="1" smtClean="0"/>
              <a:t>hawaiianpizzabuilder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or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spicy</a:t>
            </a:r>
            <a:r>
              <a:rPr lang="zh-CN" altLang="en-US" baseline="0" dirty="0" smtClean="0"/>
              <a:t> </a:t>
            </a:r>
            <a:r>
              <a:rPr lang="en-US" altLang="zh-CN" baseline="0" dirty="0" err="1" smtClean="0"/>
              <a:t>pizzabuilder</a:t>
            </a:r>
            <a:r>
              <a:rPr lang="en-US" altLang="zh-CN" baseline="0" dirty="0" smtClean="0"/>
              <a:t>.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Inside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these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subclasses,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there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will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be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methods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to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make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pizza.</a:t>
            </a:r>
          </a:p>
          <a:p>
            <a:endParaRPr lang="en-US" baseline="0" dirty="0" smtClean="0"/>
          </a:p>
          <a:p>
            <a:r>
              <a:rPr lang="en-US" altLang="zh-CN" baseline="0" dirty="0" smtClean="0"/>
              <a:t>Now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let’s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take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look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implementation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of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this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pizza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example.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A3314-7D61-7448-BF52-E36933C6E94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Here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pizza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class,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to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simplify,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has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three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members,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size,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sauce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and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topping.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Also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have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some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get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and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set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functions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of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these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variables.</a:t>
            </a:r>
          </a:p>
          <a:p>
            <a:r>
              <a:rPr lang="en-US" altLang="zh-CN" baseline="0" dirty="0" smtClean="0"/>
              <a:t>If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want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to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add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some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more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members,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can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simply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add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to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this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pizza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class.</a:t>
            </a:r>
          </a:p>
          <a:p>
            <a:r>
              <a:rPr lang="en-US" altLang="zh-CN" baseline="0" dirty="0" smtClean="0"/>
              <a:t>And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on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right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is</a:t>
            </a:r>
            <a:r>
              <a:rPr lang="zh-CN" altLang="en-US" baseline="0" dirty="0" smtClean="0"/>
              <a:t> </a:t>
            </a:r>
            <a:r>
              <a:rPr lang="en-US" altLang="zh-CN" baseline="0" dirty="0" err="1" smtClean="0"/>
              <a:t>PizzaBuilder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class,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abstract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class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with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three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abstract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methods</a:t>
            </a:r>
            <a:r>
              <a:rPr lang="zh-CN" altLang="en-US" baseline="0" dirty="0" smtClean="0"/>
              <a:t> </a:t>
            </a:r>
            <a:r>
              <a:rPr lang="en-US" altLang="zh-CN" baseline="0" dirty="0" err="1" smtClean="0"/>
              <a:t>buildSize</a:t>
            </a:r>
            <a:r>
              <a:rPr lang="en-US" altLang="zh-CN" baseline="0" dirty="0" smtClean="0"/>
              <a:t>,</a:t>
            </a:r>
            <a:r>
              <a:rPr lang="zh-CN" altLang="en-US" baseline="0" dirty="0" smtClean="0"/>
              <a:t> </a:t>
            </a:r>
            <a:r>
              <a:rPr lang="en-US" altLang="zh-CN" baseline="0" dirty="0" err="1" smtClean="0"/>
              <a:t>buildSauce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and</a:t>
            </a:r>
            <a:r>
              <a:rPr lang="zh-CN" altLang="en-US" baseline="0" dirty="0" smtClean="0"/>
              <a:t> </a:t>
            </a:r>
            <a:r>
              <a:rPr lang="en-US" altLang="zh-CN" baseline="0" dirty="0" err="1" smtClean="0"/>
              <a:t>buildTopping</a:t>
            </a:r>
            <a:r>
              <a:rPr lang="en-US" altLang="zh-CN" baseline="0" dirty="0" smtClean="0"/>
              <a:t>.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If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want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to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add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variable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Pizza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class,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have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to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add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function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A3314-7D61-7448-BF52-E36933C6E94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9539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On</a:t>
            </a:r>
            <a:r>
              <a:rPr lang="zh-CN" altLang="en-US" dirty="0" smtClean="0"/>
              <a:t> </a:t>
            </a:r>
            <a:r>
              <a:rPr lang="en-US" altLang="zh-CN" dirty="0" smtClean="0"/>
              <a:t>the</a:t>
            </a:r>
            <a:r>
              <a:rPr lang="zh-CN" altLang="en-US" dirty="0" smtClean="0"/>
              <a:t> </a:t>
            </a:r>
            <a:r>
              <a:rPr lang="en-US" altLang="zh-CN" dirty="0" smtClean="0"/>
              <a:t>left</a:t>
            </a:r>
            <a:r>
              <a:rPr lang="zh-CN" altLang="en-US" dirty="0" smtClean="0"/>
              <a:t> </a:t>
            </a:r>
            <a:r>
              <a:rPr lang="en-US" altLang="zh-CN" dirty="0" smtClean="0"/>
              <a:t>is</a:t>
            </a:r>
            <a:r>
              <a:rPr lang="zh-CN" altLang="en-US" dirty="0" smtClean="0"/>
              <a:t> </a:t>
            </a:r>
            <a:r>
              <a:rPr lang="en-US" altLang="zh-CN" dirty="0" smtClean="0"/>
              <a:t>two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subclasses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of</a:t>
            </a:r>
            <a:r>
              <a:rPr lang="zh-CN" altLang="en-US" baseline="0" dirty="0" smtClean="0"/>
              <a:t> </a:t>
            </a:r>
            <a:r>
              <a:rPr lang="en-US" altLang="zh-CN" baseline="0" dirty="0" err="1" smtClean="0"/>
              <a:t>pizzabuilder</a:t>
            </a:r>
            <a:r>
              <a:rPr lang="en-US" altLang="zh-CN" baseline="0" dirty="0" smtClean="0"/>
              <a:t>,</a:t>
            </a:r>
            <a:r>
              <a:rPr lang="zh-CN" altLang="en-US" baseline="0" dirty="0" smtClean="0"/>
              <a:t> </a:t>
            </a:r>
            <a:r>
              <a:rPr lang="en-US" altLang="zh-CN" baseline="0" dirty="0" err="1" smtClean="0"/>
              <a:t>hawaiian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pizza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builder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and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spicy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pizza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builder.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Inside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these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builders,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can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see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they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implements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builders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of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different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parts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of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pizza.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If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want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to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add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more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types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of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pizza,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can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create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new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subclass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and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set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parameters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of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pizza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here.</a:t>
            </a:r>
          </a:p>
          <a:p>
            <a:r>
              <a:rPr lang="en-US" altLang="zh-CN" baseline="0" dirty="0" smtClean="0"/>
              <a:t>On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right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Waiter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class,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has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</a:t>
            </a:r>
            <a:r>
              <a:rPr lang="zh-CN" altLang="en-US" baseline="0" dirty="0" smtClean="0"/>
              <a:t> </a:t>
            </a:r>
            <a:r>
              <a:rPr lang="en-US" altLang="zh-CN" baseline="0" dirty="0" err="1" smtClean="0"/>
              <a:t>pizzabuolder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object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and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has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method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to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construct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pizza.</a:t>
            </a:r>
            <a:r>
              <a:rPr lang="zh-CN" alt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A3314-7D61-7448-BF52-E36933C6E94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9750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Now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let</a:t>
            </a:r>
            <a:r>
              <a:rPr lang="mr-IN" altLang="zh-CN" baseline="0" dirty="0" smtClean="0"/>
              <a:t>’</a:t>
            </a:r>
            <a:r>
              <a:rPr lang="en-US" altLang="zh-CN" baseline="0" dirty="0" smtClean="0"/>
              <a:t>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test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builder.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First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create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waiter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object.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If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want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</a:t>
            </a:r>
            <a:r>
              <a:rPr lang="zh-CN" altLang="en-US" baseline="0" dirty="0" smtClean="0"/>
              <a:t> </a:t>
            </a:r>
            <a:r>
              <a:rPr lang="en-US" altLang="zh-CN" baseline="0" dirty="0" err="1" smtClean="0"/>
              <a:t>hawaiian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pizza,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can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create</a:t>
            </a:r>
            <a:r>
              <a:rPr lang="zh-CN" altLang="en-US" baseline="0" dirty="0" smtClean="0"/>
              <a:t>  </a:t>
            </a:r>
            <a:r>
              <a:rPr lang="en-US" altLang="zh-CN" baseline="0" dirty="0" smtClean="0"/>
              <a:t>a</a:t>
            </a:r>
            <a:r>
              <a:rPr lang="zh-CN" altLang="en-US" baseline="0" dirty="0" smtClean="0"/>
              <a:t> </a:t>
            </a:r>
            <a:r>
              <a:rPr lang="en-US" altLang="zh-CN" baseline="0" dirty="0" err="1" smtClean="0"/>
              <a:t>hawaiian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pizza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builder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can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set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builder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of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waiter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to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it.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can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call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construct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pizza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function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and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get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result.</a:t>
            </a:r>
          </a:p>
          <a:p>
            <a:r>
              <a:rPr lang="en-US" altLang="zh-CN" baseline="0" dirty="0" smtClean="0"/>
              <a:t>If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want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spicy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pizza,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it’s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all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same.</a:t>
            </a:r>
          </a:p>
          <a:p>
            <a:r>
              <a:rPr lang="en-US" altLang="zh-CN" baseline="0" dirty="0" smtClean="0"/>
              <a:t>On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right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result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of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this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program.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can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see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constructed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two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different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pizzas.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A3314-7D61-7448-BF52-E36933C6E94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257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b="1" dirty="0" smtClean="0"/>
              <a:t>From</a:t>
            </a:r>
            <a:r>
              <a:rPr lang="zh-CN" altLang="en-US" b="1" baseline="0" dirty="0" smtClean="0"/>
              <a:t> </a:t>
            </a:r>
            <a:r>
              <a:rPr lang="en-US" altLang="zh-CN" b="1" baseline="0" dirty="0" smtClean="0"/>
              <a:t>the</a:t>
            </a:r>
            <a:r>
              <a:rPr lang="zh-CN" altLang="en-US" b="1" baseline="0" dirty="0" smtClean="0"/>
              <a:t> </a:t>
            </a:r>
            <a:r>
              <a:rPr lang="en-US" altLang="zh-CN" b="1" baseline="0" dirty="0" smtClean="0"/>
              <a:t>example</a:t>
            </a:r>
            <a:r>
              <a:rPr lang="zh-CN" altLang="en-US" b="1" baseline="0" dirty="0" smtClean="0"/>
              <a:t> </a:t>
            </a:r>
            <a:r>
              <a:rPr lang="en-US" altLang="zh-CN" b="1" baseline="0" dirty="0" smtClean="0"/>
              <a:t>we</a:t>
            </a:r>
            <a:r>
              <a:rPr lang="zh-CN" altLang="en-US" b="1" baseline="0" dirty="0" smtClean="0"/>
              <a:t> </a:t>
            </a:r>
            <a:r>
              <a:rPr lang="en-US" altLang="zh-CN" b="1" baseline="0" dirty="0" smtClean="0"/>
              <a:t>can</a:t>
            </a:r>
            <a:r>
              <a:rPr lang="zh-CN" altLang="en-US" b="1" baseline="0" dirty="0" smtClean="0"/>
              <a:t> </a:t>
            </a:r>
            <a:r>
              <a:rPr lang="en-US" altLang="zh-CN" b="1" baseline="0" dirty="0" smtClean="0"/>
              <a:t>see</a:t>
            </a:r>
            <a:r>
              <a:rPr lang="zh-CN" altLang="en-US" b="1" baseline="0" dirty="0" smtClean="0"/>
              <a:t> </a:t>
            </a:r>
            <a:r>
              <a:rPr lang="en-US" altLang="zh-CN" b="1" baseline="0" dirty="0" smtClean="0"/>
              <a:t>that</a:t>
            </a:r>
            <a:r>
              <a:rPr lang="zh-CN" altLang="en-US" b="1" baseline="0" dirty="0" smtClean="0"/>
              <a:t> </a:t>
            </a:r>
            <a:r>
              <a:rPr lang="en-US" altLang="zh-CN" b="1" baseline="0" dirty="0" smtClean="0"/>
              <a:t>we</a:t>
            </a:r>
            <a:r>
              <a:rPr lang="zh-CN" altLang="en-US" b="1" baseline="0" dirty="0" smtClean="0"/>
              <a:t> </a:t>
            </a:r>
            <a:r>
              <a:rPr lang="en-US" altLang="zh-CN" b="1" baseline="0" dirty="0" smtClean="0"/>
              <a:t>can</a:t>
            </a:r>
            <a:r>
              <a:rPr lang="zh-CN" altLang="en-US" b="1" baseline="0" dirty="0" smtClean="0"/>
              <a:t> </a:t>
            </a:r>
            <a:r>
              <a:rPr lang="en-US" altLang="zh-CN" b="1" baseline="0" dirty="0" smtClean="0"/>
              <a:t>make</a:t>
            </a:r>
            <a:r>
              <a:rPr lang="en-US" b="1" dirty="0" smtClean="0"/>
              <a:t> code easy to write and very easy to read and understand.</a:t>
            </a:r>
            <a:r>
              <a:rPr lang="en-US" dirty="0" smtClean="0"/>
              <a:t> In this example, the </a:t>
            </a:r>
            <a:r>
              <a:rPr lang="en-US" b="1" dirty="0" smtClean="0"/>
              <a:t>build method could be modified</a:t>
            </a:r>
            <a:r>
              <a:rPr lang="en-US" dirty="0" smtClean="0"/>
              <a:t> to check parameters and </a:t>
            </a:r>
            <a:r>
              <a:rPr lang="en-US" b="1" dirty="0" smtClean="0"/>
              <a:t>throw an </a:t>
            </a:r>
            <a:r>
              <a:rPr lang="en-US" b="1" dirty="0" err="1" smtClean="0"/>
              <a:t>IllegalStateException</a:t>
            </a:r>
            <a:r>
              <a:rPr lang="en-US" b="1" dirty="0" smtClean="0"/>
              <a:t> if an invalid parameter value has been supplied.</a:t>
            </a:r>
            <a:r>
              <a:rPr lang="en-US" dirty="0" smtClean="0"/>
              <a:t> </a:t>
            </a:r>
            <a:r>
              <a:rPr lang="en-US" altLang="zh-CN" dirty="0" smtClean="0"/>
              <a:t>When</a:t>
            </a:r>
            <a:r>
              <a:rPr lang="zh-CN" altLang="en-US" dirty="0" smtClean="0"/>
              <a:t> </a:t>
            </a:r>
            <a:r>
              <a:rPr lang="en-US" altLang="zh-CN" dirty="0" smtClean="0"/>
              <a:t>we</a:t>
            </a:r>
            <a:r>
              <a:rPr lang="zh-CN" altLang="en-US" dirty="0" smtClean="0"/>
              <a:t> </a:t>
            </a:r>
            <a:r>
              <a:rPr lang="en-US" altLang="zh-CN" dirty="0" smtClean="0"/>
              <a:t>want</a:t>
            </a:r>
            <a:r>
              <a:rPr lang="zh-CN" altLang="en-US" dirty="0" smtClean="0"/>
              <a:t> </a:t>
            </a:r>
            <a:r>
              <a:rPr lang="en-US" altLang="zh-CN" dirty="0" smtClean="0"/>
              <a:t>to</a:t>
            </a:r>
            <a:r>
              <a:rPr lang="zh-CN" altLang="en-US" dirty="0" smtClean="0"/>
              <a:t> </a:t>
            </a:r>
            <a:r>
              <a:rPr lang="en-US" altLang="zh-CN" dirty="0" smtClean="0"/>
              <a:t>add</a:t>
            </a:r>
            <a:r>
              <a:rPr lang="zh-CN" altLang="en-US" dirty="0" smtClean="0"/>
              <a:t> </a:t>
            </a:r>
            <a:r>
              <a:rPr lang="en-US" altLang="zh-CN" dirty="0" smtClean="0"/>
              <a:t>more</a:t>
            </a:r>
            <a:r>
              <a:rPr lang="zh-CN" altLang="en-US" dirty="0" smtClean="0"/>
              <a:t> </a:t>
            </a:r>
            <a:r>
              <a:rPr lang="en-US" altLang="zh-CN" dirty="0" smtClean="0"/>
              <a:t>parameters,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really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easy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to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do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so.</a:t>
            </a:r>
          </a:p>
          <a:p>
            <a:r>
              <a:rPr lang="en-US" altLang="zh-CN" baseline="0" dirty="0" smtClean="0"/>
              <a:t>So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we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can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conclude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that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this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pattern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is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flexible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and</a:t>
            </a:r>
            <a:r>
              <a:rPr lang="zh-CN" altLang="en-US" baseline="0" dirty="0" smtClean="0"/>
              <a:t> </a:t>
            </a:r>
            <a:endParaRPr lang="en-US" altLang="zh-CN" baseline="0" dirty="0" smtClean="0"/>
          </a:p>
          <a:p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llows you to vary a product’s internal representation.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Encapsulates code for construction and representation.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Provides control over steps of construction process.</a:t>
            </a:r>
          </a:p>
          <a:p>
            <a:r>
              <a:rPr lang="en-US" altLang="zh-CN" dirty="0" smtClean="0"/>
              <a:t>But</a:t>
            </a:r>
            <a:r>
              <a:rPr lang="zh-CN" altLang="en-US" dirty="0" smtClean="0"/>
              <a:t> </a:t>
            </a:r>
            <a:r>
              <a:rPr lang="en-US" altLang="zh-CN" dirty="0" smtClean="0"/>
              <a:t>it</a:t>
            </a:r>
            <a:r>
              <a:rPr lang="zh-CN" altLang="en-US" dirty="0" smtClean="0"/>
              <a:t> </a:t>
            </a:r>
            <a:r>
              <a:rPr lang="en-US" altLang="zh-CN" dirty="0" smtClean="0"/>
              <a:t>also</a:t>
            </a:r>
            <a:r>
              <a:rPr lang="zh-CN" altLang="en-US" dirty="0" smtClean="0"/>
              <a:t> </a:t>
            </a:r>
            <a:r>
              <a:rPr lang="en-US" altLang="zh-CN" dirty="0" smtClean="0"/>
              <a:t>has</a:t>
            </a:r>
            <a:r>
              <a:rPr lang="zh-CN" altLang="en-US" dirty="0" smtClean="0"/>
              <a:t> </a:t>
            </a:r>
            <a:r>
              <a:rPr lang="en-US" altLang="zh-CN" dirty="0" smtClean="0"/>
              <a:t>some</a:t>
            </a:r>
            <a:r>
              <a:rPr lang="zh-CN" altLang="en-US" dirty="0" smtClean="0"/>
              <a:t> </a:t>
            </a:r>
            <a:r>
              <a:rPr lang="en-US" altLang="zh-CN" dirty="0" smtClean="0"/>
              <a:t>disadvantages</a:t>
            </a:r>
            <a:endParaRPr lang="en-US" dirty="0" smtClean="0"/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Requires creating a separate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ConcreteBuilder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each different type of Product.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Requires the builder classes to be mutable.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A3314-7D61-7448-BF52-E36933C6E94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53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EF633-6A57-624B-9EDC-D2E51A626F97}" type="datetimeFigureOut">
              <a:rPr lang="en-US" smtClean="0"/>
              <a:t>5/4/17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70C0-A869-9B4F-9EA2-A543D2BD75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EF633-6A57-624B-9EDC-D2E51A626F97}" type="datetimeFigureOut">
              <a:rPr lang="en-US" smtClean="0"/>
              <a:t>5/4/17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70C0-A869-9B4F-9EA2-A543D2BD75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EF633-6A57-624B-9EDC-D2E51A626F97}" type="datetimeFigureOut">
              <a:rPr lang="en-US" smtClean="0"/>
              <a:t>5/4/17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70C0-A869-9B4F-9EA2-A543D2BD751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EF633-6A57-624B-9EDC-D2E51A626F97}" type="datetimeFigureOut">
              <a:rPr lang="en-US" smtClean="0"/>
              <a:t>5/4/17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70C0-A869-9B4F-9EA2-A543D2BD75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EF633-6A57-624B-9EDC-D2E51A626F97}" type="datetimeFigureOut">
              <a:rPr lang="en-US" smtClean="0"/>
              <a:t>5/4/17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70C0-A869-9B4F-9EA2-A543D2BD751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EF633-6A57-624B-9EDC-D2E51A626F97}" type="datetimeFigureOut">
              <a:rPr lang="en-US" smtClean="0"/>
              <a:t>5/4/17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70C0-A869-9B4F-9EA2-A543D2BD75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EF633-6A57-624B-9EDC-D2E51A626F97}" type="datetimeFigureOut">
              <a:rPr lang="en-US" smtClean="0"/>
              <a:t>5/4/17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70C0-A869-9B4F-9EA2-A543D2BD75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EF633-6A57-624B-9EDC-D2E51A626F97}" type="datetimeFigureOut">
              <a:rPr lang="en-US" smtClean="0"/>
              <a:t>5/4/17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70C0-A869-9B4F-9EA2-A543D2BD75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EF633-6A57-624B-9EDC-D2E51A626F97}" type="datetimeFigureOut">
              <a:rPr lang="en-US" smtClean="0"/>
              <a:t>5/4/17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70C0-A869-9B4F-9EA2-A543D2BD75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EF633-6A57-624B-9EDC-D2E51A626F97}" type="datetimeFigureOut">
              <a:rPr lang="en-US" smtClean="0"/>
              <a:t>5/4/17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70C0-A869-9B4F-9EA2-A543D2BD75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EF633-6A57-624B-9EDC-D2E51A626F97}" type="datetimeFigureOut">
              <a:rPr lang="en-US" smtClean="0"/>
              <a:t>5/4/17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70C0-A869-9B4F-9EA2-A543D2BD75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EF633-6A57-624B-9EDC-D2E51A626F97}" type="datetimeFigureOut">
              <a:rPr lang="en-US" smtClean="0"/>
              <a:t>5/4/17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70C0-A869-9B4F-9EA2-A543D2BD75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EF633-6A57-624B-9EDC-D2E51A626F97}" type="datetimeFigureOut">
              <a:rPr lang="en-US" smtClean="0"/>
              <a:t>5/4/17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70C0-A869-9B4F-9EA2-A543D2BD75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EF633-6A57-624B-9EDC-D2E51A626F97}" type="datetimeFigureOut">
              <a:rPr lang="en-US" smtClean="0"/>
              <a:t>5/4/17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70C0-A869-9B4F-9EA2-A543D2BD75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EF633-6A57-624B-9EDC-D2E51A626F97}" type="datetimeFigureOut">
              <a:rPr lang="en-US" smtClean="0"/>
              <a:t>5/4/17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70C0-A869-9B4F-9EA2-A543D2BD75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EF633-6A57-624B-9EDC-D2E51A626F97}" type="datetimeFigureOut">
              <a:rPr lang="en-US" smtClean="0"/>
              <a:t>5/4/17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70C0-A869-9B4F-9EA2-A543D2BD75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EF633-6A57-624B-9EDC-D2E51A626F97}" type="datetimeFigureOut">
              <a:rPr lang="en-US" smtClean="0"/>
              <a:t>5/4/17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19270C0-A869-9B4F-9EA2-A543D2BD7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30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Builder Pattern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Yifan Shao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20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874544"/>
            <a:ext cx="9007163" cy="120095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47277" y="2000360"/>
            <a:ext cx="85292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Arial" charset="0"/>
                <a:ea typeface="Arial" charset="0"/>
                <a:cs typeface="Arial" charset="0"/>
              </a:rPr>
              <a:t>Builder</a:t>
            </a:r>
            <a:r>
              <a:rPr lang="zh-CN" alt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000" dirty="0" smtClean="0">
                <a:latin typeface="Arial" charset="0"/>
                <a:ea typeface="Arial" charset="0"/>
                <a:cs typeface="Arial" charset="0"/>
              </a:rPr>
              <a:t>pattern</a:t>
            </a:r>
            <a:r>
              <a:rPr lang="zh-CN" alt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000" dirty="0" smtClean="0">
                <a:latin typeface="Arial" charset="0"/>
                <a:ea typeface="Arial" charset="0"/>
                <a:cs typeface="Arial" charset="0"/>
              </a:rPr>
              <a:t>provides</a:t>
            </a:r>
            <a:r>
              <a:rPr lang="zh-CN" alt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000" dirty="0" smtClean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zh-CN" alt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000" dirty="0" smtClean="0">
                <a:latin typeface="Arial" charset="0"/>
                <a:ea typeface="Arial" charset="0"/>
                <a:cs typeface="Arial" charset="0"/>
              </a:rPr>
              <a:t>solution</a:t>
            </a:r>
            <a:r>
              <a:rPr lang="zh-CN" alt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000" dirty="0" smtClean="0">
                <a:latin typeface="Arial" charset="0"/>
                <a:ea typeface="Arial" charset="0"/>
                <a:cs typeface="Arial" charset="0"/>
              </a:rPr>
              <a:t>to</a:t>
            </a:r>
            <a:r>
              <a:rPr lang="zh-CN" alt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Telescoping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Constructor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Pattern</a:t>
            </a:r>
            <a:r>
              <a:rPr lang="en-US" altLang="zh-CN" sz="2000" dirty="0" smtClean="0">
                <a:latin typeface="Arial" charset="0"/>
                <a:ea typeface="Arial" charset="0"/>
                <a:cs typeface="Arial" charset="0"/>
              </a:rPr>
              <a:t>.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7349" y="3274044"/>
            <a:ext cx="5259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For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example,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when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creating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pizza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object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4675389"/>
            <a:ext cx="2551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rial" charset="0"/>
                <a:ea typeface="Arial" charset="0"/>
                <a:cs typeface="Arial" charset="0"/>
              </a:rPr>
              <a:t>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47277" y="2851609"/>
            <a:ext cx="4336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What’s</a:t>
            </a:r>
            <a:r>
              <a:rPr lang="zh-CN" altLang="en-US" dirty="0" smtClean="0"/>
              <a:t> </a:t>
            </a:r>
            <a:r>
              <a:rPr lang="en-US" altLang="zh-CN" dirty="0" smtClean="0"/>
              <a:t>Telescoping</a:t>
            </a:r>
            <a:r>
              <a:rPr lang="zh-CN" altLang="en-US" dirty="0" smtClean="0"/>
              <a:t> </a:t>
            </a:r>
            <a:r>
              <a:rPr lang="en-US" altLang="zh-CN" dirty="0" smtClean="0"/>
              <a:t>Constructor</a:t>
            </a:r>
            <a:r>
              <a:rPr lang="zh-CN" altLang="en-US" dirty="0" smtClean="0"/>
              <a:t> </a:t>
            </a:r>
            <a:r>
              <a:rPr lang="en-US" altLang="zh-CN" dirty="0" smtClean="0"/>
              <a:t>Pattern?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3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Instead of using numerous constructors, the builder pattern uses another object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a builder, that receives</a:t>
            </a:r>
            <a:r>
              <a:rPr lang="zh-CN" altLang="en-US" sz="28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each initialization parameter step by step </a:t>
            </a:r>
            <a:r>
              <a:rPr lang="zh-CN" altLang="en-US" sz="28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and then returns the resulting constructed object at once.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82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Builder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74444"/>
            <a:ext cx="7524557" cy="388077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Separate </a:t>
            </a:r>
            <a:r>
              <a:rPr lang="en-US" sz="2800" dirty="0"/>
              <a:t>the construction of a complex object from its representation so that the same construction process can create different representations</a:t>
            </a:r>
            <a:r>
              <a:rPr lang="en-US" sz="2800" dirty="0" smtClean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3506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Structure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6141" y="1675677"/>
            <a:ext cx="5744259" cy="4824782"/>
          </a:xfrm>
        </p:spPr>
      </p:pic>
    </p:spTree>
    <p:extLst>
      <p:ext uri="{BB962C8B-B14F-4D97-AF65-F5344CB8AC3E}">
        <p14:creationId xmlns:p14="http://schemas.microsoft.com/office/powerpoint/2010/main" val="100642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Code</a:t>
            </a:r>
            <a:r>
              <a:rPr lang="zh-CN" altLang="en-US" dirty="0" smtClean="0"/>
              <a:t> </a:t>
            </a:r>
            <a:r>
              <a:rPr lang="en-US" altLang="zh-CN" dirty="0" smtClean="0"/>
              <a:t>Implementation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639" y="1661824"/>
            <a:ext cx="3583106" cy="488317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602" y="1930400"/>
            <a:ext cx="4089400" cy="298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24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Code</a:t>
            </a:r>
            <a:r>
              <a:rPr lang="zh-CN" altLang="en-US" dirty="0" smtClean="0"/>
              <a:t> </a:t>
            </a:r>
            <a:r>
              <a:rPr lang="en-US" altLang="zh-CN" dirty="0" smtClean="0"/>
              <a:t>Implementation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16" y="1578697"/>
            <a:ext cx="4260510" cy="5099194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818" y="2098964"/>
            <a:ext cx="65532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75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Code</a:t>
            </a:r>
            <a:r>
              <a:rPr lang="zh-CN" altLang="en-US" dirty="0" smtClean="0"/>
              <a:t> </a:t>
            </a:r>
            <a:r>
              <a:rPr lang="en-US" altLang="zh-CN" dirty="0" smtClean="0"/>
              <a:t>Implementation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401" y="1514764"/>
            <a:ext cx="7442655" cy="3881437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448" y="5615709"/>
            <a:ext cx="58674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24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This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pattern is flexible and it is easy to add more parameters to it in the future. 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It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is really only useful if you are going to have more than 4 or 5 parameters for a constructor. 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That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said, it might be worthwhile in the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first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place </a:t>
            </a: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if you suspect you may be adding more parameters in the future.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23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1880</TotalTime>
  <Words>751</Words>
  <Application>Microsoft Macintosh PowerPoint</Application>
  <PresentationFormat>Widescreen</PresentationFormat>
  <Paragraphs>66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Calibri</vt:lpstr>
      <vt:lpstr>DengXian</vt:lpstr>
      <vt:lpstr>Mangal</vt:lpstr>
      <vt:lpstr>Trebuchet MS</vt:lpstr>
      <vt:lpstr>Wingdings 3</vt:lpstr>
      <vt:lpstr>华文新魏</vt:lpstr>
      <vt:lpstr>方正姚体</vt:lpstr>
      <vt:lpstr>Arial</vt:lpstr>
      <vt:lpstr>Facet</vt:lpstr>
      <vt:lpstr>Builder Pattern</vt:lpstr>
      <vt:lpstr>Problem</vt:lpstr>
      <vt:lpstr>Solution</vt:lpstr>
      <vt:lpstr>Purpose of Builder Pattern</vt:lpstr>
      <vt:lpstr>Structure</vt:lpstr>
      <vt:lpstr>Code Implementation</vt:lpstr>
      <vt:lpstr>Code Implementation</vt:lpstr>
      <vt:lpstr>Code Implementation</vt:lpstr>
      <vt:lpstr>Conclusion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Builder Pattern</dc:title>
  <dc:creator>Yifan Shao</dc:creator>
  <cp:lastModifiedBy>Yifan Shao</cp:lastModifiedBy>
  <cp:revision>23</cp:revision>
  <dcterms:created xsi:type="dcterms:W3CDTF">2017-05-04T16:34:03Z</dcterms:created>
  <dcterms:modified xsi:type="dcterms:W3CDTF">2017-05-05T23:54:20Z</dcterms:modified>
</cp:coreProperties>
</file>