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2" d="100"/>
          <a:sy n="122" d="100"/>
        </p:scale>
        <p:origin x="-328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7892109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3176887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Shape 11"/>
          <p:cNvCxnSpPr/>
          <p:nvPr/>
        </p:nvCxnSpPr>
        <p:spPr>
          <a:xfrm>
            <a:off x="1575034" y="3158251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022025"/>
            <a:ext cx="7136667" cy="152400"/>
            <a:chOff x="1346428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8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8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3969100"/>
            <a:ext cx="7136667" cy="152400"/>
            <a:chOff x="1346435" y="3969087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7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7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400"/>
            </a:lvl1pPr>
            <a:lvl2pPr lvl="1" algn="ctr">
              <a:spcBef>
                <a:spcPts val="0"/>
              </a:spcBef>
              <a:buSzPct val="100000"/>
              <a:defRPr sz="5400"/>
            </a:lvl2pPr>
            <a:lvl3pPr lvl="2" algn="ctr">
              <a:spcBef>
                <a:spcPts val="0"/>
              </a:spcBef>
              <a:buSzPct val="100000"/>
              <a:defRPr sz="5400"/>
            </a:lvl3pPr>
            <a:lvl4pPr lvl="3" algn="ctr">
              <a:spcBef>
                <a:spcPts val="0"/>
              </a:spcBef>
              <a:buSzPct val="100000"/>
              <a:defRPr sz="5400"/>
            </a:lvl4pPr>
            <a:lvl5pPr lvl="4" algn="ctr">
              <a:spcBef>
                <a:spcPts val="0"/>
              </a:spcBef>
              <a:buSzPct val="100000"/>
              <a:defRPr sz="5400"/>
            </a:lvl5pPr>
            <a:lvl6pPr lvl="5" algn="ctr">
              <a:spcBef>
                <a:spcPts val="0"/>
              </a:spcBef>
              <a:buSzPct val="100000"/>
              <a:defRPr sz="5400"/>
            </a:lvl6pPr>
            <a:lvl7pPr lvl="6" algn="ctr">
              <a:spcBef>
                <a:spcPts val="0"/>
              </a:spcBef>
              <a:buSzPct val="100000"/>
              <a:defRPr sz="5400"/>
            </a:lvl7pPr>
            <a:lvl8pPr lvl="7" algn="ctr">
              <a:spcBef>
                <a:spcPts val="0"/>
              </a:spcBef>
              <a:buSzPct val="100000"/>
              <a:defRPr sz="5400"/>
            </a:lvl8pPr>
            <a:lvl9pPr lvl="8" algn="ctr">
              <a:spcBef>
                <a:spcPts val="0"/>
              </a:spcBef>
              <a:buSzPct val="100000"/>
              <a:defRPr sz="54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7" name="Shape 4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Open Sans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State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n" altLang="zh-CN" dirty="0"/>
              <a:t>Chuanxi Xiong</a:t>
            </a:r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Peng </a:t>
            </a:r>
            <a:r>
              <a:rPr lang="en" dirty="0"/>
              <a:t>Gao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State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Allow an object to alter its behavior when its internal state changes.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The object will appear to change its class.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Motivation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50000"/>
              </a:lnSpc>
              <a:spcBef>
                <a:spcPts val="1000"/>
              </a:spcBef>
            </a:pPr>
            <a:r>
              <a:rPr lang="en"/>
              <a:t>An object's behavior depends on its state, and it must change its behavior at run-time depending on that state.</a:t>
            </a:r>
          </a:p>
          <a:p>
            <a:pPr marL="457200" lvl="0" indent="-228600" rtl="0">
              <a:lnSpc>
                <a:spcPct val="150000"/>
              </a:lnSpc>
              <a:spcBef>
                <a:spcPts val="1000"/>
              </a:spcBef>
            </a:pPr>
            <a:r>
              <a:rPr lang="en"/>
              <a:t>Operations have large, multipart conditional statements that depend on the object's state.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Benefits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50000"/>
              </a:lnSpc>
              <a:spcBef>
                <a:spcPts val="1000"/>
              </a:spcBef>
            </a:pPr>
            <a:r>
              <a:rPr lang="en"/>
              <a:t>Localizes state-specific behavior and partitions behavior for different states. </a:t>
            </a:r>
          </a:p>
          <a:p>
            <a:pPr marL="457200" lvl="0" indent="-228600">
              <a:lnSpc>
                <a:spcPct val="150000"/>
              </a:lnSpc>
              <a:spcBef>
                <a:spcPts val="1000"/>
              </a:spcBef>
            </a:pPr>
            <a:r>
              <a:rPr lang="en"/>
              <a:t>Save large conditional statements.</a:t>
            </a:r>
          </a:p>
          <a:p>
            <a:pPr marL="457200" lvl="0" indent="-228600" rtl="0">
              <a:lnSpc>
                <a:spcPct val="150000"/>
              </a:lnSpc>
              <a:spcBef>
                <a:spcPts val="1000"/>
              </a:spcBef>
            </a:pPr>
            <a:r>
              <a:rPr lang="en"/>
              <a:t>Explicit transition between states.</a:t>
            </a:r>
          </a:p>
          <a:p>
            <a:pPr marL="457200" lvl="0" indent="-228600" rtl="0">
              <a:lnSpc>
                <a:spcPct val="150000"/>
              </a:lnSpc>
              <a:spcBef>
                <a:spcPts val="1000"/>
              </a:spcBef>
            </a:pPr>
            <a:r>
              <a:rPr lang="en"/>
              <a:t>State objects can be shared.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State UML</a:t>
            </a:r>
          </a:p>
        </p:txBody>
      </p:sp>
      <p:pic>
        <p:nvPicPr>
          <p:cNvPr id="91" name="Shape 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25"/>
            <a:ext cx="8520599" cy="34299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Consequences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50000"/>
              </a:lnSpc>
              <a:spcBef>
                <a:spcPts val="1000"/>
              </a:spcBef>
            </a:pPr>
            <a:r>
              <a:rPr lang="en"/>
              <a:t>Who defines the state transitions? Context or State subclasses. Or a table-based alternative.</a:t>
            </a:r>
          </a:p>
          <a:p>
            <a:pPr marL="457200" lvl="0" indent="-228600" rtl="0">
              <a:lnSpc>
                <a:spcPct val="150000"/>
              </a:lnSpc>
              <a:spcBef>
                <a:spcPts val="1000"/>
              </a:spcBef>
            </a:pPr>
            <a:r>
              <a:rPr lang="en"/>
              <a:t>Creating and destroying State objects.</a:t>
            </a:r>
          </a:p>
          <a:p>
            <a:pPr marL="457200" lvl="0" indent="-228600" rtl="0">
              <a:lnSpc>
                <a:spcPct val="150000"/>
              </a:lnSpc>
              <a:spcBef>
                <a:spcPts val="1000"/>
              </a:spcBef>
            </a:pPr>
            <a:r>
              <a:rPr lang="en"/>
              <a:t>State objects are often Singletons.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Example</a:t>
            </a:r>
            <a:endParaRPr kumimoji="1"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ATM Machine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37516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Example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2" name="图片 1" descr="Snip20160424_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0"/>
            <a:ext cx="8009642" cy="4922903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Snip20160424_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9257"/>
            <a:ext cx="9144000" cy="370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992550"/>
      </p:ext>
    </p:extLst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126</Words>
  <Application>Microsoft Macintosh PowerPoint</Application>
  <PresentationFormat>全屏显示(16:9)</PresentationFormat>
  <Paragraphs>22</Paragraphs>
  <Slides>9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tropic</vt:lpstr>
      <vt:lpstr>State</vt:lpstr>
      <vt:lpstr>State</vt:lpstr>
      <vt:lpstr>Motivation</vt:lpstr>
      <vt:lpstr>Benefits </vt:lpstr>
      <vt:lpstr>State UML</vt:lpstr>
      <vt:lpstr>Consequences</vt:lpstr>
      <vt:lpstr>Example</vt:lpstr>
      <vt:lpstr>Example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</dc:title>
  <cp:lastModifiedBy>高鹏</cp:lastModifiedBy>
  <cp:revision>2</cp:revision>
  <dcterms:modified xsi:type="dcterms:W3CDTF">2016-04-25T22:32:19Z</dcterms:modified>
</cp:coreProperties>
</file>