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988" autoAdjust="0"/>
  </p:normalViewPr>
  <p:slideViewPr>
    <p:cSldViewPr snapToGrid="0" snapToObjects="1">
      <p:cViewPr varScale="1">
        <p:scale>
          <a:sx n="85" d="100"/>
          <a:sy n="85" d="100"/>
        </p:scale>
        <p:origin x="-150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A250B7-6E47-D140-9C7A-3F5D2B2E2918}" type="datetimeFigureOut">
              <a:rPr lang="en-US" smtClean="0"/>
              <a:t>5/1/16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9D1B0-24A5-9C49-81A3-81C48E67F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2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What’s the creational Pattern:</a:t>
            </a:r>
          </a:p>
          <a:p>
            <a:pPr marL="0" indent="0">
              <a:buNone/>
            </a:pPr>
            <a:r>
              <a:rPr lang="en-US" dirty="0" smtClean="0"/>
              <a:t>Answer: </a:t>
            </a:r>
            <a:r>
              <a:rPr lang="en-US" baseline="0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These</a:t>
            </a:r>
            <a:r>
              <a:rPr lang="en-US" baseline="0" dirty="0" smtClean="0"/>
              <a:t> design patterns provide a way to create the objects while hiding the creation logic, rather than </a:t>
            </a:r>
            <a:r>
              <a:rPr lang="en-US" baseline="0" dirty="0" err="1" smtClean="0"/>
              <a:t>initiatiating</a:t>
            </a:r>
            <a:r>
              <a:rPr lang="en-US" baseline="0" dirty="0" smtClean="0"/>
              <a:t> the object directly using new operator.</a:t>
            </a:r>
          </a:p>
          <a:p>
            <a:pPr marL="0" indent="0">
              <a:buNone/>
            </a:pPr>
            <a:r>
              <a:rPr lang="en-US" baseline="0" dirty="0" smtClean="0"/>
              <a:t>This gives more flexibility in deciding which objects need to be created for an given use case.</a:t>
            </a:r>
          </a:p>
          <a:p>
            <a:pPr marL="0" indent="0">
              <a:buNone/>
            </a:pPr>
            <a:endParaRPr lang="en-US" baseline="0" dirty="0" smtClean="0"/>
          </a:p>
          <a:p>
            <a:pPr marL="0" indent="0">
              <a:buNone/>
            </a:pPr>
            <a:r>
              <a:rPr lang="en-US" baseline="0" dirty="0" smtClean="0"/>
              <a:t>2. What’s the difference between these creation patterns?</a:t>
            </a:r>
          </a:p>
          <a:p>
            <a:pPr marL="0" indent="0">
              <a:buNone/>
            </a:pPr>
            <a:r>
              <a:rPr lang="en-US" baseline="0" dirty="0" smtClean="0"/>
              <a:t>Builder pattern builds the final object step by step instead of implementing it with a single try.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9D1B0-24A5-9C49-81A3-81C48E67FC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99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5/1/16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5/1/16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5/1/16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Builder Design Pattern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Betty Chen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7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/>
              <a:buChar char="•"/>
            </a:pPr>
            <a:r>
              <a:rPr lang="en-US" sz="3600" dirty="0" smtClean="0"/>
              <a:t>Builder belongs to Creational Pattern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984092"/>
              </p:ext>
            </p:extLst>
          </p:nvPr>
        </p:nvGraphicFramePr>
        <p:xfrm>
          <a:off x="260557" y="1715531"/>
          <a:ext cx="8212503" cy="4621624"/>
        </p:xfrm>
        <a:graphic>
          <a:graphicData uri="http://schemas.openxmlformats.org/drawingml/2006/table">
            <a:tbl>
              <a:tblPr firstRow="1" bandRow="1"/>
              <a:tblGrid>
                <a:gridCol w="2737501"/>
                <a:gridCol w="2737501"/>
                <a:gridCol w="2737501"/>
              </a:tblGrid>
              <a:tr h="41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oudy Old Style"/>
                          <a:cs typeface="Goudy Old Style"/>
                        </a:rPr>
                        <a:t>Creational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Structural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Behavioral</a:t>
                      </a:r>
                      <a:endParaRPr kumimoji="0" lang="en-C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udy Old Style"/>
                        <a:cs typeface="Goudy Old Style"/>
                      </a:endParaRP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42101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Factory Method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Abstract Factory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oudy Old Style"/>
                          <a:cs typeface="Goudy Old Style"/>
                        </a:rPr>
                        <a:t>Builder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ea typeface="+mn-ea"/>
                          <a:cs typeface="Goudy Old Style"/>
                        </a:rPr>
                        <a:t>Prototype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udy Old Style"/>
                          <a:cs typeface="Goudy Old Style"/>
                        </a:rPr>
                        <a:t>Singleton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Adapter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Bridge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Composite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Decorator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Flyweight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Facade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Proxy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Interpreter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Template Method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Chain of Responsibility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Command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Iterator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Mediator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Memento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Observer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State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Strategy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Goudy Old Style"/>
                          <a:cs typeface="Goudy Old Style"/>
                        </a:rPr>
                        <a:t>Visitor</a:t>
                      </a:r>
                    </a:p>
                  </a:txBody>
                  <a:tcPr marL="91439" marR="91439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094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135"/>
            <a:ext cx="7620000" cy="1143000"/>
          </a:xfrm>
        </p:spPr>
        <p:txBody>
          <a:bodyPr/>
          <a:lstStyle/>
          <a:p>
            <a:r>
              <a:rPr lang="en-US" dirty="0" smtClean="0"/>
              <a:t>Builder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566" y="1287884"/>
            <a:ext cx="7620000" cy="5354095"/>
          </a:xfrm>
        </p:spPr>
        <p:txBody>
          <a:bodyPr>
            <a:normAutofit/>
          </a:bodyPr>
          <a:lstStyle/>
          <a:p>
            <a:r>
              <a:rPr lang="en-US" dirty="0" smtClean="0"/>
              <a:t>Purpose:</a:t>
            </a:r>
          </a:p>
          <a:p>
            <a:pPr marL="114300" indent="0">
              <a:buNone/>
            </a:pPr>
            <a:r>
              <a:rPr lang="en-US" dirty="0" smtClean="0"/>
              <a:t>	Separate the construction of a complex object from its representation so that the same construction process can create different representation.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Advantages: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1. It lets you vary a product’s internal representation.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2. It isolates code for construction and representation</a:t>
            </a:r>
            <a:endParaRPr lang="en-US" dirty="0"/>
          </a:p>
          <a:p>
            <a:pPr marL="411480" lvl="1" indent="0">
              <a:buNone/>
            </a:pPr>
            <a:r>
              <a:rPr lang="en-US" dirty="0"/>
              <a:t>	</a:t>
            </a:r>
            <a:r>
              <a:rPr lang="en-US" dirty="0" smtClean="0"/>
              <a:t>3. </a:t>
            </a:r>
            <a:r>
              <a:rPr lang="en-US" sz="2200" dirty="0" smtClean="0"/>
              <a:t>It gives you finer control over the construction process.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 smtClean="0"/>
              <a:t>What makes the difference among these creational patterns: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Build the final project step by step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Builder is independent of other objects in the pattern</a:t>
            </a:r>
          </a:p>
        </p:txBody>
      </p:sp>
    </p:spTree>
    <p:extLst>
      <p:ext uri="{BB962C8B-B14F-4D97-AF65-F5344CB8AC3E}">
        <p14:creationId xmlns:p14="http://schemas.microsoft.com/office/powerpoint/2010/main" val="3381269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7247"/>
            <a:ext cx="7620000" cy="1143000"/>
          </a:xfrm>
        </p:spPr>
        <p:txBody>
          <a:bodyPr/>
          <a:lstStyle/>
          <a:p>
            <a:r>
              <a:rPr lang="en-US" sz="3600" dirty="0" smtClean="0"/>
              <a:t>Builder- UML Diagram</a:t>
            </a:r>
            <a:endParaRPr lang="en-US" sz="3600" dirty="0"/>
          </a:p>
        </p:txBody>
      </p:sp>
      <p:pic>
        <p:nvPicPr>
          <p:cNvPr id="5" name="Picture 4" descr="builder_2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21" t="23004" r="8851" b="9487"/>
          <a:stretch/>
        </p:blipFill>
        <p:spPr>
          <a:xfrm>
            <a:off x="0" y="1230247"/>
            <a:ext cx="6601165" cy="25610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44768" y="1045581"/>
            <a:ext cx="11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Interface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519" y="3718679"/>
            <a:ext cx="7620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Builder</a:t>
            </a:r>
          </a:p>
          <a:p>
            <a:r>
              <a:rPr lang="en-US" dirty="0"/>
              <a:t>	</a:t>
            </a:r>
            <a:r>
              <a:rPr lang="en-US" dirty="0" smtClean="0"/>
              <a:t> Specifies an abstract interface for cheating parts of a product object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Concrete Builder</a:t>
            </a:r>
          </a:p>
          <a:p>
            <a:r>
              <a:rPr lang="en-US" dirty="0"/>
              <a:t>	</a:t>
            </a:r>
            <a:r>
              <a:rPr lang="en-US" dirty="0" smtClean="0"/>
              <a:t>Constructs and assemble parts of the product by implementing the builder interface</a:t>
            </a:r>
          </a:p>
          <a:p>
            <a:r>
              <a:rPr lang="en-US" dirty="0"/>
              <a:t>	</a:t>
            </a:r>
            <a:r>
              <a:rPr lang="en-US" dirty="0" smtClean="0"/>
              <a:t>Define and keeps track of the representation it creates</a:t>
            </a:r>
          </a:p>
          <a:p>
            <a:r>
              <a:rPr lang="en-US" dirty="0"/>
              <a:t>	</a:t>
            </a:r>
            <a:r>
              <a:rPr lang="en-US" dirty="0" smtClean="0"/>
              <a:t>Provides an interface for retrieving the product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Director</a:t>
            </a:r>
          </a:p>
          <a:p>
            <a:r>
              <a:rPr lang="en-US" dirty="0"/>
              <a:t>	</a:t>
            </a:r>
            <a:r>
              <a:rPr lang="en-US" dirty="0" smtClean="0"/>
              <a:t>Constructs an object using the builder interface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Product</a:t>
            </a:r>
          </a:p>
          <a:p>
            <a:r>
              <a:rPr lang="en-US" dirty="0"/>
              <a:t>	</a:t>
            </a:r>
            <a:r>
              <a:rPr lang="en-US" dirty="0" smtClean="0"/>
              <a:t>Represent the complex object under construction.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241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1443" y="0"/>
            <a:ext cx="7620000" cy="1143000"/>
          </a:xfrm>
        </p:spPr>
        <p:txBody>
          <a:bodyPr/>
          <a:lstStyle/>
          <a:p>
            <a:r>
              <a:rPr lang="en-US" sz="3600" dirty="0" smtClean="0"/>
              <a:t>Builder- Example</a:t>
            </a:r>
            <a:endParaRPr lang="en-US" sz="3600" dirty="0"/>
          </a:p>
        </p:txBody>
      </p:sp>
      <p:pic>
        <p:nvPicPr>
          <p:cNvPr id="6" name="Picture 5" descr="builder_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02" y="1390165"/>
            <a:ext cx="7473041" cy="39587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52629" y="1702985"/>
            <a:ext cx="11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Interface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6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135"/>
            <a:ext cx="7620000" cy="1143000"/>
          </a:xfrm>
        </p:spPr>
        <p:txBody>
          <a:bodyPr/>
          <a:lstStyle/>
          <a:p>
            <a:r>
              <a:rPr lang="en-US" dirty="0" smtClean="0"/>
              <a:t>Builder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023" y="705178"/>
            <a:ext cx="8895977" cy="6152822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Advantages: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1. It lets you vary a product’s internal </a:t>
            </a:r>
            <a:r>
              <a:rPr lang="en-US" dirty="0" smtClean="0"/>
              <a:t>representation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altLang="zh-TW" dirty="0" smtClean="0"/>
              <a:t>-</a:t>
            </a:r>
            <a:r>
              <a:rPr lang="en-US" dirty="0" smtClean="0"/>
              <a:t>hide </a:t>
            </a:r>
            <a:r>
              <a:rPr lang="en-US" dirty="0"/>
              <a:t>the representation and internal structure of the </a:t>
            </a:r>
            <a:r>
              <a:rPr lang="en-US" dirty="0" smtClean="0"/>
              <a:t>product</a:t>
            </a:r>
          </a:p>
          <a:p>
            <a:pPr marL="114300" indent="0">
              <a:buNone/>
            </a:pPr>
            <a:r>
              <a:rPr lang="x-none" dirty="0" smtClean="0"/>
              <a:t> </a:t>
            </a:r>
            <a:r>
              <a:rPr lang="en-US" dirty="0" smtClean="0"/>
              <a:t>	</a:t>
            </a:r>
            <a:r>
              <a:rPr lang="en-US" altLang="zh-TW" dirty="0" smtClean="0"/>
              <a:t>-</a:t>
            </a:r>
            <a:r>
              <a:rPr lang="en-US" dirty="0"/>
              <a:t>hides how the product gets assembles</a:t>
            </a:r>
            <a:r>
              <a:rPr lang="x-none" dirty="0"/>
              <a:t>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2</a:t>
            </a:r>
            <a:r>
              <a:rPr lang="en-US" dirty="0" smtClean="0"/>
              <a:t>. It isolates code for construction and </a:t>
            </a:r>
            <a:r>
              <a:rPr lang="en-US" dirty="0" smtClean="0"/>
              <a:t>representation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altLang="zh-TW" dirty="0" smtClean="0"/>
              <a:t>-</a:t>
            </a:r>
            <a:r>
              <a:rPr lang="en-US" dirty="0"/>
              <a:t>improves modularity by encapsulating the way a complex object is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constructed </a:t>
            </a:r>
            <a:r>
              <a:rPr lang="en-US" dirty="0"/>
              <a:t>and represented</a:t>
            </a:r>
            <a:r>
              <a:rPr lang="x-none" dirty="0"/>
              <a:t>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altLang="zh-TW" dirty="0" smtClean="0"/>
              <a:t>-</a:t>
            </a:r>
            <a:r>
              <a:rPr lang="x-none" dirty="0"/>
              <a:t>The concrete Builder contains all the code to create and assemble a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x-none" dirty="0" smtClean="0"/>
              <a:t>particular </a:t>
            </a:r>
            <a:r>
              <a:rPr lang="x-none" dirty="0"/>
              <a:t>kind of product</a:t>
            </a:r>
            <a:r>
              <a:rPr lang="x-none" dirty="0"/>
              <a:t> </a:t>
            </a:r>
            <a:endParaRPr lang="en-US" dirty="0"/>
          </a:p>
          <a:p>
            <a:pPr marL="411480" lvl="1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411480" lvl="1" indent="0">
              <a:buNone/>
            </a:pPr>
            <a:r>
              <a:rPr lang="en-US" dirty="0"/>
              <a:t>	</a:t>
            </a:r>
            <a:r>
              <a:rPr lang="en-US" dirty="0" smtClean="0"/>
              <a:t>3</a:t>
            </a:r>
            <a:r>
              <a:rPr lang="en-US" dirty="0" smtClean="0"/>
              <a:t>. </a:t>
            </a:r>
            <a:r>
              <a:rPr lang="en-US" sz="2200" dirty="0" smtClean="0"/>
              <a:t>It gives you finer control over the construction </a:t>
            </a:r>
            <a:r>
              <a:rPr lang="en-US" sz="2200" dirty="0" smtClean="0"/>
              <a:t>process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 smtClean="0"/>
              <a:t>What makes the difference among these creational patterns: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Build the final project step by step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Builder is independent of other objects in the pattern</a:t>
            </a:r>
          </a:p>
        </p:txBody>
      </p:sp>
    </p:spTree>
    <p:extLst>
      <p:ext uri="{BB962C8B-B14F-4D97-AF65-F5344CB8AC3E}">
        <p14:creationId xmlns:p14="http://schemas.microsoft.com/office/powerpoint/2010/main" val="3133753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87247"/>
            <a:ext cx="7620000" cy="1143000"/>
          </a:xfrm>
        </p:spPr>
        <p:txBody>
          <a:bodyPr/>
          <a:lstStyle/>
          <a:p>
            <a:r>
              <a:rPr lang="en-US" sz="3600" dirty="0" smtClean="0"/>
              <a:t>Builder- Collaborations</a:t>
            </a:r>
            <a:endParaRPr lang="en-US" sz="3600" dirty="0"/>
          </a:p>
        </p:txBody>
      </p:sp>
      <p:pic>
        <p:nvPicPr>
          <p:cNvPr id="5" name="Picture 4" descr="builder_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0588" y="1979812"/>
            <a:ext cx="5079422" cy="34196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33787" y="1252862"/>
            <a:ext cx="3143413" cy="517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b="1" dirty="0" smtClean="0"/>
              <a:t>The client </a:t>
            </a:r>
            <a:r>
              <a:rPr lang="en-US" sz="2200" dirty="0" smtClean="0"/>
              <a:t>creates the Director object and configures it with the desired Builder object.</a:t>
            </a:r>
          </a:p>
          <a:p>
            <a:pPr marL="285750" indent="-285750">
              <a:buFont typeface="Arial"/>
              <a:buChar char="•"/>
            </a:pPr>
            <a:r>
              <a:rPr lang="en-US" sz="2200" b="1" dirty="0" smtClean="0"/>
              <a:t>Director</a:t>
            </a:r>
            <a:r>
              <a:rPr lang="en-US" sz="2200" dirty="0" smtClean="0"/>
              <a:t> notifies the builder whenever a part of the product should be built.</a:t>
            </a:r>
          </a:p>
          <a:p>
            <a:pPr marL="285750" indent="-285750">
              <a:buFont typeface="Arial"/>
              <a:buChar char="•"/>
            </a:pPr>
            <a:r>
              <a:rPr lang="en-US" sz="2200" b="1" dirty="0" smtClean="0"/>
              <a:t>Builder</a:t>
            </a:r>
            <a:r>
              <a:rPr lang="en-US" sz="2200" dirty="0" smtClean="0"/>
              <a:t> handles requests from the director and adds parts to the product.</a:t>
            </a:r>
          </a:p>
          <a:p>
            <a:pPr marL="285750" indent="-285750">
              <a:buFont typeface="Arial"/>
              <a:buChar char="•"/>
            </a:pPr>
            <a:r>
              <a:rPr lang="en-US" sz="2200" b="1" dirty="0" smtClean="0"/>
              <a:t>The client </a:t>
            </a:r>
            <a:r>
              <a:rPr lang="en-US" sz="2200" dirty="0" smtClean="0"/>
              <a:t>retrieves the product from the builder.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519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882425" y="141461"/>
            <a:ext cx="4410985" cy="1629043"/>
            <a:chOff x="1311489" y="3992232"/>
            <a:chExt cx="4410985" cy="1629043"/>
          </a:xfrm>
        </p:grpSpPr>
        <p:sp>
          <p:nvSpPr>
            <p:cNvPr id="5" name="Rectangle 4"/>
            <p:cNvSpPr/>
            <p:nvPr/>
          </p:nvSpPr>
          <p:spPr>
            <a:xfrm>
              <a:off x="1936011" y="4480496"/>
              <a:ext cx="2591165" cy="112199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44183" y="3992232"/>
              <a:ext cx="12282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 smtClean="0"/>
                <a:t>RTFReader</a:t>
              </a:r>
              <a:endParaRPr lang="en-US" sz="1200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144183" y="4673879"/>
              <a:ext cx="1020134" cy="70612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372404" y="4671171"/>
              <a:ext cx="960537" cy="70883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11489" y="4644351"/>
              <a:ext cx="8743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RTF file</a:t>
              </a:r>
              <a:endParaRPr lang="en-US" sz="1200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1470311" y="4964506"/>
              <a:ext cx="3143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641652" y="4538570"/>
              <a:ext cx="34617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4641652" y="5095293"/>
              <a:ext cx="34617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4641652" y="5621275"/>
              <a:ext cx="34617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756888" y="4203497"/>
              <a:ext cx="7645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ASCIIText</a:t>
              </a:r>
              <a:endParaRPr lang="en-US" sz="12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63570" y="4748285"/>
              <a:ext cx="7578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TexText</a:t>
              </a:r>
              <a:endParaRPr lang="en-US" sz="12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785334" y="5227339"/>
              <a:ext cx="937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TextWidget</a:t>
              </a:r>
              <a:endParaRPr lang="en-US" sz="12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289990" y="4687507"/>
              <a:ext cx="8743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Parser</a:t>
              </a:r>
              <a:endParaRPr lang="en-US" sz="12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88813" y="4687507"/>
              <a:ext cx="13747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dirty="0" smtClean="0"/>
                <a:t>C</a:t>
              </a:r>
              <a:r>
                <a:rPr lang="en-US" altLang="zh-TW" sz="1200" dirty="0" smtClean="0"/>
                <a:t>onverter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87362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966</TotalTime>
  <Words>199</Words>
  <Application>Microsoft Macintosh PowerPoint</Application>
  <PresentationFormat>On-screen Show (4:3)</PresentationFormat>
  <Paragraphs>93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Builder Design Pattern</vt:lpstr>
      <vt:lpstr>Builder belongs to Creational Pattern</vt:lpstr>
      <vt:lpstr>Builder</vt:lpstr>
      <vt:lpstr>Builder- UML Diagram</vt:lpstr>
      <vt:lpstr>Builder- Example</vt:lpstr>
      <vt:lpstr>Builder</vt:lpstr>
      <vt:lpstr>Builder- Collaborations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Builder Design Pattern</dc:title>
  <dc:creator>Betty</dc:creator>
  <cp:lastModifiedBy>Betty</cp:lastModifiedBy>
  <cp:revision>22</cp:revision>
  <dcterms:created xsi:type="dcterms:W3CDTF">2016-05-01T14:57:00Z</dcterms:created>
  <dcterms:modified xsi:type="dcterms:W3CDTF">2016-05-02T15:01:09Z</dcterms:modified>
</cp:coreProperties>
</file>