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69" r:id="rId2"/>
    <p:sldId id="270" r:id="rId3"/>
    <p:sldId id="272" r:id="rId4"/>
    <p:sldId id="273" r:id="rId5"/>
    <p:sldId id="274" r:id="rId6"/>
    <p:sldId id="275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9" d="100"/>
          <a:sy n="99" d="100"/>
        </p:scale>
        <p:origin x="-11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C65FEFE-9A88-4857-827A-9EBF30E6E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49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202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203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452CB7-84A1-4DDA-88D4-88A1D5185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9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3E81F-7B17-46AA-8B20-B447360DE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1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82F0A-F3F5-4B6C-AF73-503472688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8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0E18E-906E-40E5-A6A5-3F4621A9E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0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6FD43-6C17-4F83-935B-37F543419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6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84DCA-258D-4121-B064-092C8F342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2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3E96D-3D29-4104-A8DA-2844C092D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0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FDCA6-C300-4227-8767-F0A990327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912CA-F061-4CE8-A2FB-BE2D1C903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0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6E237-F631-45CA-94F2-18784B7F4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4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FD54A-DB42-4828-A4EF-3F1A1F199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9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038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102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034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0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1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2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ABF8F58-694D-423E-AF73-E0B6B5795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 smtClean="0"/>
              <a:t>Tutorial</a:t>
            </a:r>
            <a:br>
              <a:rPr lang="en-US" dirty="0" smtClean="0"/>
            </a:br>
            <a:r>
              <a:rPr lang="en-US" dirty="0" smtClean="0"/>
              <a:t>Session #4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800" dirty="0" smtClean="0"/>
              <a:t>More on Arrays and Pointers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800" dirty="0" smtClean="0"/>
              <a:t>Memory allocation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800" dirty="0" smtClean="0"/>
              <a:t>Structures, Unions &amp; </a:t>
            </a:r>
            <a:r>
              <a:rPr lang="en-US" sz="2800" dirty="0" err="1" smtClean="0"/>
              <a:t>typedef</a:t>
            </a:r>
            <a:endParaRPr lang="en-US" sz="2800" dirty="0" smtClean="0"/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854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Caution: memory leak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str1[] = “string one”;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str2[] = “string two”;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*temp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temp = (char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*)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((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(str1)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+ 1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 *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				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(char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(temp, str1);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temp = (char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*)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((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(str2)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+ 1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 *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(char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(temp, str2);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free(temp);</a:t>
            </a: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dimensional dynamic array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 pointer to pointers.</a:t>
            </a:r>
          </a:p>
          <a:p>
            <a:pPr eaLnBrk="1" hangingPunct="1"/>
            <a:r>
              <a:rPr lang="en-US" dirty="0" smtClean="0"/>
              <a:t>Syntax: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dirty="0" smtClean="0"/>
              <a:t>&lt;type&gt; **name;</a:t>
            </a:r>
          </a:p>
          <a:p>
            <a:pPr eaLnBrk="1" hangingPunct="1"/>
            <a:r>
              <a:rPr lang="en-US" dirty="0" smtClean="0"/>
              <a:t>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dirty="0" err="1" smtClean="0"/>
              <a:t>int</a:t>
            </a:r>
            <a:r>
              <a:rPr lang="en-US" i="1" dirty="0" smtClean="0"/>
              <a:t> **</a:t>
            </a:r>
            <a:r>
              <a:rPr lang="en-US" i="1" dirty="0" err="1" smtClean="0"/>
              <a:t>arr</a:t>
            </a:r>
            <a:r>
              <a:rPr lang="en-US" i="1" dirty="0" smtClean="0"/>
              <a:t>;</a:t>
            </a:r>
          </a:p>
          <a:p>
            <a:pPr eaLnBrk="1" hangingPunct="1"/>
            <a:r>
              <a:rPr lang="en-US" i="1" dirty="0" err="1" smtClean="0"/>
              <a:t>arr</a:t>
            </a:r>
            <a:r>
              <a:rPr lang="en-US" dirty="0" smtClean="0"/>
              <a:t> is a pointer to an integer pointer. It can be used as a </a:t>
            </a:r>
            <a:r>
              <a:rPr lang="en-US" dirty="0" smtClean="0"/>
              <a:t>2-d array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usage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Suppose we need a </a:t>
            </a:r>
            <a:r>
              <a:rPr lang="en-US" dirty="0" smtClean="0"/>
              <a:t>2-d </a:t>
            </a:r>
            <a:r>
              <a:rPr lang="en-US" dirty="0" smtClean="0"/>
              <a:t>array to store a matrix. However, neither the column size nor the row size of the matrix is known. Thus, we need to use a 2-dim dynamic array.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Code: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int</a:t>
            </a:r>
            <a:r>
              <a:rPr lang="en-US" dirty="0" smtClean="0"/>
              <a:t> **matrix;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Question: how do we allocate 2-dim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 example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**matrix;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matrix = 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**)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(row *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*));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for (i = 0; i&lt; col; i++)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	matrix[i] = 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*)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(col *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i="1" dirty="0" smtClean="0"/>
              <a:t>Caution: we need a for loop to free </a:t>
            </a:r>
            <a:r>
              <a:rPr lang="en-US" sz="2800" i="1" dirty="0" smtClean="0"/>
              <a:t>that memory</a:t>
            </a: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Dynamically change array size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Sometimes we need to change array size in the middle of programs.</a:t>
            </a:r>
          </a:p>
          <a:p>
            <a:pPr eaLnBrk="1" hangingPunct="1"/>
            <a:r>
              <a:rPr lang="en-US" sz="4000" dirty="0" smtClean="0"/>
              <a:t>The </a:t>
            </a:r>
            <a:r>
              <a:rPr lang="en-US" sz="4000" i="1" dirty="0" err="1" smtClean="0"/>
              <a:t>realloc</a:t>
            </a:r>
            <a:r>
              <a:rPr lang="en-US" sz="4000" dirty="0" smtClean="0"/>
              <a:t> function.</a:t>
            </a:r>
          </a:p>
          <a:p>
            <a:pPr eaLnBrk="1" hangingPunct="1"/>
            <a:r>
              <a:rPr lang="en-US" sz="4000" dirty="0" smtClean="0"/>
              <a:t>Syntax: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600" i="1" dirty="0" err="1" smtClean="0"/>
              <a:t>realloc</a:t>
            </a:r>
            <a:r>
              <a:rPr lang="en-US" sz="3600" i="1" dirty="0" smtClean="0"/>
              <a:t> (</a:t>
            </a:r>
            <a:r>
              <a:rPr lang="en-US" sz="3600" i="1" dirty="0" err="1" smtClean="0"/>
              <a:t>baseadd</a:t>
            </a:r>
            <a:r>
              <a:rPr lang="en-US" sz="3600" i="1" dirty="0" smtClean="0"/>
              <a:t>, </a:t>
            </a:r>
            <a:r>
              <a:rPr lang="en-US" sz="3600" i="1" dirty="0" err="1" smtClean="0"/>
              <a:t>newsize</a:t>
            </a:r>
            <a:r>
              <a:rPr lang="en-US" sz="3600" i="1" dirty="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of using </a:t>
            </a:r>
            <a:r>
              <a:rPr lang="en-US" dirty="0" err="1" smtClean="0"/>
              <a:t>realloc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f_name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[] =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“John”;</a:t>
            </a: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[]=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“Smith”;</a:t>
            </a: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*name = (char *)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f_name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)+1) * 			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(char));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(name,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f_name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name = (char *)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(name, 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f_name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)+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)+1) *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(char));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strcat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(name,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// memory leak…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sprintf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(name, "%s, %s",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f_name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to structures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Choosing a good way to represent data is very </a:t>
            </a:r>
            <a:r>
              <a:rPr lang="en-US" sz="2800" dirty="0" smtClean="0"/>
              <a:t>important</a:t>
            </a:r>
            <a:endParaRPr lang="en-US" sz="2800" dirty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“A structure is a collection of one or variables, possibly of different types, grouped together under a single name for convenient handling.”</a:t>
            </a:r>
            <a:br>
              <a:rPr lang="en-US" sz="2800" dirty="0" smtClean="0"/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point {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x;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y;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};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 book inventory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057400"/>
            <a:ext cx="7958138" cy="4572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book {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title[MAX];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author[MAX];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float value;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book library; //declare a book variable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book library1;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gets(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library.title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canf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(“%f”, &amp;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library.value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book library2 = {"The Host", 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"Meyers, Stephanie", 19.95”);</a:t>
            </a:r>
          </a:p>
          <a:p>
            <a:pPr eaLnBrk="1" hangingPunct="1">
              <a:buFont typeface="Wingdings" pitchFamily="2" charset="2"/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Structures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1981201"/>
            <a:ext cx="7958138" cy="4724400"/>
          </a:xfrm>
        </p:spPr>
        <p:txBody>
          <a:bodyPr/>
          <a:lstStyle/>
          <a:p>
            <a:r>
              <a:rPr lang="en-US" sz="2800" dirty="0" smtClean="0"/>
              <a:t>Operations on a structure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copy it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assign to it as a unit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take its address with &amp;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accessing its members</a:t>
            </a:r>
          </a:p>
          <a:p>
            <a:r>
              <a:rPr lang="en-US" sz="2800" dirty="0" smtClean="0"/>
              <a:t>Pointers to structures</a:t>
            </a:r>
            <a:endParaRPr lang="en-US" sz="2800" dirty="0"/>
          </a:p>
          <a:p>
            <a:pPr marL="457200" lvl="1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book library, *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57200" lvl="1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&amp;library;</a:t>
            </a:r>
          </a:p>
          <a:p>
            <a:pPr marL="457200" lvl="1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-&gt;title, "The Hunger Games”);</a:t>
            </a:r>
          </a:p>
          <a:p>
            <a:r>
              <a:rPr lang="en-US" sz="2800" dirty="0"/>
              <a:t>Arrays of Structures</a:t>
            </a:r>
          </a:p>
          <a:p>
            <a:pPr marL="457200" lvl="1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book library[MAX];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32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Unions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214563"/>
            <a:ext cx="7958138" cy="4414837"/>
          </a:xfrm>
        </p:spPr>
        <p:txBody>
          <a:bodyPr/>
          <a:lstStyle/>
          <a:p>
            <a:r>
              <a:rPr lang="en-US" sz="2800" dirty="0" smtClean="0"/>
              <a:t>Unions allow a variable to hold different types (at different times)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union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u_tag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ival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float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fval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char &amp;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sval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 u;</a:t>
            </a:r>
          </a:p>
          <a:p>
            <a:r>
              <a:rPr lang="en-US" sz="2800" dirty="0" smtClean="0"/>
              <a:t>Allocated to hold the largest possible value</a:t>
            </a:r>
          </a:p>
          <a:p>
            <a:r>
              <a:rPr lang="en-US" sz="2800" dirty="0" smtClean="0"/>
              <a:t>Accessed in same manner as structures:</a:t>
            </a:r>
            <a:br>
              <a:rPr lang="en-US" sz="2800" dirty="0" smtClean="0"/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(“string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%s”,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u.sval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(“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%d”,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u.ival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7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Review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1981200"/>
            <a:ext cx="7958138" cy="4724399"/>
          </a:xfrm>
        </p:spPr>
        <p:txBody>
          <a:bodyPr/>
          <a:lstStyle/>
          <a:p>
            <a:pPr eaLnBrk="1" hangingPunct="1"/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iArr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[30];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iArr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[0] == &amp;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iArr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; // equivalent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(*p)[2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]; // pointer to array of 2 integers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*p[2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];  // array of 2 pointers to integers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 dirty="0">
                <a:latin typeface="Courier New" pitchFamily="49" charset="0"/>
                <a:cs typeface="Courier New" pitchFamily="49" charset="0"/>
              </a:rPr>
            </a:b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foo = 100;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*bar;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bar = &amp;foo;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solidFill>
                  <a:schemeClr val="folHlink"/>
                </a:solidFill>
                <a:latin typeface="Courier New" pitchFamily="49" charset="0"/>
                <a:cs typeface="Courier New" pitchFamily="49" charset="0"/>
              </a:rPr>
              <a:t>*bar = 200;</a:t>
            </a:r>
            <a:br>
              <a:rPr lang="en-US" sz="2000" i="1" dirty="0" smtClean="0">
                <a:solidFill>
                  <a:schemeClr val="folHlink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solidFill>
                  <a:schemeClr val="folHlin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 dirty="0" smtClean="0">
                <a:solidFill>
                  <a:schemeClr val="folHlink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What is: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	1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. 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foo;	2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.  &amp;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foo;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	3.  bar;	4.  *bar;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>
                <a:latin typeface="Courier New" pitchFamily="49" charset="0"/>
                <a:cs typeface="Courier New" pitchFamily="49" charset="0"/>
              </a:rPr>
              <a:t>	5.  &amp;bar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34225" y="5761521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515225" y="4343400"/>
            <a:ext cx="5261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dirty="0"/>
              <a:t>foo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515225" y="5410200"/>
            <a:ext cx="5116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dirty="0"/>
              <a:t>bar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838825" y="4847121"/>
            <a:ext cx="9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/>
              <a:t>0x1000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838825" y="5913921"/>
            <a:ext cx="9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/>
              <a:t>0x1020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134225" y="4694721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943600" y="4296547"/>
            <a:ext cx="7152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200" dirty="0" smtClean="0"/>
              <a:t>Memory</a:t>
            </a:r>
            <a:br>
              <a:rPr lang="en-US" sz="1200" dirty="0" smtClean="0"/>
            </a:br>
            <a:r>
              <a:rPr lang="en-US" sz="1200" dirty="0" smtClean="0"/>
              <a:t>Address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8038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</a:t>
            </a:r>
            <a:r>
              <a:rPr lang="en-US" dirty="0" err="1" smtClean="0"/>
              <a:t>ypedef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057401"/>
            <a:ext cx="7958138" cy="4648200"/>
          </a:xfrm>
        </p:spPr>
        <p:txBody>
          <a:bodyPr/>
          <a:lstStyle/>
          <a:p>
            <a:r>
              <a:rPr lang="en-US" sz="2000" dirty="0" smtClean="0"/>
              <a:t>Create new data type names</a:t>
            </a:r>
          </a:p>
          <a:p>
            <a:pPr marL="400050" lvl="1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Length;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Length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maxlen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*lengths[];</a:t>
            </a:r>
          </a:p>
          <a:p>
            <a:pPr marL="400050" lvl="1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char *String;</a:t>
            </a:r>
          </a:p>
          <a:p>
            <a:pPr marL="400050" lvl="1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tnode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tnode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{  	// tree node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char *word;		// points to the text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count;		// number of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occurences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left;		// left child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right;		// right child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(void) 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return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+mj-lt"/>
                <a:cs typeface="Courier New" pitchFamily="49" charset="0"/>
              </a:rPr>
              <a:t>t</a:t>
            </a:r>
            <a:r>
              <a:rPr lang="en-US" sz="2000" dirty="0" err="1" smtClean="0">
                <a:latin typeface="+mj-lt"/>
                <a:cs typeface="Courier New" pitchFamily="49" charset="0"/>
              </a:rPr>
              <a:t>ypedef</a:t>
            </a:r>
            <a:r>
              <a:rPr lang="en-US" sz="2000" dirty="0" smtClean="0">
                <a:latin typeface="+mj-lt"/>
                <a:cs typeface="Courier New" pitchFamily="49" charset="0"/>
              </a:rPr>
              <a:t> does not create a new type, only adds a new name for some existing type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Pointers to multidimensional arrays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Zippo[2][4];</a:t>
            </a:r>
          </a:p>
          <a:p>
            <a:pPr eaLnBrk="1" hangingPunct="1">
              <a:lnSpc>
                <a:spcPct val="130000"/>
              </a:lnSpc>
            </a:pPr>
            <a:r>
              <a:rPr lang="en-US" sz="2800" dirty="0" smtClean="0"/>
              <a:t>Zippo is the starting address of this </a:t>
            </a:r>
            <a:r>
              <a:rPr lang="en-US" sz="2800" dirty="0" smtClean="0"/>
              <a:t>2-d </a:t>
            </a:r>
            <a:r>
              <a:rPr lang="en-US" sz="2800" dirty="0" smtClean="0"/>
              <a:t>array. It is same as &amp;Zippo[0].</a:t>
            </a:r>
          </a:p>
          <a:p>
            <a:pPr eaLnBrk="1" hangingPunct="1">
              <a:lnSpc>
                <a:spcPct val="130000"/>
              </a:lnSpc>
            </a:pPr>
            <a:r>
              <a:rPr lang="en-US" sz="2800" dirty="0" smtClean="0"/>
              <a:t>Zippo[0] itself is an array of 4 integers.</a:t>
            </a:r>
          </a:p>
          <a:p>
            <a:pPr eaLnBrk="1" hangingPunct="1">
              <a:lnSpc>
                <a:spcPct val="130000"/>
              </a:lnSpc>
            </a:pPr>
            <a:r>
              <a:rPr lang="en-US" sz="2800" dirty="0" smtClean="0"/>
              <a:t>Zippo[0] is same as &amp;Zippo[0][0].</a:t>
            </a:r>
          </a:p>
        </p:txBody>
      </p:sp>
    </p:spTree>
    <p:extLst>
      <p:ext uri="{BB962C8B-B14F-4D97-AF65-F5344CB8AC3E}">
        <p14:creationId xmlns:p14="http://schemas.microsoft.com/office/powerpoint/2010/main" val="117732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Difference between arrays and pointers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name is a constant.</a:t>
            </a:r>
          </a:p>
          <a:p>
            <a:pPr eaLnBrk="1" hangingPunct="1"/>
            <a:r>
              <a:rPr lang="en-US" smtClean="0"/>
              <a:t>Pointer is a variable.</a:t>
            </a:r>
          </a:p>
          <a:p>
            <a:pPr eaLnBrk="1" hangingPunct="1"/>
            <a:r>
              <a:rPr lang="en-US" smtClean="0"/>
              <a:t>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smtClean="0"/>
              <a:t>char hello[] =“hello”;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smtClean="0"/>
              <a:t>char *helle = “helle”;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smtClean="0"/>
              <a:t>hello++;  //illegal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smtClean="0"/>
              <a:t>helle++;</a:t>
            </a:r>
            <a:r>
              <a:rPr lang="en-US" smtClean="0"/>
              <a:t> //</a:t>
            </a:r>
            <a:r>
              <a:rPr lang="en-US" i="1" smtClean="0"/>
              <a:t>legal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2523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Dynamic arrays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You don’t always know your array size in advance.</a:t>
            </a:r>
          </a:p>
          <a:p>
            <a:pPr eaLnBrk="1" hangingPunct="1"/>
            <a:r>
              <a:rPr lang="en-US" dirty="0"/>
              <a:t>Static arrays waste a lot memory.</a:t>
            </a:r>
          </a:p>
          <a:p>
            <a:pPr eaLnBrk="1" hangingPunct="1"/>
            <a:r>
              <a:rPr lang="en-US" sz="28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dirty="0" smtClean="0"/>
              <a:t>and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i="1" dirty="0" smtClean="0">
                <a:latin typeface="Courier New" pitchFamily="49" charset="0"/>
                <a:cs typeface="Courier New" pitchFamily="49" charset="0"/>
              </a:rPr>
              <a:t>free()</a:t>
            </a:r>
            <a:endParaRPr lang="en-US" sz="28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15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malloc</a:t>
            </a:r>
            <a:r>
              <a:rPr lang="en-US" dirty="0" smtClean="0"/>
              <a:t> ( )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of the usage of </a:t>
            </a:r>
            <a:r>
              <a:rPr lang="en-US" dirty="0" err="1" smtClean="0"/>
              <a:t>malloc</a:t>
            </a:r>
            <a:r>
              <a:rPr lang="en-US" dirty="0" smtClean="0"/>
              <a:t> ( ):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char *name;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	name = (char *)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(length *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(name));</a:t>
            </a:r>
          </a:p>
        </p:txBody>
      </p:sp>
    </p:spTree>
    <p:extLst>
      <p:ext uri="{BB962C8B-B14F-4D97-AF65-F5344CB8AC3E}">
        <p14:creationId xmlns:p14="http://schemas.microsoft.com/office/powerpoint/2010/main" val="352939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Dynamically allocate memory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dirty="0" err="1" smtClean="0"/>
              <a:t>malloc</a:t>
            </a:r>
            <a:r>
              <a:rPr lang="en-US" dirty="0" smtClean="0"/>
              <a:t> </a:t>
            </a:r>
            <a:r>
              <a:rPr lang="en-US" dirty="0" smtClean="0"/>
              <a:t>allocates a chunk of memory and returns the starting address of the memory.</a:t>
            </a:r>
          </a:p>
          <a:p>
            <a:pPr eaLnBrk="1" hangingPunct="1"/>
            <a:r>
              <a:rPr lang="en-US" i="1" dirty="0" smtClean="0"/>
              <a:t>free</a:t>
            </a:r>
            <a:r>
              <a:rPr lang="en-US" dirty="0" smtClean="0"/>
              <a:t> frees </a:t>
            </a:r>
            <a:r>
              <a:rPr lang="en-US" dirty="0" smtClean="0"/>
              <a:t>memory </a:t>
            </a:r>
            <a:endParaRPr lang="en-US" dirty="0" smtClean="0"/>
          </a:p>
          <a:p>
            <a:pPr eaLnBrk="1" hangingPunct="1"/>
            <a:r>
              <a:rPr lang="en-US" dirty="0" smtClean="0"/>
              <a:t>Note: you are responsible for releasing the memory allocated by </a:t>
            </a:r>
            <a:r>
              <a:rPr lang="en-US" dirty="0" err="1" smtClean="0"/>
              <a:t>malloc</a:t>
            </a:r>
            <a:r>
              <a:rPr lang="en-US" dirty="0" smtClean="0"/>
              <a:t>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example of malloc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char *name = (char *)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namelen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(char));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953000" y="3733800"/>
            <a:ext cx="12192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133600" y="3733800"/>
            <a:ext cx="1066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143000" y="3733800"/>
            <a:ext cx="84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name</a:t>
            </a:r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276600" y="40386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" name="AutoShape 10"/>
          <p:cNvSpPr>
            <a:spLocks/>
          </p:cNvSpPr>
          <p:nvPr/>
        </p:nvSpPr>
        <p:spPr bwMode="auto">
          <a:xfrm>
            <a:off x="6553200" y="3810000"/>
            <a:ext cx="228600" cy="2057400"/>
          </a:xfrm>
          <a:prstGeom prst="righ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7146925" y="4460875"/>
            <a:ext cx="12144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Size:</a:t>
            </a:r>
          </a:p>
          <a:p>
            <a:pPr eaLnBrk="1" hangingPunct="1"/>
            <a:r>
              <a:rPr lang="en-US"/>
              <a:t>namelen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code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main(){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char name[] = “I am a string.”;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char *temp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temp = (char *)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(name)+1) * 	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(char));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(temp, name);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free(temp);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753</TotalTime>
  <Words>603</Words>
  <Application>Microsoft Office PowerPoint</Application>
  <PresentationFormat>On-screen Show (4:3)</PresentationFormat>
  <Paragraphs>141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Times New Roman</vt:lpstr>
      <vt:lpstr>Arial</vt:lpstr>
      <vt:lpstr>Wingdings</vt:lpstr>
      <vt:lpstr>Straight Edge</vt:lpstr>
      <vt:lpstr>C Tutorial Session #4</vt:lpstr>
      <vt:lpstr>Review</vt:lpstr>
      <vt:lpstr>Pointers to multidimensional arrays</vt:lpstr>
      <vt:lpstr>Difference between arrays and pointers</vt:lpstr>
      <vt:lpstr>Dynamic arrays</vt:lpstr>
      <vt:lpstr>malloc ( )</vt:lpstr>
      <vt:lpstr>Dynamically allocate memory</vt:lpstr>
      <vt:lpstr>An example of malloc</vt:lpstr>
      <vt:lpstr>Sample code</vt:lpstr>
      <vt:lpstr>Caution: memory leak</vt:lpstr>
      <vt:lpstr>Two dimensional dynamic array</vt:lpstr>
      <vt:lpstr>Sample usage</vt:lpstr>
      <vt:lpstr>Matrix example</vt:lpstr>
      <vt:lpstr>Dynamically change array size</vt:lpstr>
      <vt:lpstr>Example of using realloc</vt:lpstr>
      <vt:lpstr>Introduction to structures</vt:lpstr>
      <vt:lpstr>Example: book inventory</vt:lpstr>
      <vt:lpstr>Structures (cont.)</vt:lpstr>
      <vt:lpstr>Unions</vt:lpstr>
      <vt:lpstr>typedef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Tutorial</dc:title>
  <dc:creator>home</dc:creator>
  <cp:lastModifiedBy>Power, Maria A.</cp:lastModifiedBy>
  <cp:revision>160</cp:revision>
  <dcterms:created xsi:type="dcterms:W3CDTF">2005-10-21T03:26:29Z</dcterms:created>
  <dcterms:modified xsi:type="dcterms:W3CDTF">2012-04-27T19:35:23Z</dcterms:modified>
</cp:coreProperties>
</file>