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66" r:id="rId12"/>
    <p:sldId id="265" r:id="rId13"/>
    <p:sldId id="269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Autofit/>
          </a:bodyPr>
          <a:lstStyle>
            <a:lvl1pPr algn="ct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2871787"/>
            <a:ext cx="7772400" cy="1362075"/>
          </a:xfrm>
        </p:spPr>
        <p:txBody>
          <a:bodyPr anchor="t">
            <a:noAutofit/>
          </a:bodyPr>
          <a:lstStyle>
            <a:lvl1pPr algn="l">
              <a:defRPr sz="4400" b="1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371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ctr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ctr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>
            <a:scene3d>
              <a:camera prst="orthographicFront"/>
              <a:lightRig rig="soft" dir="t"/>
            </a:scene3d>
            <a:sp3d prstMaterial="powder">
              <a:contourClr>
                <a:schemeClr val="bg2"/>
              </a:contourClr>
            </a:sp3d>
          </a:bodyPr>
          <a:lstStyle>
            <a:lvl1pPr algn="l">
              <a:defRPr sz="2000" b="1" cap="none" spc="0">
                <a:ln>
                  <a:noFill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1447800"/>
            <a:ext cx="2971800" cy="1328738"/>
          </a:xfrm>
        </p:spPr>
        <p:txBody>
          <a:bodyPr anchor="b">
            <a:scene3d>
              <a:camera prst="orthographicFront"/>
              <a:lightRig rig="soft" dir="t"/>
            </a:scene3d>
            <a:sp3d prstMaterial="powder">
              <a:contourClr>
                <a:schemeClr val="bg2"/>
              </a:contourClr>
            </a:sp3d>
          </a:bodyPr>
          <a:lstStyle>
            <a:lvl1pPr algn="l">
              <a:defRPr sz="2000" b="1" cap="none" spc="0">
                <a:ln>
                  <a:noFill/>
                </a:ln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776538"/>
            <a:ext cx="29718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21172883" flipH="1">
            <a:off x="4068648" y="1312793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 rot="21435926" flipH="1">
            <a:off x="4045012" y="1267664"/>
            <a:ext cx="3673971" cy="3673971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63500" dist="6350" dir="5400000" algn="t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065563" y="1252028"/>
            <a:ext cx="3840480" cy="384048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76200" dist="6350" dir="5400000" algn="t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93056">
            <a:off x="4124179" y="1181685"/>
            <a:ext cx="3977640" cy="3977640"/>
          </a:xfrm>
          <a:prstGeom prst="rect">
            <a:avLst/>
          </a:prstGeom>
          <a:solidFill>
            <a:srgbClr val="FFFFFF"/>
          </a:solidFill>
          <a:ln w="3175">
            <a:solidFill>
              <a:srgbClr val="777777"/>
            </a:solidFill>
          </a:ln>
          <a:effectLst>
            <a:outerShdw blurRad="50000" dist="50800" dir="12900000" sy="99500" kx="90000" ky="150000" algn="tl" rotWithShape="0">
              <a:srgbClr val="000000">
                <a:alpha val="37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300000">
            <a:off x="4275668" y="1323975"/>
            <a:ext cx="3657600" cy="36576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"/>
            </a:scene3d>
            <a:sp3d contourW="12700" prstMaterial="powder">
              <a:bevelT w="29210" h="12700"/>
              <a:contourClr>
                <a:schemeClr val="bg2"/>
              </a:contourClr>
            </a:sp3d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64E1B32B-BC98-467F-AD21-923E4AB7A5A6}" type="datetimeFigureOut">
              <a:rPr lang="en-US" smtClean="0"/>
              <a:t>2/1/2009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85B040C-982F-46C8-B9A4-C5EFDC789F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ln>
            <a:noFill/>
          </a:ln>
          <a:solidFill>
            <a:schemeClr val="tx2"/>
          </a:solidFill>
          <a:effectLst>
            <a:outerShdw blurRad="50800" dist="25400" dir="5400000" algn="t" rotWithShape="0">
              <a:prstClr val="black">
                <a:alpha val="80000"/>
              </a:prst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Façade Pattern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Seung Ha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 anchorCtr="0">
            <a:normAutofit/>
          </a:bodyPr>
          <a:lstStyle/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[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()]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Products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...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public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virtual void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GetData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productID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try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xdt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(_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connectionString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xdt.DataSourceType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XLMLType.DataSourceType.SQLServer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xdt.CommandText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@"SELECT * FROM Northwind.dbo.[Products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] WHERE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ProductID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@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ProductID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";</a:t>
            </a: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xdt.XLMLParameterList.Add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("@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ProductID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", VirtualObjectModel.Framework.XLMLType.DataType.INT).Value =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productID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xdt.GetData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foreach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XLMLDataRow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xdr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in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xdt.XLMLDataRowList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Products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this;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xdr.SetAttribute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};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}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catch 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System.Exception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ex)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throw ex;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}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...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}</a:t>
            </a: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193" y="1230868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Business Object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 fontScale="62500" lnSpcReduction="20000"/>
          </a:bodyPr>
          <a:lstStyle/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public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XLMLDataTable:XLML</a:t>
            </a: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>
              <a:buNone/>
            </a:pP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...</a:t>
            </a:r>
          </a:p>
          <a:p>
            <a:pPr marL="0">
              <a:buNone/>
            </a:pP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public void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GetData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try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if (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this.ConnectionString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string.Empty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||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this.CommandText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string.Empty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{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switch (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this.DataSourceType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{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case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XLMLType.DataSourceType.SQLServer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GetXLMLDataTable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MSSQLServerDataService.ExecuteReader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this.ConnectionString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this.CommandType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... </a:t>
            </a: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break;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case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XLMLType.DataSourceType.Access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GetXLMLDataTable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GetDataTable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this.ConnectionString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this.CommandText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));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break;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default: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        break;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}</a:t>
            </a:r>
          </a:p>
          <a:p>
            <a:pPr marL="0">
              <a:buNone/>
            </a:pP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this.Description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xlmlDataTable.Description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this.ID = xlmlDataTable.ID;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this.XLMLDataColumnList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xlmlDataTable.XLMLDataColumnList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this.XLMLDataRowList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xlmlDataTable.XLMLDataRowList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}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catch (Exception ex)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this.Exception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ex;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}</a:t>
            </a:r>
          </a:p>
          <a:p>
            <a:pPr marL="0">
              <a:buNone/>
            </a:pP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...</a:t>
            </a:r>
          </a:p>
          <a:p>
            <a:pPr marL="0">
              <a:buNone/>
            </a:pP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buNone/>
            </a:pP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buNone/>
            </a:pPr>
            <a:endParaRPr lang="en-US" sz="11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193" y="1230868"/>
            <a:ext cx="2467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Façade – Data Object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 anchorCtr="0">
            <a:normAutofit/>
          </a:bodyPr>
          <a:lstStyle/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public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 XLML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{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...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protected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SqlDataReader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sqlDataReader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try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SetDataTableSchema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sqlDataReader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ref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SetDataRowList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sqlDataReader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 ref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catch (Exception ex)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throw ex;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finally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{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sqlDataReader.Close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}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return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xlmlDataTable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...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9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>
              <a:lnSpc>
                <a:spcPct val="9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193" y="1230868"/>
            <a:ext cx="2467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Access Subclass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Erich Gamma, Richard Helm, Ralph Johnson, and John </a:t>
            </a:r>
            <a:r>
              <a:rPr lang="en-US" sz="1800" dirty="0" err="1" smtClean="0"/>
              <a:t>Vlissides</a:t>
            </a:r>
            <a:r>
              <a:rPr lang="en-US" sz="1800" dirty="0" smtClean="0"/>
              <a:t>. Design Patterns. Addison-Wesley Professional Computing Series</a:t>
            </a:r>
          </a:p>
          <a:p>
            <a:r>
              <a:rPr lang="en-US" sz="1800" dirty="0" smtClean="0"/>
              <a:t>Wikipedia – </a:t>
            </a:r>
            <a:r>
              <a:rPr lang="en-US" sz="1800" dirty="0" smtClean="0"/>
              <a:t>Façade </a:t>
            </a:r>
            <a:r>
              <a:rPr lang="en-US" sz="1800" dirty="0" smtClean="0"/>
              <a:t>&amp; Façade pattern</a:t>
            </a:r>
          </a:p>
          <a:p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Façade?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Façade is generally one side of the exterior of a building, especially the front.</a:t>
            </a:r>
          </a:p>
          <a:p>
            <a:r>
              <a:rPr lang="en-US" dirty="0" smtClean="0"/>
              <a:t>Meaning “frontage” or “face”</a:t>
            </a:r>
          </a:p>
        </p:txBody>
      </p:sp>
      <p:pic>
        <p:nvPicPr>
          <p:cNvPr id="6" name="Picture 5" descr="180px-Strasbourg_Cathédrale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3124200"/>
            <a:ext cx="2286000" cy="3048000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048000"/>
            <a:ext cx="5943600" cy="3078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software architecture, façade defines high level interface to use subsystems.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92"/>
          <p:cNvSpPr/>
          <p:nvPr/>
        </p:nvSpPr>
        <p:spPr>
          <a:xfrm>
            <a:off x="228600" y="2667000"/>
            <a:ext cx="8686800" cy="9906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High-level Interface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5800" y="32004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>
            <a:stCxn id="4" idx="2"/>
            <a:endCxn id="15" idx="0"/>
          </p:cNvCxnSpPr>
          <p:nvPr/>
        </p:nvCxnSpPr>
        <p:spPr>
          <a:xfrm rot="16200000" flipH="1">
            <a:off x="685800" y="3810000"/>
            <a:ext cx="1143000" cy="5334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219200" y="46482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914400" y="54102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81200" y="56388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743200" y="51816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048000" y="46482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200400" y="30480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905000" y="28956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33400" y="4343400"/>
            <a:ext cx="35052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stCxn id="4" idx="2"/>
            <a:endCxn id="19" idx="0"/>
          </p:cNvCxnSpPr>
          <p:nvPr/>
        </p:nvCxnSpPr>
        <p:spPr>
          <a:xfrm rot="16200000" flipH="1">
            <a:off x="1600200" y="2895600"/>
            <a:ext cx="1143000" cy="23622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1" idx="2"/>
            <a:endCxn id="15" idx="0"/>
          </p:cNvCxnSpPr>
          <p:nvPr/>
        </p:nvCxnSpPr>
        <p:spPr>
          <a:xfrm rot="5400000">
            <a:off x="1143000" y="3581400"/>
            <a:ext cx="1447800" cy="6858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21" idx="2"/>
            <a:endCxn id="17" idx="0"/>
          </p:cNvCxnSpPr>
          <p:nvPr/>
        </p:nvCxnSpPr>
        <p:spPr>
          <a:xfrm rot="16200000" flipH="1">
            <a:off x="1028700" y="4381500"/>
            <a:ext cx="2438400" cy="762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0" idx="2"/>
            <a:endCxn id="15" idx="0"/>
          </p:cNvCxnSpPr>
          <p:nvPr/>
        </p:nvCxnSpPr>
        <p:spPr>
          <a:xfrm rot="5400000">
            <a:off x="1866900" y="3009900"/>
            <a:ext cx="1295400" cy="19812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20" idx="2"/>
            <a:endCxn id="19" idx="0"/>
          </p:cNvCxnSpPr>
          <p:nvPr/>
        </p:nvCxnSpPr>
        <p:spPr>
          <a:xfrm rot="5400000">
            <a:off x="2781300" y="3924300"/>
            <a:ext cx="1295400" cy="1524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15" idx="3"/>
            <a:endCxn id="18" idx="1"/>
          </p:cNvCxnSpPr>
          <p:nvPr/>
        </p:nvCxnSpPr>
        <p:spPr>
          <a:xfrm>
            <a:off x="1828800" y="4800600"/>
            <a:ext cx="914400" cy="5334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5" idx="2"/>
            <a:endCxn id="16" idx="0"/>
          </p:cNvCxnSpPr>
          <p:nvPr/>
        </p:nvCxnSpPr>
        <p:spPr>
          <a:xfrm rot="5400000">
            <a:off x="1143000" y="5029200"/>
            <a:ext cx="457200" cy="3048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9" idx="1"/>
            <a:endCxn id="16" idx="3"/>
          </p:cNvCxnSpPr>
          <p:nvPr/>
        </p:nvCxnSpPr>
        <p:spPr>
          <a:xfrm rot="10800000" flipV="1">
            <a:off x="1524000" y="4800600"/>
            <a:ext cx="1524000" cy="7620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18" idx="2"/>
            <a:endCxn id="17" idx="3"/>
          </p:cNvCxnSpPr>
          <p:nvPr/>
        </p:nvCxnSpPr>
        <p:spPr>
          <a:xfrm rot="5400000">
            <a:off x="2667000" y="5410200"/>
            <a:ext cx="304800" cy="4572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ight Arrow 50"/>
          <p:cNvSpPr/>
          <p:nvPr/>
        </p:nvSpPr>
        <p:spPr>
          <a:xfrm>
            <a:off x="4267200" y="4800600"/>
            <a:ext cx="762000" cy="60960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/>
          <p:cNvSpPr/>
          <p:nvPr/>
        </p:nvSpPr>
        <p:spPr>
          <a:xfrm>
            <a:off x="5334000" y="32004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Connector 64"/>
          <p:cNvCxnSpPr>
            <a:stCxn id="83" idx="2"/>
          </p:cNvCxnSpPr>
          <p:nvPr/>
        </p:nvCxnSpPr>
        <p:spPr>
          <a:xfrm rot="5400000">
            <a:off x="6610350" y="4362450"/>
            <a:ext cx="152400" cy="4191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5867400" y="46482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/>
          <p:cNvSpPr/>
          <p:nvPr/>
        </p:nvSpPr>
        <p:spPr>
          <a:xfrm>
            <a:off x="5562600" y="54102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6629400" y="56388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Rectangle 68"/>
          <p:cNvSpPr/>
          <p:nvPr/>
        </p:nvSpPr>
        <p:spPr>
          <a:xfrm>
            <a:off x="7391400" y="51816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7696200" y="46482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7848600" y="30480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553200" y="28956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/>
          <p:cNvSpPr/>
          <p:nvPr/>
        </p:nvSpPr>
        <p:spPr>
          <a:xfrm>
            <a:off x="5181600" y="4343400"/>
            <a:ext cx="3505200" cy="1905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/>
          <p:cNvCxnSpPr>
            <a:stCxn id="64" idx="2"/>
          </p:cNvCxnSpPr>
          <p:nvPr/>
        </p:nvCxnSpPr>
        <p:spPr>
          <a:xfrm rot="16200000" flipH="1">
            <a:off x="5867400" y="3276600"/>
            <a:ext cx="609600" cy="10668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72" idx="2"/>
            <a:endCxn id="83" idx="0"/>
          </p:cNvCxnSpPr>
          <p:nvPr/>
        </p:nvCxnSpPr>
        <p:spPr>
          <a:xfrm rot="16200000" flipH="1">
            <a:off x="6381750" y="3676650"/>
            <a:ext cx="990600" cy="381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83" idx="2"/>
            <a:endCxn id="68" idx="0"/>
          </p:cNvCxnSpPr>
          <p:nvPr/>
        </p:nvCxnSpPr>
        <p:spPr>
          <a:xfrm rot="16200000" flipH="1">
            <a:off x="6343650" y="5048250"/>
            <a:ext cx="1143000" cy="381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1" idx="2"/>
          </p:cNvCxnSpPr>
          <p:nvPr/>
        </p:nvCxnSpPr>
        <p:spPr>
          <a:xfrm rot="5400000">
            <a:off x="7277100" y="3238500"/>
            <a:ext cx="762000" cy="9906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83" idx="2"/>
          </p:cNvCxnSpPr>
          <p:nvPr/>
        </p:nvCxnSpPr>
        <p:spPr>
          <a:xfrm rot="16200000" flipH="1">
            <a:off x="7181850" y="4210050"/>
            <a:ext cx="152400" cy="7239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66" idx="3"/>
            <a:endCxn id="69" idx="1"/>
          </p:cNvCxnSpPr>
          <p:nvPr/>
        </p:nvCxnSpPr>
        <p:spPr>
          <a:xfrm>
            <a:off x="6477000" y="4800600"/>
            <a:ext cx="914400" cy="5334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66" idx="2"/>
            <a:endCxn id="67" idx="0"/>
          </p:cNvCxnSpPr>
          <p:nvPr/>
        </p:nvCxnSpPr>
        <p:spPr>
          <a:xfrm rot="5400000">
            <a:off x="5791200" y="5029200"/>
            <a:ext cx="457200" cy="3048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70" idx="1"/>
            <a:endCxn id="67" idx="3"/>
          </p:cNvCxnSpPr>
          <p:nvPr/>
        </p:nvCxnSpPr>
        <p:spPr>
          <a:xfrm rot="10800000" flipV="1">
            <a:off x="6172200" y="4800600"/>
            <a:ext cx="1524000" cy="7620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69" idx="2"/>
            <a:endCxn id="68" idx="3"/>
          </p:cNvCxnSpPr>
          <p:nvPr/>
        </p:nvCxnSpPr>
        <p:spPr>
          <a:xfrm rot="5400000">
            <a:off x="7315200" y="5410200"/>
            <a:ext cx="304800" cy="4572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Rectangle 82"/>
          <p:cNvSpPr/>
          <p:nvPr/>
        </p:nvSpPr>
        <p:spPr>
          <a:xfrm>
            <a:off x="6248400" y="4191000"/>
            <a:ext cx="12954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facade</a:t>
            </a:r>
          </a:p>
        </p:txBody>
      </p:sp>
      <p:sp>
        <p:nvSpPr>
          <p:cNvPr id="94" name="Rectangle 93"/>
          <p:cNvSpPr/>
          <p:nvPr/>
        </p:nvSpPr>
        <p:spPr>
          <a:xfrm>
            <a:off x="228600" y="4038600"/>
            <a:ext cx="8686800" cy="251460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TextBox 94"/>
          <p:cNvSpPr txBox="1"/>
          <p:nvPr/>
        </p:nvSpPr>
        <p:spPr>
          <a:xfrm>
            <a:off x="152400" y="2362200"/>
            <a:ext cx="16081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classes</a:t>
            </a:r>
            <a:endParaRPr lang="en-US" dirty="0"/>
          </a:p>
        </p:txBody>
      </p:sp>
      <p:sp>
        <p:nvSpPr>
          <p:cNvPr id="96" name="TextBox 95"/>
          <p:cNvSpPr txBox="1"/>
          <p:nvPr/>
        </p:nvSpPr>
        <p:spPr>
          <a:xfrm>
            <a:off x="152400" y="3733800"/>
            <a:ext cx="2121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subsystem classes</a:t>
            </a:r>
            <a:endParaRPr lang="en-US" dirty="0"/>
          </a:p>
        </p:txBody>
      </p:sp>
      <p:sp>
        <p:nvSpPr>
          <p:cNvPr id="97" name="TextBox 96"/>
          <p:cNvSpPr txBox="1"/>
          <p:nvPr/>
        </p:nvSpPr>
        <p:spPr>
          <a:xfrm>
            <a:off x="228600" y="1411069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Provide a unified interface to a set of interfaces in a subsystem. Façade defines a higher-level interface that makes the subsystem easier to use.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When Façade Pattern is used?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provide simple interface to a complex subsystems.</a:t>
            </a:r>
          </a:p>
          <a:p>
            <a:r>
              <a:rPr lang="en-US" dirty="0" smtClean="0"/>
              <a:t>To decouple the subsystem from clients and other systems.</a:t>
            </a:r>
          </a:p>
          <a:p>
            <a:r>
              <a:rPr lang="en-US" dirty="0" smtClean="0"/>
              <a:t>To layer subsystems.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Structure and Participants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52800" y="1600200"/>
            <a:ext cx="5334000" cy="45259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Façade</a:t>
            </a:r>
          </a:p>
          <a:p>
            <a:pPr lvl="1">
              <a:buFont typeface="Courier New" pitchFamily="49" charset="0"/>
              <a:buChar char="o"/>
            </a:pPr>
            <a:r>
              <a:rPr lang="en-US" sz="1600" dirty="0" smtClean="0"/>
              <a:t>The façade class interacts subsystem classes with the rest of the application.</a:t>
            </a:r>
          </a:p>
          <a:p>
            <a:r>
              <a:rPr lang="en-US" sz="1800" dirty="0" smtClean="0"/>
              <a:t>Subsystem classes</a:t>
            </a:r>
          </a:p>
          <a:p>
            <a:pPr lvl="1">
              <a:buFont typeface="Courier New" pitchFamily="49" charset="0"/>
              <a:buChar char="o"/>
            </a:pPr>
            <a:r>
              <a:rPr lang="en-US" sz="1600" dirty="0" smtClean="0"/>
              <a:t>Software library / API collection accessed through the façade class</a:t>
            </a:r>
          </a:p>
          <a:p>
            <a:r>
              <a:rPr lang="en-US" sz="1800" dirty="0" smtClean="0"/>
              <a:t>Clients</a:t>
            </a:r>
            <a:endParaRPr lang="en-US" sz="2000" dirty="0" smtClean="0"/>
          </a:p>
          <a:p>
            <a:pPr lvl="1">
              <a:buFont typeface="Courier New" pitchFamily="49" charset="0"/>
              <a:buChar char="o"/>
            </a:pPr>
            <a:r>
              <a:rPr lang="en-US" sz="1600" dirty="0" smtClean="0"/>
              <a:t>The objects using the façade pattern to access resources from the subclasses</a:t>
            </a:r>
            <a:endParaRPr lang="en-US" sz="1600" dirty="0"/>
          </a:p>
        </p:txBody>
      </p:sp>
      <p:sp>
        <p:nvSpPr>
          <p:cNvPr id="4" name="Rectangle 3"/>
          <p:cNvSpPr/>
          <p:nvPr/>
        </p:nvSpPr>
        <p:spPr>
          <a:xfrm>
            <a:off x="685800" y="19050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Client1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>
            <a:stCxn id="6" idx="0"/>
          </p:cNvCxnSpPr>
          <p:nvPr/>
        </p:nvCxnSpPr>
        <p:spPr>
          <a:xfrm rot="5400000" flipH="1" flipV="1">
            <a:off x="571500" y="3619500"/>
            <a:ext cx="533400" cy="6096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28600" y="41910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Class1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49530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Class2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76400" y="42672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>
                <a:solidFill>
                  <a:schemeClr val="tx1"/>
                </a:solidFill>
              </a:rPr>
              <a:t>Class3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0" y="1905000"/>
            <a:ext cx="6096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Client2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4" name="Straight Connector 13"/>
          <p:cNvCxnSpPr>
            <a:stCxn id="4" idx="2"/>
          </p:cNvCxnSpPr>
          <p:nvPr/>
        </p:nvCxnSpPr>
        <p:spPr>
          <a:xfrm rot="16200000" flipH="1">
            <a:off x="685800" y="2514600"/>
            <a:ext cx="838200" cy="2286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0"/>
            <a:endCxn id="40" idx="2"/>
          </p:cNvCxnSpPr>
          <p:nvPr/>
        </p:nvCxnSpPr>
        <p:spPr>
          <a:xfrm rot="5400000" flipH="1" flipV="1">
            <a:off x="628650" y="4095750"/>
            <a:ext cx="1295400" cy="4191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2"/>
          </p:cNvCxnSpPr>
          <p:nvPr/>
        </p:nvCxnSpPr>
        <p:spPr>
          <a:xfrm rot="5400000">
            <a:off x="1524000" y="2438400"/>
            <a:ext cx="838200" cy="3810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0"/>
          </p:cNvCxnSpPr>
          <p:nvPr/>
        </p:nvCxnSpPr>
        <p:spPr>
          <a:xfrm rot="16200000" flipV="1">
            <a:off x="1562100" y="3848100"/>
            <a:ext cx="609600" cy="2286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838200" y="3048000"/>
            <a:ext cx="12954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facade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38200" y="3352800"/>
            <a:ext cx="1295400" cy="3048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</a:rPr>
              <a:t>DoSomething</a:t>
            </a:r>
            <a:r>
              <a:rPr lang="en-US" sz="1100" dirty="0" smtClean="0">
                <a:solidFill>
                  <a:schemeClr val="tx1"/>
                </a:solidFill>
              </a:rPr>
              <a:t>()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828800" y="4876800"/>
            <a:ext cx="3581400" cy="1752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Public void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DoSomething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 {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Class1 book = new Class1(); </a:t>
            </a:r>
          </a:p>
          <a:p>
            <a:r>
              <a:rPr lang="en-US" sz="11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Class2 customer = new Class2(); </a:t>
            </a:r>
          </a:p>
          <a:p>
            <a:r>
              <a:rPr lang="en-US" sz="11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Class3 billing = new Class3();</a:t>
            </a:r>
          </a:p>
          <a:p>
            <a:endParaRPr lang="en-US" sz="11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book.CheckStock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customer.GetShippingInformation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();</a:t>
            </a:r>
          </a:p>
          <a:p>
            <a:r>
              <a:rPr lang="en-US" sz="11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billing.Process</a:t>
            </a:r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(book, customer);</a:t>
            </a:r>
          </a:p>
          <a:p>
            <a:r>
              <a:rPr lang="en-US" sz="11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11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54" name="Straight Connector 53"/>
          <p:cNvCxnSpPr>
            <a:stCxn id="45" idx="0"/>
            <a:endCxn id="40" idx="3"/>
          </p:cNvCxnSpPr>
          <p:nvPr/>
        </p:nvCxnSpPr>
        <p:spPr>
          <a:xfrm rot="16200000" flipV="1">
            <a:off x="2190750" y="3448050"/>
            <a:ext cx="1371600" cy="1485900"/>
          </a:xfrm>
          <a:prstGeom prst="line">
            <a:avLst/>
          </a:prstGeom>
          <a:solidFill>
            <a:schemeClr val="bg1"/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Shields clients from subsystem components.</a:t>
            </a:r>
          </a:p>
          <a:p>
            <a:r>
              <a:rPr lang="en-US" sz="2400" dirty="0" smtClean="0"/>
              <a:t>Reducing the number of objects that clients deal with and making the subsystem easier to use. </a:t>
            </a:r>
          </a:p>
          <a:p>
            <a:r>
              <a:rPr lang="en-US" sz="2400" dirty="0" smtClean="0"/>
              <a:t>Layer a system and the dependencies between objects. </a:t>
            </a:r>
          </a:p>
          <a:p>
            <a:r>
              <a:rPr lang="en-US" sz="2400" dirty="0" smtClean="0"/>
              <a:t>Eliminate complex or circular dependencies. This can be an important consequence when the client and the subsystem are implemented independently.</a:t>
            </a:r>
          </a:p>
          <a:p>
            <a:r>
              <a:rPr lang="en-US" sz="2400" dirty="0" smtClean="0"/>
              <a:t>Reducing compilation dependencies – vital in large software systems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Reducing client-subsystem coupling</a:t>
            </a:r>
            <a:r>
              <a:rPr lang="en-US" dirty="0" smtClean="0"/>
              <a:t>: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The coupling between clients and the subsystem can be reduced even further by making Façade an abstract class with concrete subclasses for different implementation of a subsystem.</a:t>
            </a:r>
          </a:p>
          <a:p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Public vs. private subsystem classes</a:t>
            </a:r>
            <a:r>
              <a:rPr lang="en-US" dirty="0" smtClean="0"/>
              <a:t>: 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Public interface to a subsystem consists of classes that all clients can access (Façade class is part of the public interface.)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Private interface is just for subsystem extenders.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/>
          </a:bodyPr>
          <a:lstStyle/>
          <a:p>
            <a:r>
              <a:rPr lang="en-US" sz="1800" i="1" dirty="0" smtClean="0"/>
              <a:t>Data Access Layer vs. Business Layer</a:t>
            </a:r>
          </a:p>
          <a:p>
            <a:r>
              <a:rPr lang="en-US" sz="1800" dirty="0" smtClean="0"/>
              <a:t>Data access subclasses defines how to access databases and meta data.</a:t>
            </a:r>
          </a:p>
          <a:p>
            <a:r>
              <a:rPr lang="en-US" sz="1800" dirty="0" smtClean="0"/>
              <a:t>Business logic classes knows how to use data.</a:t>
            </a:r>
          </a:p>
          <a:p>
            <a:r>
              <a:rPr lang="en-US" sz="1800" dirty="0" smtClean="0"/>
              <a:t>Façade – Data object</a:t>
            </a:r>
          </a:p>
          <a:p>
            <a:pPr lvl="1"/>
            <a:r>
              <a:rPr lang="en-US" sz="1400" dirty="0" smtClean="0"/>
              <a:t>Common authentication interface</a:t>
            </a:r>
          </a:p>
          <a:p>
            <a:pPr lvl="1"/>
            <a:r>
              <a:rPr lang="en-US" sz="1400" dirty="0" smtClean="0"/>
              <a:t>XML standardized data structure</a:t>
            </a:r>
          </a:p>
          <a:p>
            <a:pPr lvl="1"/>
            <a:r>
              <a:rPr lang="en-US" sz="1400" dirty="0" smtClean="0"/>
              <a:t>Simple interface to access data</a:t>
            </a:r>
            <a:endParaRPr lang="en-US" sz="1400" dirty="0"/>
          </a:p>
        </p:txBody>
      </p:sp>
      <p:sp>
        <p:nvSpPr>
          <p:cNvPr id="4" name="Flowchart: Magnetic Disk 3"/>
          <p:cNvSpPr/>
          <p:nvPr/>
        </p:nvSpPr>
        <p:spPr>
          <a:xfrm>
            <a:off x="6324600" y="5181600"/>
            <a:ext cx="914400" cy="838200"/>
          </a:xfrm>
          <a:prstGeom prst="flowChartMagneticDisk">
            <a:avLst/>
          </a:prstGeom>
          <a:gradFill flip="none" rotWithShape="1">
            <a:gsLst>
              <a:gs pos="5000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Database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SQL Server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10400" y="4114800"/>
            <a:ext cx="1066800" cy="5334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Data Access Subclasses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>
            <a:stCxn id="4" idx="1"/>
          </p:cNvCxnSpPr>
          <p:nvPr/>
        </p:nvCxnSpPr>
        <p:spPr>
          <a:xfrm rot="5400000" flipH="1" flipV="1">
            <a:off x="6781800" y="4648200"/>
            <a:ext cx="533400" cy="5334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7010400" y="2895600"/>
            <a:ext cx="1066800" cy="5334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Facade</a:t>
            </a:r>
          </a:p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Data Object &lt;Classes&gt;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stCxn id="6" idx="0"/>
            <a:endCxn id="14" idx="2"/>
          </p:cNvCxnSpPr>
          <p:nvPr/>
        </p:nvCxnSpPr>
        <p:spPr>
          <a:xfrm rot="5400000" flipH="1" flipV="1">
            <a:off x="7200900" y="3771900"/>
            <a:ext cx="685800" cy="1588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010400" y="1752600"/>
            <a:ext cx="1066800" cy="5334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Business Logic</a:t>
            </a:r>
          </a:p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&lt;Classes&gt;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24" name="Straight Connector 23"/>
          <p:cNvCxnSpPr>
            <a:stCxn id="14" idx="0"/>
            <a:endCxn id="23" idx="2"/>
          </p:cNvCxnSpPr>
          <p:nvPr/>
        </p:nvCxnSpPr>
        <p:spPr>
          <a:xfrm rot="5400000" flipH="1" flipV="1">
            <a:off x="7239000" y="2590800"/>
            <a:ext cx="609600" cy="1588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096000" y="3886200"/>
            <a:ext cx="2971800" cy="2286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6096000" y="1524000"/>
            <a:ext cx="2971800" cy="9906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lowchart: Magnetic Disk 32"/>
          <p:cNvSpPr/>
          <p:nvPr/>
        </p:nvSpPr>
        <p:spPr>
          <a:xfrm>
            <a:off x="7772400" y="5181600"/>
            <a:ext cx="914400" cy="838200"/>
          </a:xfrm>
          <a:prstGeom prst="flowChartMagneticDisk">
            <a:avLst/>
          </a:prstGeom>
          <a:gradFill flip="none" rotWithShape="1">
            <a:gsLst>
              <a:gs pos="50000">
                <a:srgbClr val="FFFF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0" scaled="1"/>
            <a:tileRect/>
          </a:gra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Database</a:t>
            </a:r>
          </a:p>
          <a:p>
            <a:pPr algn="ctr"/>
            <a:r>
              <a:rPr lang="en-US" sz="1000" dirty="0" smtClean="0">
                <a:solidFill>
                  <a:schemeClr val="tx1"/>
                </a:solidFill>
              </a:rPr>
              <a:t>Access</a:t>
            </a:r>
            <a:endParaRPr lang="en-US" sz="1000" dirty="0">
              <a:solidFill>
                <a:schemeClr val="tx1"/>
              </a:solidFill>
            </a:endParaRPr>
          </a:p>
        </p:txBody>
      </p:sp>
      <p:cxnSp>
        <p:nvCxnSpPr>
          <p:cNvPr id="34" name="Straight Connector 33"/>
          <p:cNvCxnSpPr>
            <a:stCxn id="33" idx="1"/>
          </p:cNvCxnSpPr>
          <p:nvPr/>
        </p:nvCxnSpPr>
        <p:spPr>
          <a:xfrm rot="16200000" flipV="1">
            <a:off x="7734300" y="4686300"/>
            <a:ext cx="533400" cy="457200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7010400" y="533400"/>
            <a:ext cx="1066800" cy="533400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Client Web Page</a:t>
            </a:r>
          </a:p>
          <a:p>
            <a:pPr algn="ctr"/>
            <a:r>
              <a:rPr lang="en-US" sz="900" dirty="0" smtClean="0">
                <a:solidFill>
                  <a:schemeClr val="tx1"/>
                </a:solidFill>
              </a:rPr>
              <a:t>&lt;Classes&gt;</a:t>
            </a:r>
            <a:endParaRPr lang="en-US" sz="900" dirty="0">
              <a:solidFill>
                <a:schemeClr val="tx1"/>
              </a:solidFill>
            </a:endParaRPr>
          </a:p>
        </p:txBody>
      </p:sp>
      <p:cxnSp>
        <p:nvCxnSpPr>
          <p:cNvPr id="42" name="Straight Connector 41"/>
          <p:cNvCxnSpPr>
            <a:stCxn id="23" idx="0"/>
            <a:endCxn id="41" idx="2"/>
          </p:cNvCxnSpPr>
          <p:nvPr/>
        </p:nvCxnSpPr>
        <p:spPr>
          <a:xfrm rot="5400000" flipH="1" flipV="1">
            <a:off x="7200900" y="1409700"/>
            <a:ext cx="685800" cy="1588"/>
          </a:xfrm>
          <a:prstGeom prst="line">
            <a:avLst/>
          </a:prstGeom>
          <a:ln>
            <a:solidFill>
              <a:srgbClr val="FF0066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 w="1270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t" anchorCtr="0">
            <a:normAutofit/>
          </a:bodyPr>
          <a:lstStyle/>
          <a:p>
            <a:pPr marL="0">
              <a:lnSpc>
                <a:spcPct val="8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...</a:t>
            </a: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8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private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void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GetData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productID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VirtualObjectModel.Framework.Login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login = new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VirtualObjectModel.Framework.Login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System.Configuration.ConfigurationSettings.AppSettings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["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LoginID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"],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System.Configuration.ConfigurationSettings.AppSettings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["Password"],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System.Configuration.ConfigurationSettings.AppSettings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["Database"],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System.Configuration.ConfigurationSettings.AppSettings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["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DatabaseServer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"]);</a:t>
            </a:r>
          </a:p>
          <a:p>
            <a:pPr marL="0">
              <a:lnSpc>
                <a:spcPct val="8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VOM.ObjectModel.Northwind.Products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new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VOM.ObjectModel.Northwind.Products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login.ConnectionString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obj.GetData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productID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SetData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7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obj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marL="0">
              <a:lnSpc>
                <a:spcPct val="8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80000"/>
              </a:lnSpc>
              <a:buNone/>
            </a:pPr>
            <a:r>
              <a:rPr lang="en-US" sz="7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...</a:t>
            </a: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8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>
              <a:lnSpc>
                <a:spcPct val="80000"/>
              </a:lnSpc>
              <a:buNone/>
            </a:pPr>
            <a:endParaRPr lang="en-US" sz="7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193" y="1230868"/>
            <a:ext cx="2548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– ASP.NET page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lk">
  <a:themeElements>
    <a:clrScheme name="Slik-1">
      <a:dk1>
        <a:srgbClr val="000000"/>
      </a:dk1>
      <a:lt1>
        <a:srgbClr val="FFFFFF"/>
      </a:lt1>
      <a:dk2>
        <a:srgbClr val="043988"/>
      </a:dk2>
      <a:lt2>
        <a:srgbClr val="92C2EB"/>
      </a:lt2>
      <a:accent1>
        <a:srgbClr val="836AAE"/>
      </a:accent1>
      <a:accent2>
        <a:srgbClr val="5DA577"/>
      </a:accent2>
      <a:accent3>
        <a:srgbClr val="678EB9"/>
      </a:accent3>
      <a:accent4>
        <a:srgbClr val="F7A611"/>
      </a:accent4>
      <a:accent5>
        <a:srgbClr val="A1AB38"/>
      </a:accent5>
      <a:accent6>
        <a:srgbClr val="C17790"/>
      </a:accent6>
      <a:hlink>
        <a:srgbClr val="DA5723"/>
      </a:hlink>
      <a:folHlink>
        <a:srgbClr val="226CA5"/>
      </a:folHlink>
    </a:clrScheme>
    <a:fontScheme name="Slik-1">
      <a:majorFont>
        <a:latin typeface="Arial"/>
        <a:ea typeface=""/>
        <a:cs typeface=""/>
        <a:font script="Jpan" typeface="ＭＳ Ｐゴシック"/>
        <a:font script="Hang" typeface="돋음"/>
        <a:font script="Hans" typeface="方正姚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돋음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lik-1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50000"/>
              </a:schemeClr>
            </a:gs>
            <a:gs pos="30000">
              <a:schemeClr val="phClr">
                <a:tint val="60000"/>
                <a:satMod val="250000"/>
              </a:schemeClr>
            </a:gs>
            <a:gs pos="50000">
              <a:schemeClr val="phClr">
                <a:tint val="57000"/>
                <a:satMod val="250000"/>
              </a:schemeClr>
            </a:gs>
            <a:gs pos="100000">
              <a:schemeClr val="phClr">
                <a:tint val="28000"/>
                <a:satMod val="250000"/>
              </a:schemeClr>
            </a:gs>
          </a:gsLst>
          <a:lin ang="6960000" scaled="1"/>
        </a:gradFill>
        <a:gradFill rotWithShape="1">
          <a:gsLst>
            <a:gs pos="0">
              <a:schemeClr val="phClr">
                <a:shade val="80000"/>
                <a:satMod val="200000"/>
              </a:schemeClr>
            </a:gs>
            <a:gs pos="30000">
              <a:schemeClr val="phClr">
                <a:shade val="20000"/>
                <a:satMod val="250000"/>
              </a:schemeClr>
            </a:gs>
            <a:gs pos="50000">
              <a:schemeClr val="phClr">
                <a:shade val="23000"/>
                <a:satMod val="250000"/>
              </a:schemeClr>
            </a:gs>
            <a:gs pos="60000">
              <a:schemeClr val="phClr">
                <a:shade val="29000"/>
                <a:satMod val="230000"/>
              </a:schemeClr>
            </a:gs>
            <a:gs pos="100000">
              <a:schemeClr val="phClr">
                <a:shade val="70000"/>
                <a:satMod val="200000"/>
              </a:schemeClr>
            </a:gs>
          </a:gsLst>
          <a:lin ang="696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50800" dir="5400000" algn="tl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>
            <a:bevelT w="127000" h="12700"/>
          </a:sp3d>
        </a:effectStyle>
        <a:effectStyle>
          <a:effectLst>
            <a:outerShdw blurRad="63500" dist="50800" dir="5400000" algn="tl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>
            <a:bevelT w="152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50000"/>
              </a:schemeClr>
            </a:gs>
            <a:gs pos="50000">
              <a:schemeClr val="phClr">
                <a:tint val="85000"/>
                <a:shade val="100000"/>
                <a:satMod val="140000"/>
              </a:schemeClr>
            </a:gs>
            <a:gs pos="100000">
              <a:schemeClr val="phClr">
                <a:shade val="50000"/>
                <a:satMod val="150000"/>
              </a:schemeClr>
            </a:gs>
          </a:gsLst>
          <a:lin ang="5400000" scaled="1"/>
        </a:gradFill>
        <a:blipFill>
          <a:blip xmlns:r="http://schemas.openxmlformats.org/officeDocument/2006/relationships" r:embed="rId1">
            <a:duotone>
              <a:schemeClr val="phClr">
                <a:shade val="55000"/>
                <a:satMod val="150000"/>
              </a:schemeClr>
              <a:schemeClr val="phClr">
                <a:tint val="0"/>
                <a:sat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Silk</Template>
  <TotalTime>1042</TotalTime>
  <Words>816</Words>
  <Application>Microsoft Office PowerPoint</Application>
  <PresentationFormat>On-screen Show (4:3)</PresentationFormat>
  <Paragraphs>195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Silk</vt:lpstr>
      <vt:lpstr>Façade Pattern</vt:lpstr>
      <vt:lpstr>Façade?</vt:lpstr>
      <vt:lpstr>High-level Interface</vt:lpstr>
      <vt:lpstr>When Façade Pattern is used?</vt:lpstr>
      <vt:lpstr>Structure and Participants</vt:lpstr>
      <vt:lpstr>Consequences</vt:lpstr>
      <vt:lpstr>Implementation</vt:lpstr>
      <vt:lpstr>Sample Code</vt:lpstr>
      <vt:lpstr>Sample Code</vt:lpstr>
      <vt:lpstr>Sample Code</vt:lpstr>
      <vt:lpstr>Sample Code</vt:lpstr>
      <vt:lpstr>Sample Code</vt:lpstr>
      <vt:lpstr>Demo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113</cp:revision>
  <dcterms:created xsi:type="dcterms:W3CDTF">2009-02-02T03:20:47Z</dcterms:created>
  <dcterms:modified xsi:type="dcterms:W3CDTF">2009-02-02T20:42:57Z</dcterms:modified>
</cp:coreProperties>
</file>